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9" r:id="rId1"/>
  </p:sldMasterIdLst>
  <p:notesMasterIdLst>
    <p:notesMasterId r:id="rId31"/>
  </p:notesMasterIdLst>
  <p:sldIdLst>
    <p:sldId id="256" r:id="rId2"/>
    <p:sldId id="268" r:id="rId3"/>
    <p:sldId id="291" r:id="rId4"/>
    <p:sldId id="292" r:id="rId5"/>
    <p:sldId id="287" r:id="rId6"/>
    <p:sldId id="269" r:id="rId7"/>
    <p:sldId id="295" r:id="rId8"/>
    <p:sldId id="290" r:id="rId9"/>
    <p:sldId id="296" r:id="rId10"/>
    <p:sldId id="297" r:id="rId11"/>
    <p:sldId id="294" r:id="rId12"/>
    <p:sldId id="267" r:id="rId13"/>
    <p:sldId id="271" r:id="rId14"/>
    <p:sldId id="284" r:id="rId15"/>
    <p:sldId id="270" r:id="rId16"/>
    <p:sldId id="274" r:id="rId17"/>
    <p:sldId id="276" r:id="rId18"/>
    <p:sldId id="265" r:id="rId19"/>
    <p:sldId id="286" r:id="rId20"/>
    <p:sldId id="264" r:id="rId21"/>
    <p:sldId id="266" r:id="rId22"/>
    <p:sldId id="283" r:id="rId23"/>
    <p:sldId id="298" r:id="rId24"/>
    <p:sldId id="278" r:id="rId25"/>
    <p:sldId id="279" r:id="rId26"/>
    <p:sldId id="288" r:id="rId27"/>
    <p:sldId id="280" r:id="rId28"/>
    <p:sldId id="260" r:id="rId29"/>
    <p:sldId id="262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e Jenkins" initials="CRJ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59" autoAdjust="0"/>
  </p:normalViewPr>
  <p:slideViewPr>
    <p:cSldViewPr>
      <p:cViewPr>
        <p:scale>
          <a:sx n="64" d="100"/>
          <a:sy n="64" d="100"/>
        </p:scale>
        <p:origin x="-15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4-14T21:37:20.505" idx="9">
    <p:pos x="10" y="10"/>
    <p:text>Sue i have inserted a bracket and shifted the obstructive label. The FVC in this slide is about 3.4 by eyeball - shoudl be moved down to 3.2 or the numbers should be changed 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37CA6A-0886-4102-A901-E0747FAD380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8E9650A-7FCA-4F44-AF0F-DE5E404EDACC}">
      <dgm:prSet phldrT="[Texto]"/>
      <dgm:spPr/>
      <dgm:t>
        <a:bodyPr/>
        <a:lstStyle/>
        <a:p>
          <a:r>
            <a:rPr lang="pt-BR" dirty="0" smtClean="0"/>
            <a:t>Diagnóstico</a:t>
          </a:r>
          <a:endParaRPr lang="pt-BR" dirty="0"/>
        </a:p>
      </dgm:t>
    </dgm:pt>
    <dgm:pt modelId="{35A352A5-4753-41EC-BE43-9EE1A9670F64}" type="parTrans" cxnId="{5F28D957-202A-4A18-A1F2-49796527446E}">
      <dgm:prSet/>
      <dgm:spPr/>
      <dgm:t>
        <a:bodyPr/>
        <a:lstStyle/>
        <a:p>
          <a:endParaRPr lang="pt-BR"/>
        </a:p>
      </dgm:t>
    </dgm:pt>
    <dgm:pt modelId="{A0156BA8-594A-4E93-BEB5-E6DFDA17BCF7}" type="sibTrans" cxnId="{5F28D957-202A-4A18-A1F2-49796527446E}">
      <dgm:prSet/>
      <dgm:spPr/>
      <dgm:t>
        <a:bodyPr/>
        <a:lstStyle/>
        <a:p>
          <a:endParaRPr lang="pt-BR"/>
        </a:p>
      </dgm:t>
    </dgm:pt>
    <dgm:pt modelId="{F5BEEADA-CA54-4A84-AB41-0D82834AB571}">
      <dgm:prSet phldrT="[Texto]"/>
      <dgm:spPr/>
      <dgm:t>
        <a:bodyPr/>
        <a:lstStyle/>
        <a:p>
          <a:r>
            <a:rPr lang="pt-BR" dirty="0" smtClean="0"/>
            <a:t>Avaliações</a:t>
          </a:r>
          <a:endParaRPr lang="pt-BR" dirty="0"/>
        </a:p>
      </dgm:t>
    </dgm:pt>
    <dgm:pt modelId="{040DB7D8-76E7-4A73-B345-E68FC984E74A}" type="parTrans" cxnId="{61AFD84C-D01F-4992-8037-8AE32D17D5EB}">
      <dgm:prSet/>
      <dgm:spPr/>
      <dgm:t>
        <a:bodyPr/>
        <a:lstStyle/>
        <a:p>
          <a:endParaRPr lang="pt-BR"/>
        </a:p>
      </dgm:t>
    </dgm:pt>
    <dgm:pt modelId="{39A9200C-0D0C-4C4B-AF80-C383266D2F14}" type="sibTrans" cxnId="{61AFD84C-D01F-4992-8037-8AE32D17D5EB}">
      <dgm:prSet/>
      <dgm:spPr/>
      <dgm:t>
        <a:bodyPr/>
        <a:lstStyle/>
        <a:p>
          <a:endParaRPr lang="pt-BR"/>
        </a:p>
      </dgm:t>
    </dgm:pt>
    <dgm:pt modelId="{28A4463F-6849-4684-A1ED-3B42000B06F3}">
      <dgm:prSet phldrT="[Texto]"/>
      <dgm:spPr/>
      <dgm:t>
        <a:bodyPr/>
        <a:lstStyle/>
        <a:p>
          <a:r>
            <a:rPr lang="pt-BR" dirty="0" smtClean="0"/>
            <a:t>Outros</a:t>
          </a:r>
          <a:endParaRPr lang="pt-BR" dirty="0"/>
        </a:p>
      </dgm:t>
    </dgm:pt>
    <dgm:pt modelId="{C59FE526-6552-415C-8B55-F319250CF00C}" type="parTrans" cxnId="{BF4200A3-FDBB-4118-A9C9-02A2D37D5E74}">
      <dgm:prSet/>
      <dgm:spPr/>
      <dgm:t>
        <a:bodyPr/>
        <a:lstStyle/>
        <a:p>
          <a:endParaRPr lang="pt-BR"/>
        </a:p>
      </dgm:t>
    </dgm:pt>
    <dgm:pt modelId="{F887595F-83E0-40E8-B271-723C531AA5EE}" type="sibTrans" cxnId="{BF4200A3-FDBB-4118-A9C9-02A2D37D5E74}">
      <dgm:prSet/>
      <dgm:spPr/>
      <dgm:t>
        <a:bodyPr/>
        <a:lstStyle/>
        <a:p>
          <a:endParaRPr lang="pt-BR"/>
        </a:p>
      </dgm:t>
    </dgm:pt>
    <dgm:pt modelId="{B60C5E3C-D617-4825-BFD2-F3A15104D370}">
      <dgm:prSet/>
      <dgm:spPr/>
      <dgm:t>
        <a:bodyPr/>
        <a:lstStyle/>
        <a:p>
          <a:r>
            <a:rPr lang="pt-BR" b="0" dirty="0" smtClean="0"/>
            <a:t>Padrão ouro no diagnóstico de DPOC</a:t>
          </a:r>
          <a:endParaRPr lang="pt-BR" b="0" dirty="0"/>
        </a:p>
      </dgm:t>
    </dgm:pt>
    <dgm:pt modelId="{AF44F8E9-7770-4E5F-B3A6-EAC4340DE86F}" type="parTrans" cxnId="{B32E9B44-9462-46B8-B098-78F341FB561A}">
      <dgm:prSet/>
      <dgm:spPr/>
      <dgm:t>
        <a:bodyPr/>
        <a:lstStyle/>
        <a:p>
          <a:endParaRPr lang="pt-BR"/>
        </a:p>
      </dgm:t>
    </dgm:pt>
    <dgm:pt modelId="{CC698D98-98CB-4080-824B-EDC7078FC6F3}" type="sibTrans" cxnId="{B32E9B44-9462-46B8-B098-78F341FB561A}">
      <dgm:prSet/>
      <dgm:spPr/>
      <dgm:t>
        <a:bodyPr/>
        <a:lstStyle/>
        <a:p>
          <a:endParaRPr lang="pt-BR"/>
        </a:p>
      </dgm:t>
    </dgm:pt>
    <dgm:pt modelId="{3E9D8BF6-3F3B-4216-8E06-9592325652F9}">
      <dgm:prSet/>
      <dgm:spPr/>
      <dgm:t>
        <a:bodyPr/>
        <a:lstStyle/>
        <a:p>
          <a:r>
            <a:rPr lang="pt-BR" b="0" dirty="0" smtClean="0"/>
            <a:t>Diferenciar asma de DPOC </a:t>
          </a:r>
          <a:r>
            <a:rPr lang="pt-BR" b="1" dirty="0" smtClean="0"/>
            <a:t/>
          </a:r>
          <a:br>
            <a:rPr lang="pt-BR" b="1" dirty="0" smtClean="0"/>
          </a:br>
          <a:r>
            <a:rPr lang="pt-BR" b="1" dirty="0" smtClean="0"/>
            <a:t>   </a:t>
          </a:r>
          <a:endParaRPr lang="pt-BR" dirty="0"/>
        </a:p>
      </dgm:t>
    </dgm:pt>
    <dgm:pt modelId="{C7A8A69A-AB0C-443C-A9FD-6BC0E7789AE8}" type="parTrans" cxnId="{6D915417-42E5-492F-BA35-40691FC60FB6}">
      <dgm:prSet/>
      <dgm:spPr/>
      <dgm:t>
        <a:bodyPr/>
        <a:lstStyle/>
        <a:p>
          <a:endParaRPr lang="pt-BR"/>
        </a:p>
      </dgm:t>
    </dgm:pt>
    <dgm:pt modelId="{145E00DD-DC86-4F88-89F8-5DE15414DCFE}" type="sibTrans" cxnId="{6D915417-42E5-492F-BA35-40691FC60FB6}">
      <dgm:prSet/>
      <dgm:spPr/>
      <dgm:t>
        <a:bodyPr/>
        <a:lstStyle/>
        <a:p>
          <a:endParaRPr lang="pt-BR"/>
        </a:p>
      </dgm:t>
    </dgm:pt>
    <dgm:pt modelId="{C1E44858-96BB-4C66-AA9E-392A5CCF72F3}">
      <dgm:prSet/>
      <dgm:spPr/>
      <dgm:t>
        <a:bodyPr/>
        <a:lstStyle/>
        <a:p>
          <a:r>
            <a:rPr lang="pt-BR" dirty="0" smtClean="0"/>
            <a:t>Exame </a:t>
          </a:r>
          <a:r>
            <a:rPr lang="pt-BR" dirty="0" err="1" smtClean="0"/>
            <a:t>pré</a:t>
          </a:r>
          <a:r>
            <a:rPr lang="pt-BR" dirty="0" smtClean="0"/>
            <a:t>-admissional</a:t>
          </a:r>
          <a:endParaRPr lang="pt-BR" dirty="0"/>
        </a:p>
      </dgm:t>
    </dgm:pt>
    <dgm:pt modelId="{9B29D972-E95A-484C-9DB2-62E75CBA5B57}" type="parTrans" cxnId="{B594C743-517B-4ED9-B809-6A8ED5B51E0F}">
      <dgm:prSet/>
      <dgm:spPr/>
      <dgm:t>
        <a:bodyPr/>
        <a:lstStyle/>
        <a:p>
          <a:endParaRPr lang="pt-BR"/>
        </a:p>
      </dgm:t>
    </dgm:pt>
    <dgm:pt modelId="{AB18D37D-1CEF-419D-833D-2CB44B675579}" type="sibTrans" cxnId="{B594C743-517B-4ED9-B809-6A8ED5B51E0F}">
      <dgm:prSet/>
      <dgm:spPr/>
      <dgm:t>
        <a:bodyPr/>
        <a:lstStyle/>
        <a:p>
          <a:endParaRPr lang="pt-BR"/>
        </a:p>
      </dgm:t>
    </dgm:pt>
    <dgm:pt modelId="{1D3FC07B-4DAD-4D37-8949-D8628CBD5818}">
      <dgm:prSet/>
      <dgm:spPr/>
      <dgm:t>
        <a:bodyPr/>
        <a:lstStyle/>
        <a:p>
          <a:r>
            <a:rPr lang="pt-BR" dirty="0" smtClean="0"/>
            <a:t>Aptidão física </a:t>
          </a:r>
          <a:endParaRPr lang="pt-BR" dirty="0"/>
        </a:p>
      </dgm:t>
    </dgm:pt>
    <dgm:pt modelId="{8D7763C2-E123-4504-BF90-1BF1629F10E9}" type="parTrans" cxnId="{22F1FD9E-B9DF-4A76-B9B2-B79D19232D43}">
      <dgm:prSet/>
      <dgm:spPr/>
      <dgm:t>
        <a:bodyPr/>
        <a:lstStyle/>
        <a:p>
          <a:endParaRPr lang="pt-BR"/>
        </a:p>
      </dgm:t>
    </dgm:pt>
    <dgm:pt modelId="{0F039E47-52CC-4242-9D35-24AAD1EB4ADE}" type="sibTrans" cxnId="{22F1FD9E-B9DF-4A76-B9B2-B79D19232D43}">
      <dgm:prSet/>
      <dgm:spPr/>
      <dgm:t>
        <a:bodyPr/>
        <a:lstStyle/>
        <a:p>
          <a:endParaRPr lang="pt-BR"/>
        </a:p>
      </dgm:t>
    </dgm:pt>
    <dgm:pt modelId="{36D2D7AF-F975-480B-89F5-F7BC56B69917}">
      <dgm:prSet/>
      <dgm:spPr/>
      <dgm:t>
        <a:bodyPr/>
        <a:lstStyle/>
        <a:p>
          <a:r>
            <a:rPr lang="pt-BR" b="0" dirty="0" smtClean="0"/>
            <a:t>Presença e gravidade das alterações restritivas</a:t>
          </a:r>
          <a:endParaRPr lang="pt-BR" b="0" dirty="0"/>
        </a:p>
      </dgm:t>
    </dgm:pt>
    <dgm:pt modelId="{A2349DAC-0D29-4BD4-98BE-FE2D5B1A5246}" type="parTrans" cxnId="{A32A2995-699D-41FF-9A03-C3A30127B27C}">
      <dgm:prSet/>
      <dgm:spPr/>
      <dgm:t>
        <a:bodyPr/>
        <a:lstStyle/>
        <a:p>
          <a:endParaRPr lang="pt-BR"/>
        </a:p>
      </dgm:t>
    </dgm:pt>
    <dgm:pt modelId="{85AA42C7-22E3-4B23-BFDC-1C610B515948}" type="sibTrans" cxnId="{A32A2995-699D-41FF-9A03-C3A30127B27C}">
      <dgm:prSet/>
      <dgm:spPr/>
      <dgm:t>
        <a:bodyPr/>
        <a:lstStyle/>
        <a:p>
          <a:endParaRPr lang="pt-BR"/>
        </a:p>
      </dgm:t>
    </dgm:pt>
    <dgm:pt modelId="{58CE19BC-0C33-46A0-A332-377F093540BF}">
      <dgm:prSet/>
      <dgm:spPr/>
      <dgm:t>
        <a:bodyPr/>
        <a:lstStyle/>
        <a:p>
          <a:r>
            <a:rPr lang="pt-BR" dirty="0" smtClean="0"/>
            <a:t>Confirmar a presença de obstrução das vias aéreas</a:t>
          </a:r>
          <a:endParaRPr lang="pt-BR" b="0" dirty="0"/>
        </a:p>
      </dgm:t>
    </dgm:pt>
    <dgm:pt modelId="{D35086EC-E322-4655-94D4-515E5882D55C}" type="parTrans" cxnId="{847F5F20-9C07-4C12-A768-7532DF66BE29}">
      <dgm:prSet/>
      <dgm:spPr/>
      <dgm:t>
        <a:bodyPr/>
        <a:lstStyle/>
        <a:p>
          <a:endParaRPr lang="pt-BR"/>
        </a:p>
      </dgm:t>
    </dgm:pt>
    <dgm:pt modelId="{09C43C08-16CC-47CA-81E0-13C0BFD49A3D}" type="sibTrans" cxnId="{847F5F20-9C07-4C12-A768-7532DF66BE29}">
      <dgm:prSet/>
      <dgm:spPr/>
      <dgm:t>
        <a:bodyPr/>
        <a:lstStyle/>
        <a:p>
          <a:endParaRPr lang="pt-BR"/>
        </a:p>
      </dgm:t>
    </dgm:pt>
    <dgm:pt modelId="{6CCA90CF-AF92-4DBE-BC9B-953791C4C876}">
      <dgm:prSet/>
      <dgm:spPr/>
      <dgm:t>
        <a:bodyPr/>
        <a:lstStyle/>
        <a:p>
          <a:r>
            <a:rPr lang="pt-BR" dirty="0" err="1" smtClean="0"/>
            <a:t>Pré</a:t>
          </a:r>
          <a:r>
            <a:rPr lang="pt-BR" dirty="0" smtClean="0"/>
            <a:t> operatório </a:t>
          </a:r>
          <a:r>
            <a:rPr lang="pt-BR" b="0" dirty="0" smtClean="0"/>
            <a:t> </a:t>
          </a:r>
          <a:endParaRPr lang="pt-BR" dirty="0"/>
        </a:p>
      </dgm:t>
    </dgm:pt>
    <dgm:pt modelId="{3430670B-E1AE-4F46-84F9-01D523167ADB}" type="parTrans" cxnId="{90D0A556-7FFA-4088-B977-A0191BB43B94}">
      <dgm:prSet/>
      <dgm:spPr/>
      <dgm:t>
        <a:bodyPr/>
        <a:lstStyle/>
        <a:p>
          <a:endParaRPr lang="pt-BR"/>
        </a:p>
      </dgm:t>
    </dgm:pt>
    <dgm:pt modelId="{8815D3EE-3C19-4E3E-B25A-0DC499E38DB5}" type="sibTrans" cxnId="{90D0A556-7FFA-4088-B977-A0191BB43B94}">
      <dgm:prSet/>
      <dgm:spPr/>
      <dgm:t>
        <a:bodyPr/>
        <a:lstStyle/>
        <a:p>
          <a:endParaRPr lang="pt-BR"/>
        </a:p>
      </dgm:t>
    </dgm:pt>
    <dgm:pt modelId="{7B28EB74-086B-4A8F-9C92-EBBD868869B3}" type="pres">
      <dgm:prSet presAssocID="{C537CA6A-0886-4102-A901-E0747FAD38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4A2E375-C975-48F1-9453-841066A7AF69}" type="pres">
      <dgm:prSet presAssocID="{F8E9650A-7FCA-4F44-AF0F-DE5E404EDACC}" presName="parentLin" presStyleCnt="0"/>
      <dgm:spPr/>
    </dgm:pt>
    <dgm:pt modelId="{6D228A4F-EFA3-4A2B-A932-D94F5686E319}" type="pres">
      <dgm:prSet presAssocID="{F8E9650A-7FCA-4F44-AF0F-DE5E404EDACC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5D89E1C9-A7E6-488F-B763-82870E6A9463}" type="pres">
      <dgm:prSet presAssocID="{F8E9650A-7FCA-4F44-AF0F-DE5E404EDAC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DF29A4-3D96-4E53-8E71-8CF7567B8001}" type="pres">
      <dgm:prSet presAssocID="{F8E9650A-7FCA-4F44-AF0F-DE5E404EDACC}" presName="negativeSpace" presStyleCnt="0"/>
      <dgm:spPr/>
    </dgm:pt>
    <dgm:pt modelId="{949DF18D-7F6E-4A26-AD92-A71FC31FFD20}" type="pres">
      <dgm:prSet presAssocID="{F8E9650A-7FCA-4F44-AF0F-DE5E404EDACC}" presName="childText" presStyleLbl="conFgAcc1" presStyleIdx="0" presStyleCnt="3" custLinFactNeighborX="-898" custLinFactNeighborY="-305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E62F03-59D7-4B97-A1CD-2678451ED36B}" type="pres">
      <dgm:prSet presAssocID="{A0156BA8-594A-4E93-BEB5-E6DFDA17BCF7}" presName="spaceBetweenRectangles" presStyleCnt="0"/>
      <dgm:spPr/>
    </dgm:pt>
    <dgm:pt modelId="{5E9B7BF0-C7F4-4155-BF65-BBE575EB1474}" type="pres">
      <dgm:prSet presAssocID="{F5BEEADA-CA54-4A84-AB41-0D82834AB571}" presName="parentLin" presStyleCnt="0"/>
      <dgm:spPr/>
    </dgm:pt>
    <dgm:pt modelId="{67D303E9-971E-4C86-A0D1-7DC285A501DB}" type="pres">
      <dgm:prSet presAssocID="{F5BEEADA-CA54-4A84-AB41-0D82834AB571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F465CC3D-49C9-49B7-8788-A6D0232B7BB5}" type="pres">
      <dgm:prSet presAssocID="{F5BEEADA-CA54-4A84-AB41-0D82834AB571}" presName="parentText" presStyleLbl="node1" presStyleIdx="1" presStyleCnt="3" custLinFactNeighborX="-11981" custLinFactNeighborY="-277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91FE07-7E78-4E5D-AD01-4EA5AAE987A7}" type="pres">
      <dgm:prSet presAssocID="{F5BEEADA-CA54-4A84-AB41-0D82834AB571}" presName="negativeSpace" presStyleCnt="0"/>
      <dgm:spPr/>
    </dgm:pt>
    <dgm:pt modelId="{CD2E6C9E-E1CC-459E-9C9E-5CFC9AD29959}" type="pres">
      <dgm:prSet presAssocID="{F5BEEADA-CA54-4A84-AB41-0D82834AB57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34CC1B-F7E9-44C8-B081-4CB336428B96}" type="pres">
      <dgm:prSet presAssocID="{39A9200C-0D0C-4C4B-AF80-C383266D2F14}" presName="spaceBetweenRectangles" presStyleCnt="0"/>
      <dgm:spPr/>
    </dgm:pt>
    <dgm:pt modelId="{CC590620-4B61-49B4-AB76-9937874BABA5}" type="pres">
      <dgm:prSet presAssocID="{28A4463F-6849-4684-A1ED-3B42000B06F3}" presName="parentLin" presStyleCnt="0"/>
      <dgm:spPr/>
    </dgm:pt>
    <dgm:pt modelId="{344FF25C-23DB-4609-A33F-25691933A9AA}" type="pres">
      <dgm:prSet presAssocID="{28A4463F-6849-4684-A1ED-3B42000B06F3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E5ED0A2D-DCD5-4FCA-B17F-9F9BD6A4E317}" type="pres">
      <dgm:prSet presAssocID="{28A4463F-6849-4684-A1ED-3B42000B06F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AE5187-F24B-4CCF-80DF-0CB25675F82D}" type="pres">
      <dgm:prSet presAssocID="{28A4463F-6849-4684-A1ED-3B42000B06F3}" presName="negativeSpace" presStyleCnt="0"/>
      <dgm:spPr/>
    </dgm:pt>
    <dgm:pt modelId="{7D0E9C7D-D853-4619-A3C3-1AF90C2F815A}" type="pres">
      <dgm:prSet presAssocID="{28A4463F-6849-4684-A1ED-3B42000B06F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2F1FD9E-B9DF-4A76-B9B2-B79D19232D43}" srcId="{F5BEEADA-CA54-4A84-AB41-0D82834AB571}" destId="{1D3FC07B-4DAD-4D37-8949-D8628CBD5818}" srcOrd="1" destOrd="0" parTransId="{8D7763C2-E123-4504-BF90-1BF1629F10E9}" sibTransId="{0F039E47-52CC-4242-9D35-24AAD1EB4ADE}"/>
    <dgm:cxn modelId="{CC2CFC45-5A02-4933-B12C-00C53FDF955F}" type="presOf" srcId="{C1E44858-96BB-4C66-AA9E-392A5CCF72F3}" destId="{CD2E6C9E-E1CC-459E-9C9E-5CFC9AD29959}" srcOrd="0" destOrd="0" presId="urn:microsoft.com/office/officeart/2005/8/layout/list1"/>
    <dgm:cxn modelId="{573EEB92-E126-471B-8D4F-E3911ED8352C}" type="presOf" srcId="{28A4463F-6849-4684-A1ED-3B42000B06F3}" destId="{E5ED0A2D-DCD5-4FCA-B17F-9F9BD6A4E317}" srcOrd="1" destOrd="0" presId="urn:microsoft.com/office/officeart/2005/8/layout/list1"/>
    <dgm:cxn modelId="{1E782158-A4EA-4CB2-A7CB-A8F648A5D2A8}" type="presOf" srcId="{F8E9650A-7FCA-4F44-AF0F-DE5E404EDACC}" destId="{5D89E1C9-A7E6-488F-B763-82870E6A9463}" srcOrd="1" destOrd="0" presId="urn:microsoft.com/office/officeart/2005/8/layout/list1"/>
    <dgm:cxn modelId="{9FB6BF47-8DDF-412B-970A-FEE56EE33C7C}" type="presOf" srcId="{B60C5E3C-D617-4825-BFD2-F3A15104D370}" destId="{949DF18D-7F6E-4A26-AD92-A71FC31FFD20}" srcOrd="0" destOrd="0" presId="urn:microsoft.com/office/officeart/2005/8/layout/list1"/>
    <dgm:cxn modelId="{97621687-8806-473E-91C1-7837CED45A19}" type="presOf" srcId="{F5BEEADA-CA54-4A84-AB41-0D82834AB571}" destId="{67D303E9-971E-4C86-A0D1-7DC285A501DB}" srcOrd="0" destOrd="0" presId="urn:microsoft.com/office/officeart/2005/8/layout/list1"/>
    <dgm:cxn modelId="{A32A2995-699D-41FF-9A03-C3A30127B27C}" srcId="{28A4463F-6849-4684-A1ED-3B42000B06F3}" destId="{36D2D7AF-F975-480B-89F5-F7BC56B69917}" srcOrd="0" destOrd="0" parTransId="{A2349DAC-0D29-4BD4-98BE-FE2D5B1A5246}" sibTransId="{85AA42C7-22E3-4B23-BFDC-1C610B515948}"/>
    <dgm:cxn modelId="{E0EF7935-8077-41CD-BC9B-A1988D5A6BFE}" type="presOf" srcId="{3E9D8BF6-3F3B-4216-8E06-9592325652F9}" destId="{949DF18D-7F6E-4A26-AD92-A71FC31FFD20}" srcOrd="0" destOrd="1" presId="urn:microsoft.com/office/officeart/2005/8/layout/list1"/>
    <dgm:cxn modelId="{B32E9B44-9462-46B8-B098-78F341FB561A}" srcId="{F8E9650A-7FCA-4F44-AF0F-DE5E404EDACC}" destId="{B60C5E3C-D617-4825-BFD2-F3A15104D370}" srcOrd="0" destOrd="0" parTransId="{AF44F8E9-7770-4E5F-B3A6-EAC4340DE86F}" sibTransId="{CC698D98-98CB-4080-824B-EDC7078FC6F3}"/>
    <dgm:cxn modelId="{E4AE6461-CA45-4E2D-8D2D-50A66D62F435}" type="presOf" srcId="{6CCA90CF-AF92-4DBE-BC9B-953791C4C876}" destId="{CD2E6C9E-E1CC-459E-9C9E-5CFC9AD29959}" srcOrd="0" destOrd="2" presId="urn:microsoft.com/office/officeart/2005/8/layout/list1"/>
    <dgm:cxn modelId="{DE6164B9-8D55-4BD5-A405-6CA7A93585F6}" type="presOf" srcId="{28A4463F-6849-4684-A1ED-3B42000B06F3}" destId="{344FF25C-23DB-4609-A33F-25691933A9AA}" srcOrd="0" destOrd="0" presId="urn:microsoft.com/office/officeart/2005/8/layout/list1"/>
    <dgm:cxn modelId="{BF4200A3-FDBB-4118-A9C9-02A2D37D5E74}" srcId="{C537CA6A-0886-4102-A901-E0747FAD3807}" destId="{28A4463F-6849-4684-A1ED-3B42000B06F3}" srcOrd="2" destOrd="0" parTransId="{C59FE526-6552-415C-8B55-F319250CF00C}" sibTransId="{F887595F-83E0-40E8-B271-723C531AA5EE}"/>
    <dgm:cxn modelId="{B594C743-517B-4ED9-B809-6A8ED5B51E0F}" srcId="{F5BEEADA-CA54-4A84-AB41-0D82834AB571}" destId="{C1E44858-96BB-4C66-AA9E-392A5CCF72F3}" srcOrd="0" destOrd="0" parTransId="{9B29D972-E95A-484C-9DB2-62E75CBA5B57}" sibTransId="{AB18D37D-1CEF-419D-833D-2CB44B675579}"/>
    <dgm:cxn modelId="{D62A3376-5280-46B1-A0E8-062D529DBC6D}" type="presOf" srcId="{36D2D7AF-F975-480B-89F5-F7BC56B69917}" destId="{7D0E9C7D-D853-4619-A3C3-1AF90C2F815A}" srcOrd="0" destOrd="0" presId="urn:microsoft.com/office/officeart/2005/8/layout/list1"/>
    <dgm:cxn modelId="{4E54178F-9935-4BCD-BBB3-7E36FA8B0247}" type="presOf" srcId="{F5BEEADA-CA54-4A84-AB41-0D82834AB571}" destId="{F465CC3D-49C9-49B7-8788-A6D0232B7BB5}" srcOrd="1" destOrd="0" presId="urn:microsoft.com/office/officeart/2005/8/layout/list1"/>
    <dgm:cxn modelId="{847F5F20-9C07-4C12-A768-7532DF66BE29}" srcId="{28A4463F-6849-4684-A1ED-3B42000B06F3}" destId="{58CE19BC-0C33-46A0-A332-377F093540BF}" srcOrd="1" destOrd="0" parTransId="{D35086EC-E322-4655-94D4-515E5882D55C}" sibTransId="{09C43C08-16CC-47CA-81E0-13C0BFD49A3D}"/>
    <dgm:cxn modelId="{C002723F-1E8B-42A1-8C8E-AD01C0E78C70}" type="presOf" srcId="{F8E9650A-7FCA-4F44-AF0F-DE5E404EDACC}" destId="{6D228A4F-EFA3-4A2B-A932-D94F5686E319}" srcOrd="0" destOrd="0" presId="urn:microsoft.com/office/officeart/2005/8/layout/list1"/>
    <dgm:cxn modelId="{3A3E1068-C339-42D4-96D5-D7D5316FE4F7}" type="presOf" srcId="{C537CA6A-0886-4102-A901-E0747FAD3807}" destId="{7B28EB74-086B-4A8F-9C92-EBBD868869B3}" srcOrd="0" destOrd="0" presId="urn:microsoft.com/office/officeart/2005/8/layout/list1"/>
    <dgm:cxn modelId="{294FCE43-0F05-4000-BA2B-C590A8C1A02E}" type="presOf" srcId="{58CE19BC-0C33-46A0-A332-377F093540BF}" destId="{7D0E9C7D-D853-4619-A3C3-1AF90C2F815A}" srcOrd="0" destOrd="1" presId="urn:microsoft.com/office/officeart/2005/8/layout/list1"/>
    <dgm:cxn modelId="{6D915417-42E5-492F-BA35-40691FC60FB6}" srcId="{F8E9650A-7FCA-4F44-AF0F-DE5E404EDACC}" destId="{3E9D8BF6-3F3B-4216-8E06-9592325652F9}" srcOrd="1" destOrd="0" parTransId="{C7A8A69A-AB0C-443C-A9FD-6BC0E7789AE8}" sibTransId="{145E00DD-DC86-4F88-89F8-5DE15414DCFE}"/>
    <dgm:cxn modelId="{90D0A556-7FFA-4088-B977-A0191BB43B94}" srcId="{F5BEEADA-CA54-4A84-AB41-0D82834AB571}" destId="{6CCA90CF-AF92-4DBE-BC9B-953791C4C876}" srcOrd="2" destOrd="0" parTransId="{3430670B-E1AE-4F46-84F9-01D523167ADB}" sibTransId="{8815D3EE-3C19-4E3E-B25A-0DC499E38DB5}"/>
    <dgm:cxn modelId="{26FB6B9B-C23D-4D2B-977E-CE8226DA3B90}" type="presOf" srcId="{1D3FC07B-4DAD-4D37-8949-D8628CBD5818}" destId="{CD2E6C9E-E1CC-459E-9C9E-5CFC9AD29959}" srcOrd="0" destOrd="1" presId="urn:microsoft.com/office/officeart/2005/8/layout/list1"/>
    <dgm:cxn modelId="{61AFD84C-D01F-4992-8037-8AE32D17D5EB}" srcId="{C537CA6A-0886-4102-A901-E0747FAD3807}" destId="{F5BEEADA-CA54-4A84-AB41-0D82834AB571}" srcOrd="1" destOrd="0" parTransId="{040DB7D8-76E7-4A73-B345-E68FC984E74A}" sibTransId="{39A9200C-0D0C-4C4B-AF80-C383266D2F14}"/>
    <dgm:cxn modelId="{5F28D957-202A-4A18-A1F2-49796527446E}" srcId="{C537CA6A-0886-4102-A901-E0747FAD3807}" destId="{F8E9650A-7FCA-4F44-AF0F-DE5E404EDACC}" srcOrd="0" destOrd="0" parTransId="{35A352A5-4753-41EC-BE43-9EE1A9670F64}" sibTransId="{A0156BA8-594A-4E93-BEB5-E6DFDA17BCF7}"/>
    <dgm:cxn modelId="{9FABF357-E653-41D7-8816-7250507D32A8}" type="presParOf" srcId="{7B28EB74-086B-4A8F-9C92-EBBD868869B3}" destId="{64A2E375-C975-48F1-9453-841066A7AF69}" srcOrd="0" destOrd="0" presId="urn:microsoft.com/office/officeart/2005/8/layout/list1"/>
    <dgm:cxn modelId="{32DABF5B-73C1-4BD2-9274-1B534E12FCB7}" type="presParOf" srcId="{64A2E375-C975-48F1-9453-841066A7AF69}" destId="{6D228A4F-EFA3-4A2B-A932-D94F5686E319}" srcOrd="0" destOrd="0" presId="urn:microsoft.com/office/officeart/2005/8/layout/list1"/>
    <dgm:cxn modelId="{CE6E47B9-A840-40A4-8673-74C531CF4AB2}" type="presParOf" srcId="{64A2E375-C975-48F1-9453-841066A7AF69}" destId="{5D89E1C9-A7E6-488F-B763-82870E6A9463}" srcOrd="1" destOrd="0" presId="urn:microsoft.com/office/officeart/2005/8/layout/list1"/>
    <dgm:cxn modelId="{38C6637A-531A-4D87-9068-93788A3F787B}" type="presParOf" srcId="{7B28EB74-086B-4A8F-9C92-EBBD868869B3}" destId="{C7DF29A4-3D96-4E53-8E71-8CF7567B8001}" srcOrd="1" destOrd="0" presId="urn:microsoft.com/office/officeart/2005/8/layout/list1"/>
    <dgm:cxn modelId="{137CB28F-0B9E-4CD0-BB89-2DE3825172B1}" type="presParOf" srcId="{7B28EB74-086B-4A8F-9C92-EBBD868869B3}" destId="{949DF18D-7F6E-4A26-AD92-A71FC31FFD20}" srcOrd="2" destOrd="0" presId="urn:microsoft.com/office/officeart/2005/8/layout/list1"/>
    <dgm:cxn modelId="{E6F8DBBA-8085-49A7-8B12-DA2DB5EFA828}" type="presParOf" srcId="{7B28EB74-086B-4A8F-9C92-EBBD868869B3}" destId="{88E62F03-59D7-4B97-A1CD-2678451ED36B}" srcOrd="3" destOrd="0" presId="urn:microsoft.com/office/officeart/2005/8/layout/list1"/>
    <dgm:cxn modelId="{79E88E15-C468-4343-A29D-BCD9774A87C0}" type="presParOf" srcId="{7B28EB74-086B-4A8F-9C92-EBBD868869B3}" destId="{5E9B7BF0-C7F4-4155-BF65-BBE575EB1474}" srcOrd="4" destOrd="0" presId="urn:microsoft.com/office/officeart/2005/8/layout/list1"/>
    <dgm:cxn modelId="{7EB996B2-9388-4952-88CC-1F743E7FABA9}" type="presParOf" srcId="{5E9B7BF0-C7F4-4155-BF65-BBE575EB1474}" destId="{67D303E9-971E-4C86-A0D1-7DC285A501DB}" srcOrd="0" destOrd="0" presId="urn:microsoft.com/office/officeart/2005/8/layout/list1"/>
    <dgm:cxn modelId="{7ABAE89D-B871-452A-B313-527239809858}" type="presParOf" srcId="{5E9B7BF0-C7F4-4155-BF65-BBE575EB1474}" destId="{F465CC3D-49C9-49B7-8788-A6D0232B7BB5}" srcOrd="1" destOrd="0" presId="urn:microsoft.com/office/officeart/2005/8/layout/list1"/>
    <dgm:cxn modelId="{B305CF95-3FF3-4BF3-BF2B-408688791BC4}" type="presParOf" srcId="{7B28EB74-086B-4A8F-9C92-EBBD868869B3}" destId="{4A91FE07-7E78-4E5D-AD01-4EA5AAE987A7}" srcOrd="5" destOrd="0" presId="urn:microsoft.com/office/officeart/2005/8/layout/list1"/>
    <dgm:cxn modelId="{32217302-DDE4-4789-BB35-62A04C1C5A20}" type="presParOf" srcId="{7B28EB74-086B-4A8F-9C92-EBBD868869B3}" destId="{CD2E6C9E-E1CC-459E-9C9E-5CFC9AD29959}" srcOrd="6" destOrd="0" presId="urn:microsoft.com/office/officeart/2005/8/layout/list1"/>
    <dgm:cxn modelId="{3DEF3B3A-FA75-47A3-A8E2-264B2DC7B48B}" type="presParOf" srcId="{7B28EB74-086B-4A8F-9C92-EBBD868869B3}" destId="{2834CC1B-F7E9-44C8-B081-4CB336428B96}" srcOrd="7" destOrd="0" presId="urn:microsoft.com/office/officeart/2005/8/layout/list1"/>
    <dgm:cxn modelId="{C3524EAA-983C-4C56-9B67-D5667ABB8169}" type="presParOf" srcId="{7B28EB74-086B-4A8F-9C92-EBBD868869B3}" destId="{CC590620-4B61-49B4-AB76-9937874BABA5}" srcOrd="8" destOrd="0" presId="urn:microsoft.com/office/officeart/2005/8/layout/list1"/>
    <dgm:cxn modelId="{E41C5D85-3C46-4432-93BE-AB35333BEAB6}" type="presParOf" srcId="{CC590620-4B61-49B4-AB76-9937874BABA5}" destId="{344FF25C-23DB-4609-A33F-25691933A9AA}" srcOrd="0" destOrd="0" presId="urn:microsoft.com/office/officeart/2005/8/layout/list1"/>
    <dgm:cxn modelId="{79E98AC1-B83D-4658-8870-7E1D8B1CF441}" type="presParOf" srcId="{CC590620-4B61-49B4-AB76-9937874BABA5}" destId="{E5ED0A2D-DCD5-4FCA-B17F-9F9BD6A4E317}" srcOrd="1" destOrd="0" presId="urn:microsoft.com/office/officeart/2005/8/layout/list1"/>
    <dgm:cxn modelId="{7C6FE1B6-4967-4229-BD3E-758D129D9319}" type="presParOf" srcId="{7B28EB74-086B-4A8F-9C92-EBBD868869B3}" destId="{CAAE5187-F24B-4CCF-80DF-0CB25675F82D}" srcOrd="9" destOrd="0" presId="urn:microsoft.com/office/officeart/2005/8/layout/list1"/>
    <dgm:cxn modelId="{ECD64456-5033-42A1-A4EB-C7E324D5AC5C}" type="presParOf" srcId="{7B28EB74-086B-4A8F-9C92-EBBD868869B3}" destId="{7D0E9C7D-D853-4619-A3C3-1AF90C2F815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3BB42F-26F2-4E22-B58A-9EFE33A1FA9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369B118-7767-4AE0-8C4F-FEED98DC0EAA}">
      <dgm:prSet phldrT="[Texto]"/>
      <dgm:spPr/>
      <dgm:t>
        <a:bodyPr/>
        <a:lstStyle/>
        <a:p>
          <a:r>
            <a:rPr lang="pt-BR" dirty="0" smtClean="0"/>
            <a:t>Obstrutivo:</a:t>
          </a:r>
          <a:endParaRPr lang="pt-BR" dirty="0"/>
        </a:p>
      </dgm:t>
    </dgm:pt>
    <dgm:pt modelId="{08775F0D-3A3B-45B9-88B3-0F9574C329CE}" type="parTrans" cxnId="{1FB7AB0C-3734-40C9-8A1A-7DE7529911BF}">
      <dgm:prSet/>
      <dgm:spPr/>
      <dgm:t>
        <a:bodyPr/>
        <a:lstStyle/>
        <a:p>
          <a:endParaRPr lang="pt-BR"/>
        </a:p>
      </dgm:t>
    </dgm:pt>
    <dgm:pt modelId="{89927EC2-B04A-4C9D-B635-F83052EC8914}" type="sibTrans" cxnId="{1FB7AB0C-3734-40C9-8A1A-7DE7529911BF}">
      <dgm:prSet/>
      <dgm:spPr/>
      <dgm:t>
        <a:bodyPr/>
        <a:lstStyle/>
        <a:p>
          <a:endParaRPr lang="pt-BR"/>
        </a:p>
      </dgm:t>
    </dgm:pt>
    <dgm:pt modelId="{88FD405C-2726-4CCF-9AA6-8A486163E3FF}">
      <dgm:prSet phldrT="[Texto]"/>
      <dgm:spPr/>
      <dgm:t>
        <a:bodyPr/>
        <a:lstStyle/>
        <a:p>
          <a:r>
            <a:rPr lang="pt-BR" dirty="0" smtClean="0"/>
            <a:t>Restritivo:</a:t>
          </a:r>
          <a:endParaRPr lang="pt-BR" dirty="0"/>
        </a:p>
      </dgm:t>
    </dgm:pt>
    <dgm:pt modelId="{27C9BBDE-8AF2-43A5-9C05-C6CCACC1043D}" type="parTrans" cxnId="{EB89F1E6-C061-46C3-9355-94E26B2AF276}">
      <dgm:prSet/>
      <dgm:spPr/>
      <dgm:t>
        <a:bodyPr/>
        <a:lstStyle/>
        <a:p>
          <a:endParaRPr lang="pt-BR"/>
        </a:p>
      </dgm:t>
    </dgm:pt>
    <dgm:pt modelId="{4903448C-5086-40D2-AD11-1B8291ED23C3}" type="sibTrans" cxnId="{EB89F1E6-C061-46C3-9355-94E26B2AF276}">
      <dgm:prSet/>
      <dgm:spPr/>
      <dgm:t>
        <a:bodyPr/>
        <a:lstStyle/>
        <a:p>
          <a:endParaRPr lang="pt-BR"/>
        </a:p>
      </dgm:t>
    </dgm:pt>
    <dgm:pt modelId="{AE495D6C-C36A-4F1C-BE44-126D01DE1BB3}">
      <dgm:prSet phldrT="[Texto]"/>
      <dgm:spPr/>
      <dgm:t>
        <a:bodyPr/>
        <a:lstStyle/>
        <a:p>
          <a:r>
            <a:rPr lang="pt-BR" dirty="0" smtClean="0"/>
            <a:t>Misto: </a:t>
          </a:r>
          <a:endParaRPr lang="pt-BR" dirty="0"/>
        </a:p>
      </dgm:t>
    </dgm:pt>
    <dgm:pt modelId="{C9C76B4E-B258-420F-8DB2-C776CF6ECAF5}" type="parTrans" cxnId="{EE08558C-C6F6-4035-9913-F61953B3DEF2}">
      <dgm:prSet/>
      <dgm:spPr/>
      <dgm:t>
        <a:bodyPr/>
        <a:lstStyle/>
        <a:p>
          <a:endParaRPr lang="pt-BR"/>
        </a:p>
      </dgm:t>
    </dgm:pt>
    <dgm:pt modelId="{2C6A323C-FCAC-4141-884B-A7C2987777FF}" type="sibTrans" cxnId="{EE08558C-C6F6-4035-9913-F61953B3DEF2}">
      <dgm:prSet/>
      <dgm:spPr/>
      <dgm:t>
        <a:bodyPr/>
        <a:lstStyle/>
        <a:p>
          <a:endParaRPr lang="pt-BR"/>
        </a:p>
      </dgm:t>
    </dgm:pt>
    <dgm:pt modelId="{1DDD99B3-B73D-4F2A-84FA-4503F56BA2E4}">
      <dgm:prSet/>
      <dgm:spPr/>
      <dgm:t>
        <a:bodyPr/>
        <a:lstStyle/>
        <a:p>
          <a:r>
            <a:rPr lang="en-GB" dirty="0" smtClean="0">
              <a:solidFill>
                <a:srgbClr val="000000"/>
              </a:solidFill>
            </a:rPr>
            <a:t>DPOC, </a:t>
          </a:r>
          <a:r>
            <a:rPr lang="en-GB" dirty="0" err="1" smtClean="0">
              <a:solidFill>
                <a:srgbClr val="000000"/>
              </a:solidFill>
            </a:rPr>
            <a:t>Asma</a:t>
          </a:r>
          <a:r>
            <a:rPr lang="en-GB" dirty="0" smtClean="0">
              <a:solidFill>
                <a:srgbClr val="000000"/>
              </a:solidFill>
            </a:rPr>
            <a:t>, </a:t>
          </a:r>
          <a:r>
            <a:rPr lang="en-GB" dirty="0" err="1" smtClean="0">
              <a:solidFill>
                <a:srgbClr val="000000"/>
              </a:solidFill>
            </a:rPr>
            <a:t>Bronquiectasia</a:t>
          </a:r>
          <a:r>
            <a:rPr lang="en-GB" dirty="0" smtClean="0">
              <a:solidFill>
                <a:srgbClr val="000000"/>
              </a:solidFill>
            </a:rPr>
            <a:t>, </a:t>
          </a:r>
          <a:r>
            <a:rPr lang="en-GB" dirty="0" err="1" smtClean="0">
              <a:solidFill>
                <a:srgbClr val="000000"/>
              </a:solidFill>
            </a:rPr>
            <a:t>Bronquite</a:t>
          </a:r>
          <a:r>
            <a:rPr lang="en-GB" dirty="0" smtClean="0">
              <a:solidFill>
                <a:srgbClr val="000000"/>
              </a:solidFill>
            </a:rPr>
            <a:t> </a:t>
          </a:r>
          <a:r>
            <a:rPr lang="en-GB" dirty="0" err="1" smtClean="0">
              <a:solidFill>
                <a:srgbClr val="000000"/>
              </a:solidFill>
            </a:rPr>
            <a:t>crônica</a:t>
          </a:r>
          <a:r>
            <a:rPr lang="en-GB" dirty="0" smtClean="0">
              <a:solidFill>
                <a:srgbClr val="000000"/>
              </a:solidFill>
            </a:rPr>
            <a:t>, </a:t>
          </a:r>
          <a:r>
            <a:rPr lang="en-GB" dirty="0" err="1" smtClean="0">
              <a:solidFill>
                <a:srgbClr val="000000"/>
              </a:solidFill>
            </a:rPr>
            <a:t>Câncer</a:t>
          </a:r>
          <a:r>
            <a:rPr lang="en-GB" dirty="0" smtClean="0">
              <a:solidFill>
                <a:srgbClr val="000000"/>
              </a:solidFill>
            </a:rPr>
            <a:t> de </a:t>
          </a:r>
          <a:r>
            <a:rPr lang="en-GB" dirty="0" err="1" smtClean="0">
              <a:solidFill>
                <a:srgbClr val="000000"/>
              </a:solidFill>
            </a:rPr>
            <a:t>pulmão</a:t>
          </a:r>
          <a:endParaRPr lang="pt-BR" dirty="0"/>
        </a:p>
      </dgm:t>
    </dgm:pt>
    <dgm:pt modelId="{D4AA3161-58B4-4F82-9D99-14C976043EB4}" type="parTrans" cxnId="{8651F5A1-4EA9-4D63-81A9-ABEFD0D7CD97}">
      <dgm:prSet/>
      <dgm:spPr/>
      <dgm:t>
        <a:bodyPr/>
        <a:lstStyle/>
        <a:p>
          <a:endParaRPr lang="pt-BR"/>
        </a:p>
      </dgm:t>
    </dgm:pt>
    <dgm:pt modelId="{B33E2258-3FA6-459F-8373-1759C265C1A8}" type="sibTrans" cxnId="{8651F5A1-4EA9-4D63-81A9-ABEFD0D7CD97}">
      <dgm:prSet/>
      <dgm:spPr/>
      <dgm:t>
        <a:bodyPr/>
        <a:lstStyle/>
        <a:p>
          <a:endParaRPr lang="pt-BR"/>
        </a:p>
      </dgm:t>
    </dgm:pt>
    <dgm:pt modelId="{F3464ADF-D1A8-4D6B-8532-EAD31D5F9A16}">
      <dgm:prSet/>
      <dgm:spPr/>
      <dgm:t>
        <a:bodyPr/>
        <a:lstStyle/>
        <a:p>
          <a:r>
            <a:rPr lang="pt-BR" dirty="0" smtClean="0">
              <a:solidFill>
                <a:srgbClr val="000000"/>
              </a:solidFill>
            </a:rPr>
            <a:t>Doença pulmonar </a:t>
          </a:r>
          <a:r>
            <a:rPr lang="pt-BR" dirty="0" err="1" smtClean="0">
              <a:solidFill>
                <a:srgbClr val="000000"/>
              </a:solidFill>
            </a:rPr>
            <a:t>fibrosante</a:t>
          </a:r>
          <a:r>
            <a:rPr lang="en-GB" dirty="0" smtClean="0">
              <a:solidFill>
                <a:srgbClr val="000000"/>
              </a:solidFill>
            </a:rPr>
            <a:t>, </a:t>
          </a:r>
          <a:r>
            <a:rPr lang="en-GB" dirty="0" err="1" smtClean="0">
              <a:solidFill>
                <a:srgbClr val="000000"/>
              </a:solidFill>
            </a:rPr>
            <a:t>Edema</a:t>
          </a:r>
          <a:r>
            <a:rPr lang="en-GB" dirty="0" smtClean="0">
              <a:solidFill>
                <a:srgbClr val="000000"/>
              </a:solidFill>
            </a:rPr>
            <a:t> </a:t>
          </a:r>
          <a:r>
            <a:rPr lang="en-GB" dirty="0" err="1" smtClean="0">
              <a:solidFill>
                <a:srgbClr val="000000"/>
              </a:solidFill>
            </a:rPr>
            <a:t>pulmonar</a:t>
          </a:r>
          <a:r>
            <a:rPr lang="en-GB" dirty="0" smtClean="0">
              <a:solidFill>
                <a:srgbClr val="000000"/>
              </a:solidFill>
            </a:rPr>
            <a:t>, </a:t>
          </a:r>
          <a:r>
            <a:rPr lang="en-GB" dirty="0" err="1" smtClean="0">
              <a:solidFill>
                <a:srgbClr val="000000"/>
              </a:solidFill>
            </a:rPr>
            <a:t>Derrame</a:t>
          </a:r>
          <a:r>
            <a:rPr lang="en-GB" dirty="0" smtClean="0">
              <a:solidFill>
                <a:srgbClr val="000000"/>
              </a:solidFill>
            </a:rPr>
            <a:t> pleural,  </a:t>
          </a:r>
          <a:r>
            <a:rPr lang="en-GB" dirty="0" err="1" smtClean="0">
              <a:solidFill>
                <a:srgbClr val="000000"/>
              </a:solidFill>
            </a:rPr>
            <a:t>Tumores</a:t>
          </a:r>
          <a:r>
            <a:rPr lang="en-GB" dirty="0" smtClean="0">
              <a:solidFill>
                <a:srgbClr val="000000"/>
              </a:solidFill>
            </a:rPr>
            <a:t> </a:t>
          </a:r>
          <a:r>
            <a:rPr lang="en-GB" dirty="0" err="1" smtClean="0">
              <a:solidFill>
                <a:srgbClr val="000000"/>
              </a:solidFill>
            </a:rPr>
            <a:t>pulmonares</a:t>
          </a:r>
          <a:r>
            <a:rPr lang="en-GB" dirty="0" smtClean="0">
              <a:solidFill>
                <a:srgbClr val="000000"/>
              </a:solidFill>
            </a:rPr>
            <a:t> </a:t>
          </a:r>
          <a:r>
            <a:rPr lang="en-GB" dirty="0" err="1" smtClean="0">
              <a:solidFill>
                <a:srgbClr val="000000"/>
              </a:solidFill>
            </a:rPr>
            <a:t>parenquimatosos</a:t>
          </a:r>
          <a:r>
            <a:rPr lang="en-GB" dirty="0" smtClean="0">
              <a:solidFill>
                <a:srgbClr val="000000"/>
              </a:solidFill>
            </a:rPr>
            <a:t>, </a:t>
          </a:r>
          <a:r>
            <a:rPr lang="en-GB" dirty="0" err="1" smtClean="0">
              <a:solidFill>
                <a:srgbClr val="000000"/>
              </a:solidFill>
            </a:rPr>
            <a:t>Lobectomia</a:t>
          </a:r>
          <a:r>
            <a:rPr lang="en-GB" dirty="0" smtClean="0">
              <a:solidFill>
                <a:srgbClr val="000000"/>
              </a:solidFill>
            </a:rPr>
            <a:t>, </a:t>
          </a:r>
          <a:r>
            <a:rPr lang="en-GB" dirty="0" err="1" smtClean="0">
              <a:solidFill>
                <a:srgbClr val="000000"/>
              </a:solidFill>
            </a:rPr>
            <a:t>Deformidade</a:t>
          </a:r>
          <a:r>
            <a:rPr lang="en-GB" dirty="0" smtClean="0">
              <a:solidFill>
                <a:srgbClr val="000000"/>
              </a:solidFill>
            </a:rPr>
            <a:t> da </a:t>
          </a:r>
          <a:r>
            <a:rPr lang="en-GB" dirty="0" err="1" smtClean="0">
              <a:solidFill>
                <a:srgbClr val="000000"/>
              </a:solidFill>
            </a:rPr>
            <a:t>caixa</a:t>
          </a:r>
          <a:r>
            <a:rPr lang="en-GB" dirty="0" smtClean="0">
              <a:solidFill>
                <a:srgbClr val="000000"/>
              </a:solidFill>
            </a:rPr>
            <a:t> </a:t>
          </a:r>
          <a:r>
            <a:rPr lang="en-GB" dirty="0" err="1" smtClean="0">
              <a:solidFill>
                <a:srgbClr val="000000"/>
              </a:solidFill>
            </a:rPr>
            <a:t>torácica</a:t>
          </a:r>
          <a:r>
            <a:rPr lang="en-GB" dirty="0" smtClean="0">
              <a:solidFill>
                <a:srgbClr val="000000"/>
              </a:solidFill>
            </a:rPr>
            <a:t>, </a:t>
          </a:r>
          <a:r>
            <a:rPr lang="en-GB" dirty="0" err="1" smtClean="0">
              <a:solidFill>
                <a:srgbClr val="000000"/>
              </a:solidFill>
            </a:rPr>
            <a:t>Obesidade</a:t>
          </a:r>
          <a:r>
            <a:rPr lang="en-GB" dirty="0" smtClean="0">
              <a:solidFill>
                <a:srgbClr val="000000"/>
              </a:solidFill>
            </a:rPr>
            <a:t>, </a:t>
          </a:r>
          <a:r>
            <a:rPr lang="en-GB" dirty="0" err="1" smtClean="0">
              <a:solidFill>
                <a:srgbClr val="000000"/>
              </a:solidFill>
            </a:rPr>
            <a:t>Gravidez</a:t>
          </a:r>
          <a:r>
            <a:rPr lang="en-GB" dirty="0" smtClean="0">
              <a:solidFill>
                <a:srgbClr val="000000"/>
              </a:solidFill>
            </a:rPr>
            <a:t>, </a:t>
          </a:r>
          <a:r>
            <a:rPr lang="en-GB" dirty="0" err="1" smtClean="0">
              <a:solidFill>
                <a:srgbClr val="000000"/>
              </a:solidFill>
            </a:rPr>
            <a:t>Doenças</a:t>
          </a:r>
          <a:r>
            <a:rPr lang="en-GB" dirty="0" smtClean="0">
              <a:solidFill>
                <a:srgbClr val="000000"/>
              </a:solidFill>
            </a:rPr>
            <a:t> </a:t>
          </a:r>
          <a:r>
            <a:rPr lang="en-GB" dirty="0" err="1" smtClean="0">
              <a:solidFill>
                <a:srgbClr val="000000"/>
              </a:solidFill>
            </a:rPr>
            <a:t>neuromusculares</a:t>
          </a:r>
          <a:r>
            <a:rPr lang="en-GB" dirty="0" smtClean="0">
              <a:solidFill>
                <a:srgbClr val="000000"/>
              </a:solidFill>
            </a:rPr>
            <a:t>, </a:t>
          </a:r>
          <a:r>
            <a:rPr lang="pl-PL" dirty="0" smtClean="0">
              <a:solidFill>
                <a:srgbClr val="000000"/>
              </a:solidFill>
            </a:rPr>
            <a:t>Fibrot</a:t>
          </a:r>
          <a:r>
            <a:rPr lang="pt-BR" dirty="0" smtClean="0">
              <a:solidFill>
                <a:srgbClr val="000000"/>
              </a:solidFill>
            </a:rPr>
            <a:t>ó</a:t>
          </a:r>
          <a:r>
            <a:rPr lang="pl-PL" dirty="0" smtClean="0">
              <a:solidFill>
                <a:srgbClr val="000000"/>
              </a:solidFill>
            </a:rPr>
            <a:t>rax</a:t>
          </a:r>
          <a:endParaRPr lang="pt-BR" dirty="0">
            <a:solidFill>
              <a:srgbClr val="000000"/>
            </a:solidFill>
          </a:endParaRPr>
        </a:p>
      </dgm:t>
    </dgm:pt>
    <dgm:pt modelId="{466AB87E-0815-4D5B-8BAE-781C8A8007F8}" type="parTrans" cxnId="{333705E4-EF2D-40AA-A133-8D80D126727A}">
      <dgm:prSet/>
      <dgm:spPr/>
      <dgm:t>
        <a:bodyPr/>
        <a:lstStyle/>
        <a:p>
          <a:endParaRPr lang="pt-BR"/>
        </a:p>
      </dgm:t>
    </dgm:pt>
    <dgm:pt modelId="{FF3759C2-0BA4-4095-9D88-C35CFAA41CDF}" type="sibTrans" cxnId="{333705E4-EF2D-40AA-A133-8D80D126727A}">
      <dgm:prSet/>
      <dgm:spPr/>
      <dgm:t>
        <a:bodyPr/>
        <a:lstStyle/>
        <a:p>
          <a:endParaRPr lang="pt-BR"/>
        </a:p>
      </dgm:t>
    </dgm:pt>
    <dgm:pt modelId="{3C973206-1293-45C2-A264-75BE3B6F712C}" type="pres">
      <dgm:prSet presAssocID="{8E3BB42F-26F2-4E22-B58A-9EFE33A1FA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87F705A-8258-4257-A5D7-6569CCA7F789}" type="pres">
      <dgm:prSet presAssocID="{9369B118-7767-4AE0-8C4F-FEED98DC0EAA}" presName="parentLin" presStyleCnt="0"/>
      <dgm:spPr/>
    </dgm:pt>
    <dgm:pt modelId="{40F497DD-90D2-4723-A4D4-99125DD80973}" type="pres">
      <dgm:prSet presAssocID="{9369B118-7767-4AE0-8C4F-FEED98DC0EAA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319F695B-057C-4E47-87A6-7AC6F87F9BA2}" type="pres">
      <dgm:prSet presAssocID="{9369B118-7767-4AE0-8C4F-FEED98DC0EA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46178F-1DAF-433A-AF4D-FAA3A7718AE3}" type="pres">
      <dgm:prSet presAssocID="{9369B118-7767-4AE0-8C4F-FEED98DC0EAA}" presName="negativeSpace" presStyleCnt="0"/>
      <dgm:spPr/>
    </dgm:pt>
    <dgm:pt modelId="{CDBBBD99-ADB9-4C5A-89BE-1AB675ECE298}" type="pres">
      <dgm:prSet presAssocID="{9369B118-7767-4AE0-8C4F-FEED98DC0EA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919258-83E9-448A-9C44-DDB035173954}" type="pres">
      <dgm:prSet presAssocID="{89927EC2-B04A-4C9D-B635-F83052EC8914}" presName="spaceBetweenRectangles" presStyleCnt="0"/>
      <dgm:spPr/>
    </dgm:pt>
    <dgm:pt modelId="{2DBD9992-7DBE-4DFE-99C0-12D1B2F54AEA}" type="pres">
      <dgm:prSet presAssocID="{88FD405C-2726-4CCF-9AA6-8A486163E3FF}" presName="parentLin" presStyleCnt="0"/>
      <dgm:spPr/>
    </dgm:pt>
    <dgm:pt modelId="{1E1CFCB2-5D5E-45A5-B10B-85AD607D1752}" type="pres">
      <dgm:prSet presAssocID="{88FD405C-2726-4CCF-9AA6-8A486163E3FF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37782041-890A-41A4-BA0C-A125B83C3042}" type="pres">
      <dgm:prSet presAssocID="{88FD405C-2726-4CCF-9AA6-8A486163E3F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4BA56A-F75E-475F-A6CD-D61FD7343A6F}" type="pres">
      <dgm:prSet presAssocID="{88FD405C-2726-4CCF-9AA6-8A486163E3FF}" presName="negativeSpace" presStyleCnt="0"/>
      <dgm:spPr/>
    </dgm:pt>
    <dgm:pt modelId="{22FA1B42-1F8F-459A-87EA-9671F16FF4B2}" type="pres">
      <dgm:prSet presAssocID="{88FD405C-2726-4CCF-9AA6-8A486163E3FF}" presName="childText" presStyleLbl="conFgAcc1" presStyleIdx="1" presStyleCnt="3" custLinFactNeighborX="-898" custLinFactNeighborY="374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27AD33-B70C-4EF3-ACCF-56812410D86F}" type="pres">
      <dgm:prSet presAssocID="{4903448C-5086-40D2-AD11-1B8291ED23C3}" presName="spaceBetweenRectangles" presStyleCnt="0"/>
      <dgm:spPr/>
    </dgm:pt>
    <dgm:pt modelId="{0B72A6B1-4BE7-4195-B1E4-B2A3C29E0A39}" type="pres">
      <dgm:prSet presAssocID="{AE495D6C-C36A-4F1C-BE44-126D01DE1BB3}" presName="parentLin" presStyleCnt="0"/>
      <dgm:spPr/>
    </dgm:pt>
    <dgm:pt modelId="{F5DB4BD8-9F83-4767-BA11-6EA222F0C6D3}" type="pres">
      <dgm:prSet presAssocID="{AE495D6C-C36A-4F1C-BE44-126D01DE1BB3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BF362F2D-1DB4-4A3A-B126-D55D2827C2D8}" type="pres">
      <dgm:prSet presAssocID="{AE495D6C-C36A-4F1C-BE44-126D01DE1BB3}" presName="parentText" presStyleLbl="node1" presStyleIdx="2" presStyleCnt="3" custLinFactNeighborX="23345" custLinFactNeighborY="140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D5AEFC-4830-41E9-8F58-4A6C1A2B7634}" type="pres">
      <dgm:prSet presAssocID="{AE495D6C-C36A-4F1C-BE44-126D01DE1BB3}" presName="negativeSpace" presStyleCnt="0"/>
      <dgm:spPr/>
    </dgm:pt>
    <dgm:pt modelId="{903EE63E-F498-4B6C-A096-1523EF061824}" type="pres">
      <dgm:prSet presAssocID="{AE495D6C-C36A-4F1C-BE44-126D01DE1BB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B89F1E6-C061-46C3-9355-94E26B2AF276}" srcId="{8E3BB42F-26F2-4E22-B58A-9EFE33A1FA91}" destId="{88FD405C-2726-4CCF-9AA6-8A486163E3FF}" srcOrd="1" destOrd="0" parTransId="{27C9BBDE-8AF2-43A5-9C05-C6CCACC1043D}" sibTransId="{4903448C-5086-40D2-AD11-1B8291ED23C3}"/>
    <dgm:cxn modelId="{76831883-60E7-4D76-A10A-1A5DAA86DDD7}" type="presOf" srcId="{AE495D6C-C36A-4F1C-BE44-126D01DE1BB3}" destId="{F5DB4BD8-9F83-4767-BA11-6EA222F0C6D3}" srcOrd="0" destOrd="0" presId="urn:microsoft.com/office/officeart/2005/8/layout/list1"/>
    <dgm:cxn modelId="{8986D3AF-133D-44E7-9456-E88ED715D6F9}" type="presOf" srcId="{9369B118-7767-4AE0-8C4F-FEED98DC0EAA}" destId="{319F695B-057C-4E47-87A6-7AC6F87F9BA2}" srcOrd="1" destOrd="0" presId="urn:microsoft.com/office/officeart/2005/8/layout/list1"/>
    <dgm:cxn modelId="{758BB13A-E20B-46F4-B327-D86D69E1212B}" type="presOf" srcId="{AE495D6C-C36A-4F1C-BE44-126D01DE1BB3}" destId="{BF362F2D-1DB4-4A3A-B126-D55D2827C2D8}" srcOrd="1" destOrd="0" presId="urn:microsoft.com/office/officeart/2005/8/layout/list1"/>
    <dgm:cxn modelId="{C8AF548B-4668-4C3A-94A2-7EDDF5668CAC}" type="presOf" srcId="{1DDD99B3-B73D-4F2A-84FA-4503F56BA2E4}" destId="{CDBBBD99-ADB9-4C5A-89BE-1AB675ECE298}" srcOrd="0" destOrd="0" presId="urn:microsoft.com/office/officeart/2005/8/layout/list1"/>
    <dgm:cxn modelId="{A28E75FB-53DD-44FB-B7E9-14EC7061ADDA}" type="presOf" srcId="{88FD405C-2726-4CCF-9AA6-8A486163E3FF}" destId="{37782041-890A-41A4-BA0C-A125B83C3042}" srcOrd="1" destOrd="0" presId="urn:microsoft.com/office/officeart/2005/8/layout/list1"/>
    <dgm:cxn modelId="{0ACB3658-5030-489B-BBC8-C427423C4943}" type="presOf" srcId="{88FD405C-2726-4CCF-9AA6-8A486163E3FF}" destId="{1E1CFCB2-5D5E-45A5-B10B-85AD607D1752}" srcOrd="0" destOrd="0" presId="urn:microsoft.com/office/officeart/2005/8/layout/list1"/>
    <dgm:cxn modelId="{1FB7AB0C-3734-40C9-8A1A-7DE7529911BF}" srcId="{8E3BB42F-26F2-4E22-B58A-9EFE33A1FA91}" destId="{9369B118-7767-4AE0-8C4F-FEED98DC0EAA}" srcOrd="0" destOrd="0" parTransId="{08775F0D-3A3B-45B9-88B3-0F9574C329CE}" sibTransId="{89927EC2-B04A-4C9D-B635-F83052EC8914}"/>
    <dgm:cxn modelId="{333705E4-EF2D-40AA-A133-8D80D126727A}" srcId="{88FD405C-2726-4CCF-9AA6-8A486163E3FF}" destId="{F3464ADF-D1A8-4D6B-8532-EAD31D5F9A16}" srcOrd="0" destOrd="0" parTransId="{466AB87E-0815-4D5B-8BAE-781C8A8007F8}" sibTransId="{FF3759C2-0BA4-4095-9D88-C35CFAA41CDF}"/>
    <dgm:cxn modelId="{EE08558C-C6F6-4035-9913-F61953B3DEF2}" srcId="{8E3BB42F-26F2-4E22-B58A-9EFE33A1FA91}" destId="{AE495D6C-C36A-4F1C-BE44-126D01DE1BB3}" srcOrd="2" destOrd="0" parTransId="{C9C76B4E-B258-420F-8DB2-C776CF6ECAF5}" sibTransId="{2C6A323C-FCAC-4141-884B-A7C2987777FF}"/>
    <dgm:cxn modelId="{E61B3214-9386-41D3-88C0-3F1A6782DE8D}" type="presOf" srcId="{F3464ADF-D1A8-4D6B-8532-EAD31D5F9A16}" destId="{22FA1B42-1F8F-459A-87EA-9671F16FF4B2}" srcOrd="0" destOrd="0" presId="urn:microsoft.com/office/officeart/2005/8/layout/list1"/>
    <dgm:cxn modelId="{E388ED6B-4FB3-4183-A1F5-3B6813F385CD}" type="presOf" srcId="{9369B118-7767-4AE0-8C4F-FEED98DC0EAA}" destId="{40F497DD-90D2-4723-A4D4-99125DD80973}" srcOrd="0" destOrd="0" presId="urn:microsoft.com/office/officeart/2005/8/layout/list1"/>
    <dgm:cxn modelId="{8651F5A1-4EA9-4D63-81A9-ABEFD0D7CD97}" srcId="{9369B118-7767-4AE0-8C4F-FEED98DC0EAA}" destId="{1DDD99B3-B73D-4F2A-84FA-4503F56BA2E4}" srcOrd="0" destOrd="0" parTransId="{D4AA3161-58B4-4F82-9D99-14C976043EB4}" sibTransId="{B33E2258-3FA6-459F-8373-1759C265C1A8}"/>
    <dgm:cxn modelId="{7A8A9C5A-DD5F-4F87-8ABD-20DBA99522CC}" type="presOf" srcId="{8E3BB42F-26F2-4E22-B58A-9EFE33A1FA91}" destId="{3C973206-1293-45C2-A264-75BE3B6F712C}" srcOrd="0" destOrd="0" presId="urn:microsoft.com/office/officeart/2005/8/layout/list1"/>
    <dgm:cxn modelId="{2DA38C62-94D1-4E6C-8CF6-84BCD7EBDD1D}" type="presParOf" srcId="{3C973206-1293-45C2-A264-75BE3B6F712C}" destId="{987F705A-8258-4257-A5D7-6569CCA7F789}" srcOrd="0" destOrd="0" presId="urn:microsoft.com/office/officeart/2005/8/layout/list1"/>
    <dgm:cxn modelId="{40F63C5B-EBF4-4381-B22E-1A5726584A24}" type="presParOf" srcId="{987F705A-8258-4257-A5D7-6569CCA7F789}" destId="{40F497DD-90D2-4723-A4D4-99125DD80973}" srcOrd="0" destOrd="0" presId="urn:microsoft.com/office/officeart/2005/8/layout/list1"/>
    <dgm:cxn modelId="{5E48497A-F05B-4971-8161-12F7977ADF70}" type="presParOf" srcId="{987F705A-8258-4257-A5D7-6569CCA7F789}" destId="{319F695B-057C-4E47-87A6-7AC6F87F9BA2}" srcOrd="1" destOrd="0" presId="urn:microsoft.com/office/officeart/2005/8/layout/list1"/>
    <dgm:cxn modelId="{C79A71DB-F44A-40B4-8E85-431144B34A7A}" type="presParOf" srcId="{3C973206-1293-45C2-A264-75BE3B6F712C}" destId="{B946178F-1DAF-433A-AF4D-FAA3A7718AE3}" srcOrd="1" destOrd="0" presId="urn:microsoft.com/office/officeart/2005/8/layout/list1"/>
    <dgm:cxn modelId="{06533DD9-59A5-4F83-B108-3CF9DEDA08D6}" type="presParOf" srcId="{3C973206-1293-45C2-A264-75BE3B6F712C}" destId="{CDBBBD99-ADB9-4C5A-89BE-1AB675ECE298}" srcOrd="2" destOrd="0" presId="urn:microsoft.com/office/officeart/2005/8/layout/list1"/>
    <dgm:cxn modelId="{BB49584B-ECC7-4683-A361-5E6C5F9F94D2}" type="presParOf" srcId="{3C973206-1293-45C2-A264-75BE3B6F712C}" destId="{7A919258-83E9-448A-9C44-DDB035173954}" srcOrd="3" destOrd="0" presId="urn:microsoft.com/office/officeart/2005/8/layout/list1"/>
    <dgm:cxn modelId="{6A7FE6E8-DDBA-4570-BBF5-1A1C250A759F}" type="presParOf" srcId="{3C973206-1293-45C2-A264-75BE3B6F712C}" destId="{2DBD9992-7DBE-4DFE-99C0-12D1B2F54AEA}" srcOrd="4" destOrd="0" presId="urn:microsoft.com/office/officeart/2005/8/layout/list1"/>
    <dgm:cxn modelId="{C6963478-2CD6-4629-8689-7D396B749EEC}" type="presParOf" srcId="{2DBD9992-7DBE-4DFE-99C0-12D1B2F54AEA}" destId="{1E1CFCB2-5D5E-45A5-B10B-85AD607D1752}" srcOrd="0" destOrd="0" presId="urn:microsoft.com/office/officeart/2005/8/layout/list1"/>
    <dgm:cxn modelId="{1EE900D1-0E62-4814-A17C-ED4C56FDD686}" type="presParOf" srcId="{2DBD9992-7DBE-4DFE-99C0-12D1B2F54AEA}" destId="{37782041-890A-41A4-BA0C-A125B83C3042}" srcOrd="1" destOrd="0" presId="urn:microsoft.com/office/officeart/2005/8/layout/list1"/>
    <dgm:cxn modelId="{8FCA1647-B8F7-4055-BF83-A2F2B0F7224D}" type="presParOf" srcId="{3C973206-1293-45C2-A264-75BE3B6F712C}" destId="{744BA56A-F75E-475F-A6CD-D61FD7343A6F}" srcOrd="5" destOrd="0" presId="urn:microsoft.com/office/officeart/2005/8/layout/list1"/>
    <dgm:cxn modelId="{8A3EECA4-7167-4EEF-9C11-69570B2B2E1E}" type="presParOf" srcId="{3C973206-1293-45C2-A264-75BE3B6F712C}" destId="{22FA1B42-1F8F-459A-87EA-9671F16FF4B2}" srcOrd="6" destOrd="0" presId="urn:microsoft.com/office/officeart/2005/8/layout/list1"/>
    <dgm:cxn modelId="{8F16CCF0-1B1D-4293-ABAF-15F3342D8213}" type="presParOf" srcId="{3C973206-1293-45C2-A264-75BE3B6F712C}" destId="{6E27AD33-B70C-4EF3-ACCF-56812410D86F}" srcOrd="7" destOrd="0" presId="urn:microsoft.com/office/officeart/2005/8/layout/list1"/>
    <dgm:cxn modelId="{2DA4CB54-7AC0-4674-A3DB-FC77D2F2A528}" type="presParOf" srcId="{3C973206-1293-45C2-A264-75BE3B6F712C}" destId="{0B72A6B1-4BE7-4195-B1E4-B2A3C29E0A39}" srcOrd="8" destOrd="0" presId="urn:microsoft.com/office/officeart/2005/8/layout/list1"/>
    <dgm:cxn modelId="{DA26C2CF-2BAB-43AB-8D2D-4175DF986DDB}" type="presParOf" srcId="{0B72A6B1-4BE7-4195-B1E4-B2A3C29E0A39}" destId="{F5DB4BD8-9F83-4767-BA11-6EA222F0C6D3}" srcOrd="0" destOrd="0" presId="urn:microsoft.com/office/officeart/2005/8/layout/list1"/>
    <dgm:cxn modelId="{91542B03-098B-4F49-8B9E-A59478A6C1B5}" type="presParOf" srcId="{0B72A6B1-4BE7-4195-B1E4-B2A3C29E0A39}" destId="{BF362F2D-1DB4-4A3A-B126-D55D2827C2D8}" srcOrd="1" destOrd="0" presId="urn:microsoft.com/office/officeart/2005/8/layout/list1"/>
    <dgm:cxn modelId="{08EEAC20-5606-44D8-81DF-1A7075DD981C}" type="presParOf" srcId="{3C973206-1293-45C2-A264-75BE3B6F712C}" destId="{BDD5AEFC-4830-41E9-8F58-4A6C1A2B7634}" srcOrd="9" destOrd="0" presId="urn:microsoft.com/office/officeart/2005/8/layout/list1"/>
    <dgm:cxn modelId="{8170E232-3984-4EA1-BD51-2B67F17229E7}" type="presParOf" srcId="{3C973206-1293-45C2-A264-75BE3B6F712C}" destId="{903EE63E-F498-4B6C-A096-1523EF06182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223D33-6A62-47AD-9B0F-C4D171997E5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3A9D5F6-FA43-4ADD-B209-908FAC247E5A}">
      <dgm:prSet phldrT="[Texto]"/>
      <dgm:spPr/>
      <dgm:t>
        <a:bodyPr/>
        <a:lstStyle/>
        <a:p>
          <a:r>
            <a:rPr lang="pt-BR" dirty="0" smtClean="0"/>
            <a:t>Obstrutivo</a:t>
          </a:r>
          <a:endParaRPr lang="pt-BR" dirty="0"/>
        </a:p>
      </dgm:t>
    </dgm:pt>
    <dgm:pt modelId="{728E0961-C804-4F1B-A7FA-5132BC788715}" type="parTrans" cxnId="{3358CE00-8ED1-43A3-A167-357AE8A31952}">
      <dgm:prSet/>
      <dgm:spPr/>
      <dgm:t>
        <a:bodyPr/>
        <a:lstStyle/>
        <a:p>
          <a:endParaRPr lang="pt-BR"/>
        </a:p>
      </dgm:t>
    </dgm:pt>
    <dgm:pt modelId="{CB8D35E9-F023-40EB-92AC-8E1969F62410}" type="sibTrans" cxnId="{3358CE00-8ED1-43A3-A167-357AE8A31952}">
      <dgm:prSet/>
      <dgm:spPr/>
      <dgm:t>
        <a:bodyPr/>
        <a:lstStyle/>
        <a:p>
          <a:endParaRPr lang="pt-BR"/>
        </a:p>
      </dgm:t>
    </dgm:pt>
    <dgm:pt modelId="{AA072C70-6C06-4B46-8F6A-C328B98512CC}">
      <dgm:prSet phldrT="[Texto]" custT="1"/>
      <dgm:spPr/>
      <dgm:t>
        <a:bodyPr/>
        <a:lstStyle/>
        <a:p>
          <a:r>
            <a:rPr lang="en-AU" sz="3900" b="0" dirty="0" smtClean="0">
              <a:latin typeface="Tahoma" pitchFamily="34" charset="0"/>
              <a:cs typeface="Tahoma" pitchFamily="34" charset="0"/>
            </a:rPr>
            <a:t>VEF1= </a:t>
          </a:r>
        </a:p>
        <a:p>
          <a:r>
            <a:rPr lang="en-AU" sz="3900" b="0" dirty="0" smtClean="0">
              <a:latin typeface="Tahoma" pitchFamily="34" charset="0"/>
              <a:cs typeface="Tahoma" pitchFamily="34" charset="0"/>
            </a:rPr>
            <a:t>CVF= </a:t>
          </a:r>
        </a:p>
        <a:p>
          <a:r>
            <a:rPr lang="en-AU" sz="3200" b="0" dirty="0" smtClean="0">
              <a:latin typeface="Tahoma" pitchFamily="34" charset="0"/>
              <a:cs typeface="Tahoma" pitchFamily="34" charset="0"/>
            </a:rPr>
            <a:t>VEF1/CVF= </a:t>
          </a:r>
          <a:r>
            <a:rPr lang="en-AU" sz="3900" b="0" dirty="0" smtClean="0">
              <a:latin typeface="Tahoma" pitchFamily="34" charset="0"/>
              <a:cs typeface="Tahoma" pitchFamily="34" charset="0"/>
            </a:rPr>
            <a:t> </a:t>
          </a:r>
          <a:endParaRPr lang="pt-BR" sz="3900" dirty="0"/>
        </a:p>
      </dgm:t>
    </dgm:pt>
    <dgm:pt modelId="{DEB239BB-05A7-4429-9E78-CD5FD4AA3847}" type="parTrans" cxnId="{8A6A0B82-B0AF-4A2D-BF44-9D0D45BE17D0}">
      <dgm:prSet/>
      <dgm:spPr/>
      <dgm:t>
        <a:bodyPr/>
        <a:lstStyle/>
        <a:p>
          <a:endParaRPr lang="pt-BR"/>
        </a:p>
      </dgm:t>
    </dgm:pt>
    <dgm:pt modelId="{DEB8D875-7585-4720-AA77-6F659C573DF5}" type="sibTrans" cxnId="{8A6A0B82-B0AF-4A2D-BF44-9D0D45BE17D0}">
      <dgm:prSet/>
      <dgm:spPr/>
      <dgm:t>
        <a:bodyPr/>
        <a:lstStyle/>
        <a:p>
          <a:endParaRPr lang="pt-BR"/>
        </a:p>
      </dgm:t>
    </dgm:pt>
    <dgm:pt modelId="{4DE7E811-702B-401D-A880-C67BAB129756}">
      <dgm:prSet phldrT="[Texto]" custT="1"/>
      <dgm:spPr/>
      <dgm:t>
        <a:bodyPr/>
        <a:lstStyle/>
        <a:p>
          <a:r>
            <a:rPr lang="pt-BR" sz="3600" b="1" dirty="0" smtClean="0"/>
            <a:t>CPT = </a:t>
          </a:r>
          <a:endParaRPr lang="pt-BR" sz="3600" dirty="0"/>
        </a:p>
      </dgm:t>
    </dgm:pt>
    <dgm:pt modelId="{4593A92A-B374-42F5-9ACC-FF891799F301}" type="parTrans" cxnId="{4824145D-E1F5-475F-BEC7-D5E70A2E49CE}">
      <dgm:prSet/>
      <dgm:spPr/>
      <dgm:t>
        <a:bodyPr/>
        <a:lstStyle/>
        <a:p>
          <a:endParaRPr lang="pt-BR"/>
        </a:p>
      </dgm:t>
    </dgm:pt>
    <dgm:pt modelId="{ECC2112B-BF5A-4196-B9FE-6E11D8B4B7F2}" type="sibTrans" cxnId="{4824145D-E1F5-475F-BEC7-D5E70A2E49CE}">
      <dgm:prSet/>
      <dgm:spPr/>
      <dgm:t>
        <a:bodyPr/>
        <a:lstStyle/>
        <a:p>
          <a:endParaRPr lang="pt-BR"/>
        </a:p>
      </dgm:t>
    </dgm:pt>
    <dgm:pt modelId="{6FEF38F3-634A-4489-9343-6AFA75D807AE}">
      <dgm:prSet phldrT="[Texto]"/>
      <dgm:spPr/>
      <dgm:t>
        <a:bodyPr/>
        <a:lstStyle/>
        <a:p>
          <a:r>
            <a:rPr lang="pt-BR" dirty="0" smtClean="0"/>
            <a:t>Restritivo</a:t>
          </a:r>
          <a:endParaRPr lang="pt-BR" dirty="0"/>
        </a:p>
      </dgm:t>
    </dgm:pt>
    <dgm:pt modelId="{14935D08-623E-4A2B-B3B2-213873A98F9B}" type="parTrans" cxnId="{E69B6FAC-34C0-4B91-8607-9A2676FDE8B2}">
      <dgm:prSet/>
      <dgm:spPr/>
      <dgm:t>
        <a:bodyPr/>
        <a:lstStyle/>
        <a:p>
          <a:endParaRPr lang="pt-BR"/>
        </a:p>
      </dgm:t>
    </dgm:pt>
    <dgm:pt modelId="{2A673CCB-6351-43BB-887C-ACA389405BBA}" type="sibTrans" cxnId="{E69B6FAC-34C0-4B91-8607-9A2676FDE8B2}">
      <dgm:prSet/>
      <dgm:spPr/>
      <dgm:t>
        <a:bodyPr/>
        <a:lstStyle/>
        <a:p>
          <a:endParaRPr lang="pt-BR"/>
        </a:p>
      </dgm:t>
    </dgm:pt>
    <dgm:pt modelId="{FB57DEC9-0C50-425A-9D08-33049BC7BB9A}">
      <dgm:prSet phldrT="[Texto]" custT="1"/>
      <dgm:spPr/>
      <dgm:t>
        <a:bodyPr/>
        <a:lstStyle/>
        <a:p>
          <a:r>
            <a:rPr lang="en-AU" sz="3600" b="0" dirty="0" smtClean="0">
              <a:latin typeface="Tahoma" pitchFamily="34" charset="0"/>
              <a:cs typeface="Tahoma" pitchFamily="34" charset="0"/>
            </a:rPr>
            <a:t>VEF1 = </a:t>
          </a:r>
        </a:p>
        <a:p>
          <a:r>
            <a:rPr lang="en-AU" sz="3600" b="0" dirty="0" smtClean="0">
              <a:latin typeface="Tahoma" pitchFamily="34" charset="0"/>
              <a:cs typeface="Tahoma" pitchFamily="34" charset="0"/>
            </a:rPr>
            <a:t>CVF = </a:t>
          </a:r>
        </a:p>
        <a:p>
          <a:r>
            <a:rPr lang="en-AU" sz="3200" b="0" dirty="0" smtClean="0">
              <a:latin typeface="Tahoma" pitchFamily="34" charset="0"/>
              <a:cs typeface="Tahoma" pitchFamily="34" charset="0"/>
            </a:rPr>
            <a:t>VEF1/CVF=</a:t>
          </a:r>
          <a:r>
            <a:rPr lang="en-AU" sz="3600" b="0" dirty="0" smtClean="0">
              <a:latin typeface="Tahoma" pitchFamily="34" charset="0"/>
              <a:cs typeface="Tahoma" pitchFamily="34" charset="0"/>
            </a:rPr>
            <a:t>    </a:t>
          </a:r>
          <a:endParaRPr lang="pt-BR" sz="3600" dirty="0"/>
        </a:p>
      </dgm:t>
    </dgm:pt>
    <dgm:pt modelId="{AA4CD1F4-E3D3-4038-9583-75AD5E18E373}" type="parTrans" cxnId="{917B282B-761A-4696-9B59-F6952598D81A}">
      <dgm:prSet/>
      <dgm:spPr/>
      <dgm:t>
        <a:bodyPr/>
        <a:lstStyle/>
        <a:p>
          <a:endParaRPr lang="pt-BR"/>
        </a:p>
      </dgm:t>
    </dgm:pt>
    <dgm:pt modelId="{E1D68B4E-8464-405D-8DD5-691E54B7346F}" type="sibTrans" cxnId="{917B282B-761A-4696-9B59-F6952598D81A}">
      <dgm:prSet/>
      <dgm:spPr/>
      <dgm:t>
        <a:bodyPr/>
        <a:lstStyle/>
        <a:p>
          <a:endParaRPr lang="pt-BR"/>
        </a:p>
      </dgm:t>
    </dgm:pt>
    <dgm:pt modelId="{A96C0DC2-CB51-4EB4-A6DC-2636B1088D87}">
      <dgm:prSet phldrT="[Texto]" custT="1"/>
      <dgm:spPr/>
      <dgm:t>
        <a:bodyPr/>
        <a:lstStyle/>
        <a:p>
          <a:r>
            <a:rPr lang="pt-BR" sz="3200" b="1" dirty="0" smtClean="0"/>
            <a:t>CPT = </a:t>
          </a:r>
          <a:endParaRPr lang="pt-BR" sz="3200" b="1" dirty="0"/>
        </a:p>
      </dgm:t>
    </dgm:pt>
    <dgm:pt modelId="{91890C2A-BA41-437C-877C-5EE08FDD034F}" type="parTrans" cxnId="{10FF7CA1-57A6-418D-920E-D9296CE9AED8}">
      <dgm:prSet/>
      <dgm:spPr/>
      <dgm:t>
        <a:bodyPr/>
        <a:lstStyle/>
        <a:p>
          <a:endParaRPr lang="pt-BR"/>
        </a:p>
      </dgm:t>
    </dgm:pt>
    <dgm:pt modelId="{3DC734A5-2516-4AF3-BB88-78BF5637B992}" type="sibTrans" cxnId="{10FF7CA1-57A6-418D-920E-D9296CE9AED8}">
      <dgm:prSet/>
      <dgm:spPr/>
      <dgm:t>
        <a:bodyPr/>
        <a:lstStyle/>
        <a:p>
          <a:endParaRPr lang="pt-BR"/>
        </a:p>
      </dgm:t>
    </dgm:pt>
    <dgm:pt modelId="{4975AEA3-A5C5-4B3E-A99D-C8FFCCD81730}" type="pres">
      <dgm:prSet presAssocID="{50223D33-6A62-47AD-9B0F-C4D171997E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BF616CA5-0D01-4BD9-A651-AA5E19D6412F}" type="pres">
      <dgm:prSet presAssocID="{73A9D5F6-FA43-4ADD-B209-908FAC247E5A}" presName="root" presStyleCnt="0"/>
      <dgm:spPr/>
    </dgm:pt>
    <dgm:pt modelId="{AD7DEE60-6184-4502-88A8-4331B633BDD2}" type="pres">
      <dgm:prSet presAssocID="{73A9D5F6-FA43-4ADD-B209-908FAC247E5A}" presName="rootComposite" presStyleCnt="0"/>
      <dgm:spPr/>
    </dgm:pt>
    <dgm:pt modelId="{A8490C09-24E5-490D-BEDA-D0A46B6128C4}" type="pres">
      <dgm:prSet presAssocID="{73A9D5F6-FA43-4ADD-B209-908FAC247E5A}" presName="rootText" presStyleLbl="node1" presStyleIdx="0" presStyleCnt="2" custScaleX="78059" custScaleY="56780"/>
      <dgm:spPr/>
      <dgm:t>
        <a:bodyPr/>
        <a:lstStyle/>
        <a:p>
          <a:endParaRPr lang="pt-BR"/>
        </a:p>
      </dgm:t>
    </dgm:pt>
    <dgm:pt modelId="{B9E01B65-E440-4DD4-8F89-16D503F02CFF}" type="pres">
      <dgm:prSet presAssocID="{73A9D5F6-FA43-4ADD-B209-908FAC247E5A}" presName="rootConnector" presStyleLbl="node1" presStyleIdx="0" presStyleCnt="2"/>
      <dgm:spPr/>
      <dgm:t>
        <a:bodyPr/>
        <a:lstStyle/>
        <a:p>
          <a:endParaRPr lang="pt-BR"/>
        </a:p>
      </dgm:t>
    </dgm:pt>
    <dgm:pt modelId="{EABC631B-5D65-4F67-9551-9806711E94E8}" type="pres">
      <dgm:prSet presAssocID="{73A9D5F6-FA43-4ADD-B209-908FAC247E5A}" presName="childShape" presStyleCnt="0"/>
      <dgm:spPr/>
    </dgm:pt>
    <dgm:pt modelId="{51C5A470-24BB-42D1-BD6B-B3D714008C7B}" type="pres">
      <dgm:prSet presAssocID="{DEB239BB-05A7-4429-9E78-CD5FD4AA3847}" presName="Name13" presStyleLbl="parChTrans1D2" presStyleIdx="0" presStyleCnt="4"/>
      <dgm:spPr/>
      <dgm:t>
        <a:bodyPr/>
        <a:lstStyle/>
        <a:p>
          <a:endParaRPr lang="pt-BR"/>
        </a:p>
      </dgm:t>
    </dgm:pt>
    <dgm:pt modelId="{2AA869E1-6F4D-48F8-8437-2D1D225B162D}" type="pres">
      <dgm:prSet presAssocID="{AA072C70-6C06-4B46-8F6A-C328B98512CC}" presName="childText" presStyleLbl="bgAcc1" presStyleIdx="0" presStyleCnt="4" custScaleY="1337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BF0DC5-3552-496E-A300-762DC9113C6C}" type="pres">
      <dgm:prSet presAssocID="{4593A92A-B374-42F5-9ACC-FF891799F301}" presName="Name13" presStyleLbl="parChTrans1D2" presStyleIdx="1" presStyleCnt="4"/>
      <dgm:spPr/>
      <dgm:t>
        <a:bodyPr/>
        <a:lstStyle/>
        <a:p>
          <a:endParaRPr lang="pt-BR"/>
        </a:p>
      </dgm:t>
    </dgm:pt>
    <dgm:pt modelId="{388B0E01-F83E-46C4-AE59-0631B7C8DF0E}" type="pres">
      <dgm:prSet presAssocID="{4DE7E811-702B-401D-A880-C67BAB129756}" presName="childText" presStyleLbl="bgAcc1" presStyleIdx="1" presStyleCnt="4" custScaleX="88344" custScaleY="62371" custLinFactNeighborX="6894" custLinFactNeighborY="-1380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F2EE59-0235-4885-A216-0B26F3785BEF}" type="pres">
      <dgm:prSet presAssocID="{6FEF38F3-634A-4489-9343-6AFA75D807AE}" presName="root" presStyleCnt="0"/>
      <dgm:spPr/>
    </dgm:pt>
    <dgm:pt modelId="{EB9F65AA-A19A-4B7F-AD2B-658E5C73C37E}" type="pres">
      <dgm:prSet presAssocID="{6FEF38F3-634A-4489-9343-6AFA75D807AE}" presName="rootComposite" presStyleCnt="0"/>
      <dgm:spPr/>
    </dgm:pt>
    <dgm:pt modelId="{0D373935-FD7B-4E27-979D-A00C4B9500D8}" type="pres">
      <dgm:prSet presAssocID="{6FEF38F3-634A-4489-9343-6AFA75D807AE}" presName="rootText" presStyleLbl="node1" presStyleIdx="1" presStyleCnt="2" custScaleX="83920" custScaleY="47687"/>
      <dgm:spPr/>
      <dgm:t>
        <a:bodyPr/>
        <a:lstStyle/>
        <a:p>
          <a:endParaRPr lang="pt-BR"/>
        </a:p>
      </dgm:t>
    </dgm:pt>
    <dgm:pt modelId="{97791429-8C70-4D3F-8468-CCDF73555FA8}" type="pres">
      <dgm:prSet presAssocID="{6FEF38F3-634A-4489-9343-6AFA75D807AE}" presName="rootConnector" presStyleLbl="node1" presStyleIdx="1" presStyleCnt="2"/>
      <dgm:spPr/>
      <dgm:t>
        <a:bodyPr/>
        <a:lstStyle/>
        <a:p>
          <a:endParaRPr lang="pt-BR"/>
        </a:p>
      </dgm:t>
    </dgm:pt>
    <dgm:pt modelId="{9E046FB5-51BF-4396-96B6-0649B63CFA56}" type="pres">
      <dgm:prSet presAssocID="{6FEF38F3-634A-4489-9343-6AFA75D807AE}" presName="childShape" presStyleCnt="0"/>
      <dgm:spPr/>
    </dgm:pt>
    <dgm:pt modelId="{DB8C7093-E4F5-4B7C-8351-C27BC8181275}" type="pres">
      <dgm:prSet presAssocID="{AA4CD1F4-E3D3-4038-9583-75AD5E18E373}" presName="Name13" presStyleLbl="parChTrans1D2" presStyleIdx="2" presStyleCnt="4"/>
      <dgm:spPr/>
      <dgm:t>
        <a:bodyPr/>
        <a:lstStyle/>
        <a:p>
          <a:endParaRPr lang="pt-BR"/>
        </a:p>
      </dgm:t>
    </dgm:pt>
    <dgm:pt modelId="{08585333-DEEA-494F-A882-483307063D3D}" type="pres">
      <dgm:prSet presAssocID="{FB57DEC9-0C50-425A-9D08-33049BC7BB9A}" presName="childText" presStyleLbl="bgAcc1" presStyleIdx="2" presStyleCnt="4" custScaleX="95449" custScaleY="1235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C2D704-DB95-420F-8B8E-CD8824B42CF0}" type="pres">
      <dgm:prSet presAssocID="{91890C2A-BA41-437C-877C-5EE08FDD034F}" presName="Name13" presStyleLbl="parChTrans1D2" presStyleIdx="3" presStyleCnt="4"/>
      <dgm:spPr/>
      <dgm:t>
        <a:bodyPr/>
        <a:lstStyle/>
        <a:p>
          <a:endParaRPr lang="pt-BR"/>
        </a:p>
      </dgm:t>
    </dgm:pt>
    <dgm:pt modelId="{49FB7C2A-8A94-4A59-8196-50FF6AFD8963}" type="pres">
      <dgm:prSet presAssocID="{A96C0DC2-CB51-4EB4-A6DC-2636B1088D87}" presName="childText" presStyleLbl="bgAcc1" presStyleIdx="3" presStyleCnt="4" custScaleX="74483" custScaleY="59161" custLinFactNeighborX="7801" custLinFactNeighborY="739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AF08A5A-A515-4958-A464-BB5C1F9B1510}" type="presOf" srcId="{DEB239BB-05A7-4429-9E78-CD5FD4AA3847}" destId="{51C5A470-24BB-42D1-BD6B-B3D714008C7B}" srcOrd="0" destOrd="0" presId="urn:microsoft.com/office/officeart/2005/8/layout/hierarchy3"/>
    <dgm:cxn modelId="{EFCBF323-1847-4CAB-BF3A-4E1C1E8037E9}" type="presOf" srcId="{4DE7E811-702B-401D-A880-C67BAB129756}" destId="{388B0E01-F83E-46C4-AE59-0631B7C8DF0E}" srcOrd="0" destOrd="0" presId="urn:microsoft.com/office/officeart/2005/8/layout/hierarchy3"/>
    <dgm:cxn modelId="{A754E80B-8050-4E34-99B0-71D9F7EFCF6F}" type="presOf" srcId="{AA4CD1F4-E3D3-4038-9583-75AD5E18E373}" destId="{DB8C7093-E4F5-4B7C-8351-C27BC8181275}" srcOrd="0" destOrd="0" presId="urn:microsoft.com/office/officeart/2005/8/layout/hierarchy3"/>
    <dgm:cxn modelId="{733DA697-D62B-464C-B421-2DEED7B85DA2}" type="presOf" srcId="{A96C0DC2-CB51-4EB4-A6DC-2636B1088D87}" destId="{49FB7C2A-8A94-4A59-8196-50FF6AFD8963}" srcOrd="0" destOrd="0" presId="urn:microsoft.com/office/officeart/2005/8/layout/hierarchy3"/>
    <dgm:cxn modelId="{8A6A0B82-B0AF-4A2D-BF44-9D0D45BE17D0}" srcId="{73A9D5F6-FA43-4ADD-B209-908FAC247E5A}" destId="{AA072C70-6C06-4B46-8F6A-C328B98512CC}" srcOrd="0" destOrd="0" parTransId="{DEB239BB-05A7-4429-9E78-CD5FD4AA3847}" sibTransId="{DEB8D875-7585-4720-AA77-6F659C573DF5}"/>
    <dgm:cxn modelId="{0B7B754D-534B-4607-881C-8F87818A53E1}" type="presOf" srcId="{4593A92A-B374-42F5-9ACC-FF891799F301}" destId="{F3BF0DC5-3552-496E-A300-762DC9113C6C}" srcOrd="0" destOrd="0" presId="urn:microsoft.com/office/officeart/2005/8/layout/hierarchy3"/>
    <dgm:cxn modelId="{D815EFA7-C7C7-419E-9C45-ABCAAA057BA3}" type="presOf" srcId="{50223D33-6A62-47AD-9B0F-C4D171997E5F}" destId="{4975AEA3-A5C5-4B3E-A99D-C8FFCCD81730}" srcOrd="0" destOrd="0" presId="urn:microsoft.com/office/officeart/2005/8/layout/hierarchy3"/>
    <dgm:cxn modelId="{10FF7CA1-57A6-418D-920E-D9296CE9AED8}" srcId="{6FEF38F3-634A-4489-9343-6AFA75D807AE}" destId="{A96C0DC2-CB51-4EB4-A6DC-2636B1088D87}" srcOrd="1" destOrd="0" parTransId="{91890C2A-BA41-437C-877C-5EE08FDD034F}" sibTransId="{3DC734A5-2516-4AF3-BB88-78BF5637B992}"/>
    <dgm:cxn modelId="{0AC29801-9E5F-458D-B041-5C1ECD088AE5}" type="presOf" srcId="{6FEF38F3-634A-4489-9343-6AFA75D807AE}" destId="{97791429-8C70-4D3F-8468-CCDF73555FA8}" srcOrd="1" destOrd="0" presId="urn:microsoft.com/office/officeart/2005/8/layout/hierarchy3"/>
    <dgm:cxn modelId="{F80FBC7D-04DE-479E-AA09-7D8B6B520E53}" type="presOf" srcId="{73A9D5F6-FA43-4ADD-B209-908FAC247E5A}" destId="{A8490C09-24E5-490D-BEDA-D0A46B6128C4}" srcOrd="0" destOrd="0" presId="urn:microsoft.com/office/officeart/2005/8/layout/hierarchy3"/>
    <dgm:cxn modelId="{E69B6FAC-34C0-4B91-8607-9A2676FDE8B2}" srcId="{50223D33-6A62-47AD-9B0F-C4D171997E5F}" destId="{6FEF38F3-634A-4489-9343-6AFA75D807AE}" srcOrd="1" destOrd="0" parTransId="{14935D08-623E-4A2B-B3B2-213873A98F9B}" sibTransId="{2A673CCB-6351-43BB-887C-ACA389405BBA}"/>
    <dgm:cxn modelId="{917B282B-761A-4696-9B59-F6952598D81A}" srcId="{6FEF38F3-634A-4489-9343-6AFA75D807AE}" destId="{FB57DEC9-0C50-425A-9D08-33049BC7BB9A}" srcOrd="0" destOrd="0" parTransId="{AA4CD1F4-E3D3-4038-9583-75AD5E18E373}" sibTransId="{E1D68B4E-8464-405D-8DD5-691E54B7346F}"/>
    <dgm:cxn modelId="{9E807089-EEA7-4B08-AEA6-09EAC249C0E6}" type="presOf" srcId="{6FEF38F3-634A-4489-9343-6AFA75D807AE}" destId="{0D373935-FD7B-4E27-979D-A00C4B9500D8}" srcOrd="0" destOrd="0" presId="urn:microsoft.com/office/officeart/2005/8/layout/hierarchy3"/>
    <dgm:cxn modelId="{3358CE00-8ED1-43A3-A167-357AE8A31952}" srcId="{50223D33-6A62-47AD-9B0F-C4D171997E5F}" destId="{73A9D5F6-FA43-4ADD-B209-908FAC247E5A}" srcOrd="0" destOrd="0" parTransId="{728E0961-C804-4F1B-A7FA-5132BC788715}" sibTransId="{CB8D35E9-F023-40EB-92AC-8E1969F62410}"/>
    <dgm:cxn modelId="{4824145D-E1F5-475F-BEC7-D5E70A2E49CE}" srcId="{73A9D5F6-FA43-4ADD-B209-908FAC247E5A}" destId="{4DE7E811-702B-401D-A880-C67BAB129756}" srcOrd="1" destOrd="0" parTransId="{4593A92A-B374-42F5-9ACC-FF891799F301}" sibTransId="{ECC2112B-BF5A-4196-B9FE-6E11D8B4B7F2}"/>
    <dgm:cxn modelId="{F36880E2-5E86-4573-9540-D59BF2067E36}" type="presOf" srcId="{91890C2A-BA41-437C-877C-5EE08FDD034F}" destId="{EAC2D704-DB95-420F-8B8E-CD8824B42CF0}" srcOrd="0" destOrd="0" presId="urn:microsoft.com/office/officeart/2005/8/layout/hierarchy3"/>
    <dgm:cxn modelId="{61EF8686-020E-433E-A660-729E31775D9A}" type="presOf" srcId="{FB57DEC9-0C50-425A-9D08-33049BC7BB9A}" destId="{08585333-DEEA-494F-A882-483307063D3D}" srcOrd="0" destOrd="0" presId="urn:microsoft.com/office/officeart/2005/8/layout/hierarchy3"/>
    <dgm:cxn modelId="{F1D3B00A-2835-4DBB-BD1F-150DCEB3DB54}" type="presOf" srcId="{73A9D5F6-FA43-4ADD-B209-908FAC247E5A}" destId="{B9E01B65-E440-4DD4-8F89-16D503F02CFF}" srcOrd="1" destOrd="0" presId="urn:microsoft.com/office/officeart/2005/8/layout/hierarchy3"/>
    <dgm:cxn modelId="{115992FB-0E35-4CBD-8C1B-ABAEEC87099C}" type="presOf" srcId="{AA072C70-6C06-4B46-8F6A-C328B98512CC}" destId="{2AA869E1-6F4D-48F8-8437-2D1D225B162D}" srcOrd="0" destOrd="0" presId="urn:microsoft.com/office/officeart/2005/8/layout/hierarchy3"/>
    <dgm:cxn modelId="{67417B9D-FED9-482C-8E0C-5963CCEEE4DE}" type="presParOf" srcId="{4975AEA3-A5C5-4B3E-A99D-C8FFCCD81730}" destId="{BF616CA5-0D01-4BD9-A651-AA5E19D6412F}" srcOrd="0" destOrd="0" presId="urn:microsoft.com/office/officeart/2005/8/layout/hierarchy3"/>
    <dgm:cxn modelId="{9C381620-005E-4FB5-9606-571C0D8C554B}" type="presParOf" srcId="{BF616CA5-0D01-4BD9-A651-AA5E19D6412F}" destId="{AD7DEE60-6184-4502-88A8-4331B633BDD2}" srcOrd="0" destOrd="0" presId="urn:microsoft.com/office/officeart/2005/8/layout/hierarchy3"/>
    <dgm:cxn modelId="{2A94D11E-7444-43FB-B8E3-F33349DB0360}" type="presParOf" srcId="{AD7DEE60-6184-4502-88A8-4331B633BDD2}" destId="{A8490C09-24E5-490D-BEDA-D0A46B6128C4}" srcOrd="0" destOrd="0" presId="urn:microsoft.com/office/officeart/2005/8/layout/hierarchy3"/>
    <dgm:cxn modelId="{A53FFB6B-BC12-4A06-816A-9956289F4E6E}" type="presParOf" srcId="{AD7DEE60-6184-4502-88A8-4331B633BDD2}" destId="{B9E01B65-E440-4DD4-8F89-16D503F02CFF}" srcOrd="1" destOrd="0" presId="urn:microsoft.com/office/officeart/2005/8/layout/hierarchy3"/>
    <dgm:cxn modelId="{483D8700-BFAE-4EC8-82BC-A8961EA322AD}" type="presParOf" srcId="{BF616CA5-0D01-4BD9-A651-AA5E19D6412F}" destId="{EABC631B-5D65-4F67-9551-9806711E94E8}" srcOrd="1" destOrd="0" presId="urn:microsoft.com/office/officeart/2005/8/layout/hierarchy3"/>
    <dgm:cxn modelId="{01397F9F-0692-483E-96A9-2011B5271CE7}" type="presParOf" srcId="{EABC631B-5D65-4F67-9551-9806711E94E8}" destId="{51C5A470-24BB-42D1-BD6B-B3D714008C7B}" srcOrd="0" destOrd="0" presId="urn:microsoft.com/office/officeart/2005/8/layout/hierarchy3"/>
    <dgm:cxn modelId="{AC06A5C3-2F87-4F53-9211-DA4A150C41FE}" type="presParOf" srcId="{EABC631B-5D65-4F67-9551-9806711E94E8}" destId="{2AA869E1-6F4D-48F8-8437-2D1D225B162D}" srcOrd="1" destOrd="0" presId="urn:microsoft.com/office/officeart/2005/8/layout/hierarchy3"/>
    <dgm:cxn modelId="{AD4F0137-FAB8-4DE5-A74F-D0BAAC13B28F}" type="presParOf" srcId="{EABC631B-5D65-4F67-9551-9806711E94E8}" destId="{F3BF0DC5-3552-496E-A300-762DC9113C6C}" srcOrd="2" destOrd="0" presId="urn:microsoft.com/office/officeart/2005/8/layout/hierarchy3"/>
    <dgm:cxn modelId="{AAF06E1F-87D8-4748-9D37-F37F6D251E55}" type="presParOf" srcId="{EABC631B-5D65-4F67-9551-9806711E94E8}" destId="{388B0E01-F83E-46C4-AE59-0631B7C8DF0E}" srcOrd="3" destOrd="0" presId="urn:microsoft.com/office/officeart/2005/8/layout/hierarchy3"/>
    <dgm:cxn modelId="{37533A49-9222-490A-AD4E-5227897E6D3D}" type="presParOf" srcId="{4975AEA3-A5C5-4B3E-A99D-C8FFCCD81730}" destId="{8AF2EE59-0235-4885-A216-0B26F3785BEF}" srcOrd="1" destOrd="0" presId="urn:microsoft.com/office/officeart/2005/8/layout/hierarchy3"/>
    <dgm:cxn modelId="{47D5837B-28C2-4DC3-BDC4-EA88188B4DA6}" type="presParOf" srcId="{8AF2EE59-0235-4885-A216-0B26F3785BEF}" destId="{EB9F65AA-A19A-4B7F-AD2B-658E5C73C37E}" srcOrd="0" destOrd="0" presId="urn:microsoft.com/office/officeart/2005/8/layout/hierarchy3"/>
    <dgm:cxn modelId="{C7D8BA07-3CAD-49D7-B97C-082E82A76C56}" type="presParOf" srcId="{EB9F65AA-A19A-4B7F-AD2B-658E5C73C37E}" destId="{0D373935-FD7B-4E27-979D-A00C4B9500D8}" srcOrd="0" destOrd="0" presId="urn:microsoft.com/office/officeart/2005/8/layout/hierarchy3"/>
    <dgm:cxn modelId="{8860EF93-A0E9-40AF-95E2-8BCF031FD60E}" type="presParOf" srcId="{EB9F65AA-A19A-4B7F-AD2B-658E5C73C37E}" destId="{97791429-8C70-4D3F-8468-CCDF73555FA8}" srcOrd="1" destOrd="0" presId="urn:microsoft.com/office/officeart/2005/8/layout/hierarchy3"/>
    <dgm:cxn modelId="{F658AC64-6BC9-495C-A215-5C7F45902D46}" type="presParOf" srcId="{8AF2EE59-0235-4885-A216-0B26F3785BEF}" destId="{9E046FB5-51BF-4396-96B6-0649B63CFA56}" srcOrd="1" destOrd="0" presId="urn:microsoft.com/office/officeart/2005/8/layout/hierarchy3"/>
    <dgm:cxn modelId="{1BA4AC69-DEA7-43F4-83DB-16570BBF2123}" type="presParOf" srcId="{9E046FB5-51BF-4396-96B6-0649B63CFA56}" destId="{DB8C7093-E4F5-4B7C-8351-C27BC8181275}" srcOrd="0" destOrd="0" presId="urn:microsoft.com/office/officeart/2005/8/layout/hierarchy3"/>
    <dgm:cxn modelId="{F9D7CEE6-138C-43DE-BF9B-E524C8DB6671}" type="presParOf" srcId="{9E046FB5-51BF-4396-96B6-0649B63CFA56}" destId="{08585333-DEEA-494F-A882-483307063D3D}" srcOrd="1" destOrd="0" presId="urn:microsoft.com/office/officeart/2005/8/layout/hierarchy3"/>
    <dgm:cxn modelId="{D0935F22-F5D3-4628-B732-17B6F7BAFF68}" type="presParOf" srcId="{9E046FB5-51BF-4396-96B6-0649B63CFA56}" destId="{EAC2D704-DB95-420F-8B8E-CD8824B42CF0}" srcOrd="2" destOrd="0" presId="urn:microsoft.com/office/officeart/2005/8/layout/hierarchy3"/>
    <dgm:cxn modelId="{D6998587-8CDF-40EA-AF6A-7E0422A9B753}" type="presParOf" srcId="{9E046FB5-51BF-4396-96B6-0649B63CFA56}" destId="{49FB7C2A-8A94-4A59-8196-50FF6AFD896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6F51C-C424-4E6B-9DDD-DF4D6E841304}" type="datetimeFigureOut">
              <a:rPr lang="pt-BR" smtClean="0"/>
              <a:t>28/05/2014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27CAB-A138-4C65-B68C-8AD71CF6F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794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27CAB-A138-4C65-B68C-8AD71CF6FE1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076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FD0F6E-6788-432C-AFDE-10BAFC4036D3}" type="slidenum">
              <a:rPr lang="en-GB" sz="1200" b="0" smtClean="0"/>
              <a:pPr eaLnBrk="1" hangingPunct="1"/>
              <a:t>20</a:t>
            </a:fld>
            <a:endParaRPr lang="en-GB" sz="1200" b="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8025"/>
            <a:ext cx="4546600" cy="3409950"/>
          </a:xfrm>
          <a:ln w="12700" cap="flat">
            <a:solidFill>
              <a:schemeClr val="tx1"/>
            </a:solidFill>
          </a:ln>
        </p:spPr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3765550" y="49291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3765550" y="528320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3765550" y="56372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3765550" y="59928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3765550" y="634682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>
            <a:off x="3765550" y="670083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>
            <a:off x="3765550" y="705485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>
            <a:off x="3765550" y="74088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>
            <a:off x="3765550" y="77644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>
            <a:off x="3765550" y="811847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5006" name="Line 14"/>
          <p:cNvSpPr>
            <a:spLocks noChangeShapeType="1"/>
          </p:cNvSpPr>
          <p:nvPr/>
        </p:nvSpPr>
        <p:spPr bwMode="auto">
          <a:xfrm>
            <a:off x="3765550" y="84724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5007" name="Notes Placeholder 15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E4E965-0D21-4BAE-AC22-53C15F075900}" type="slidenum">
              <a:rPr lang="en-GB" sz="1200" b="0" smtClean="0"/>
              <a:pPr eaLnBrk="1" hangingPunct="1"/>
              <a:t>21</a:t>
            </a:fld>
            <a:endParaRPr lang="en-GB" sz="1200" b="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8025"/>
            <a:ext cx="4546600" cy="3409950"/>
          </a:xfrm>
          <a:ln w="12700" cap="flat">
            <a:solidFill>
              <a:schemeClr val="tx1"/>
            </a:solidFill>
          </a:ln>
        </p:spPr>
      </p:sp>
      <p:sp>
        <p:nvSpPr>
          <p:cNvPr id="98308" name="Line 4"/>
          <p:cNvSpPr>
            <a:spLocks noChangeShapeType="1"/>
          </p:cNvSpPr>
          <p:nvPr/>
        </p:nvSpPr>
        <p:spPr bwMode="auto">
          <a:xfrm>
            <a:off x="3765550" y="49291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8309" name="Line 5"/>
          <p:cNvSpPr>
            <a:spLocks noChangeShapeType="1"/>
          </p:cNvSpPr>
          <p:nvPr/>
        </p:nvSpPr>
        <p:spPr bwMode="auto">
          <a:xfrm>
            <a:off x="3765550" y="528320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>
            <a:off x="3765550" y="56372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>
            <a:off x="3765550" y="59928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>
            <a:off x="3765550" y="634682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>
            <a:off x="3765550" y="670083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>
            <a:off x="3765550" y="705485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>
            <a:off x="3765550" y="74088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>
            <a:off x="3765550" y="77644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>
            <a:off x="3765550" y="811847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8318" name="Line 14"/>
          <p:cNvSpPr>
            <a:spLocks noChangeShapeType="1"/>
          </p:cNvSpPr>
          <p:nvPr/>
        </p:nvSpPr>
        <p:spPr bwMode="auto">
          <a:xfrm>
            <a:off x="3765550" y="84724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8319" name="Notes Placeholder 15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06458D-2BCE-41C2-BB37-AEC86D2C5DCB}" type="slidenum">
              <a:rPr lang="en-GB" sz="1200" b="0" smtClean="0"/>
              <a:pPr eaLnBrk="1" hangingPunct="1"/>
              <a:t>22</a:t>
            </a:fld>
            <a:endParaRPr lang="en-GB" sz="1200" b="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8025"/>
            <a:ext cx="4546600" cy="3409950"/>
          </a:xfrm>
          <a:ln w="12700" cap="flat">
            <a:solidFill>
              <a:schemeClr val="tx1"/>
            </a:solidFill>
          </a:ln>
        </p:spPr>
      </p:sp>
      <p:sp>
        <p:nvSpPr>
          <p:cNvPr id="101380" name="Line 4"/>
          <p:cNvSpPr>
            <a:spLocks noChangeShapeType="1"/>
          </p:cNvSpPr>
          <p:nvPr/>
        </p:nvSpPr>
        <p:spPr bwMode="auto">
          <a:xfrm>
            <a:off x="3765550" y="49291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1381" name="Line 5"/>
          <p:cNvSpPr>
            <a:spLocks noChangeShapeType="1"/>
          </p:cNvSpPr>
          <p:nvPr/>
        </p:nvSpPr>
        <p:spPr bwMode="auto">
          <a:xfrm>
            <a:off x="3765550" y="528320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1382" name="Line 6"/>
          <p:cNvSpPr>
            <a:spLocks noChangeShapeType="1"/>
          </p:cNvSpPr>
          <p:nvPr/>
        </p:nvSpPr>
        <p:spPr bwMode="auto">
          <a:xfrm>
            <a:off x="3765550" y="56372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>
            <a:off x="3765550" y="59928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1384" name="Line 8"/>
          <p:cNvSpPr>
            <a:spLocks noChangeShapeType="1"/>
          </p:cNvSpPr>
          <p:nvPr/>
        </p:nvSpPr>
        <p:spPr bwMode="auto">
          <a:xfrm>
            <a:off x="3765550" y="634682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1385" name="Line 9"/>
          <p:cNvSpPr>
            <a:spLocks noChangeShapeType="1"/>
          </p:cNvSpPr>
          <p:nvPr/>
        </p:nvSpPr>
        <p:spPr bwMode="auto">
          <a:xfrm>
            <a:off x="3765550" y="670083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1386" name="Line 10"/>
          <p:cNvSpPr>
            <a:spLocks noChangeShapeType="1"/>
          </p:cNvSpPr>
          <p:nvPr/>
        </p:nvSpPr>
        <p:spPr bwMode="auto">
          <a:xfrm>
            <a:off x="3765550" y="705485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>
            <a:off x="3765550" y="74088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1388" name="Line 12"/>
          <p:cNvSpPr>
            <a:spLocks noChangeShapeType="1"/>
          </p:cNvSpPr>
          <p:nvPr/>
        </p:nvSpPr>
        <p:spPr bwMode="auto">
          <a:xfrm>
            <a:off x="3765550" y="77644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1389" name="Line 13"/>
          <p:cNvSpPr>
            <a:spLocks noChangeShapeType="1"/>
          </p:cNvSpPr>
          <p:nvPr/>
        </p:nvSpPr>
        <p:spPr bwMode="auto">
          <a:xfrm>
            <a:off x="3765550" y="811847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1390" name="Line 14"/>
          <p:cNvSpPr>
            <a:spLocks noChangeShapeType="1"/>
          </p:cNvSpPr>
          <p:nvPr/>
        </p:nvSpPr>
        <p:spPr bwMode="auto">
          <a:xfrm>
            <a:off x="3765550" y="84724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1391" name="Notes Placeholder 15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6A9419-C316-4853-9E97-A1A7D2EA9228}" type="slidenum">
              <a:rPr lang="en-GB" sz="1200" b="0" smtClean="0"/>
              <a:pPr eaLnBrk="1" hangingPunct="1"/>
              <a:t>24</a:t>
            </a:fld>
            <a:endParaRPr lang="en-GB" sz="1200" b="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D8EB3C-A24A-4F18-A775-15B45BF8BF55}" type="slidenum">
              <a:rPr lang="en-GB" sz="1200" b="0" smtClean="0"/>
              <a:pPr eaLnBrk="1" hangingPunct="1"/>
              <a:t>25</a:t>
            </a:fld>
            <a:endParaRPr lang="en-GB" sz="1200" b="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27CAB-A138-4C65-B68C-8AD71CF6FE1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4464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27CAB-A138-4C65-B68C-8AD71CF6FE1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070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27CAB-A138-4C65-B68C-8AD71CF6FE1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574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27CAB-A138-4C65-B68C-8AD71CF6FE1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574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27CAB-A138-4C65-B68C-8AD71CF6FE1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297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27CAB-A138-4C65-B68C-8AD71CF6FE1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117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27CAB-A138-4C65-B68C-8AD71CF6FE1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171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5E549F-9EFB-44AB-8865-D9C3169A9FAB}" type="slidenum">
              <a:rPr lang="en-GB" sz="1200" b="0" smtClean="0"/>
              <a:pPr eaLnBrk="1" hangingPunct="1"/>
              <a:t>18</a:t>
            </a:fld>
            <a:endParaRPr lang="en-GB" sz="1200" b="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8025"/>
            <a:ext cx="4546600" cy="3409950"/>
          </a:xfrm>
          <a:ln w="12700" cap="flat">
            <a:solidFill>
              <a:schemeClr val="tx1"/>
            </a:solidFill>
          </a:ln>
        </p:spPr>
      </p:sp>
      <p:sp>
        <p:nvSpPr>
          <p:cNvPr id="82948" name="Line 3"/>
          <p:cNvSpPr>
            <a:spLocks noChangeShapeType="1"/>
          </p:cNvSpPr>
          <p:nvPr/>
        </p:nvSpPr>
        <p:spPr bwMode="auto">
          <a:xfrm>
            <a:off x="3765550" y="49291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949" name="Line 4"/>
          <p:cNvSpPr>
            <a:spLocks noChangeShapeType="1"/>
          </p:cNvSpPr>
          <p:nvPr/>
        </p:nvSpPr>
        <p:spPr bwMode="auto">
          <a:xfrm>
            <a:off x="3765550" y="528320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950" name="Line 5"/>
          <p:cNvSpPr>
            <a:spLocks noChangeShapeType="1"/>
          </p:cNvSpPr>
          <p:nvPr/>
        </p:nvSpPr>
        <p:spPr bwMode="auto">
          <a:xfrm>
            <a:off x="3765550" y="56372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951" name="Line 6"/>
          <p:cNvSpPr>
            <a:spLocks noChangeShapeType="1"/>
          </p:cNvSpPr>
          <p:nvPr/>
        </p:nvSpPr>
        <p:spPr bwMode="auto">
          <a:xfrm>
            <a:off x="3765550" y="599281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952" name="Line 7"/>
          <p:cNvSpPr>
            <a:spLocks noChangeShapeType="1"/>
          </p:cNvSpPr>
          <p:nvPr/>
        </p:nvSpPr>
        <p:spPr bwMode="auto">
          <a:xfrm>
            <a:off x="3765550" y="634682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953" name="Line 8"/>
          <p:cNvSpPr>
            <a:spLocks noChangeShapeType="1"/>
          </p:cNvSpPr>
          <p:nvPr/>
        </p:nvSpPr>
        <p:spPr bwMode="auto">
          <a:xfrm>
            <a:off x="3765550" y="670083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954" name="Line 9"/>
          <p:cNvSpPr>
            <a:spLocks noChangeShapeType="1"/>
          </p:cNvSpPr>
          <p:nvPr/>
        </p:nvSpPr>
        <p:spPr bwMode="auto">
          <a:xfrm>
            <a:off x="3765550" y="7054850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955" name="Line 10"/>
          <p:cNvSpPr>
            <a:spLocks noChangeShapeType="1"/>
          </p:cNvSpPr>
          <p:nvPr/>
        </p:nvSpPr>
        <p:spPr bwMode="auto">
          <a:xfrm>
            <a:off x="3765550" y="74088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956" name="Line 11"/>
          <p:cNvSpPr>
            <a:spLocks noChangeShapeType="1"/>
          </p:cNvSpPr>
          <p:nvPr/>
        </p:nvSpPr>
        <p:spPr bwMode="auto">
          <a:xfrm>
            <a:off x="3765550" y="7764463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957" name="Line 12"/>
          <p:cNvSpPr>
            <a:spLocks noChangeShapeType="1"/>
          </p:cNvSpPr>
          <p:nvPr/>
        </p:nvSpPr>
        <p:spPr bwMode="auto">
          <a:xfrm>
            <a:off x="3765550" y="8118475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958" name="Line 13"/>
          <p:cNvSpPr>
            <a:spLocks noChangeShapeType="1"/>
          </p:cNvSpPr>
          <p:nvPr/>
        </p:nvSpPr>
        <p:spPr bwMode="auto">
          <a:xfrm>
            <a:off x="3765550" y="8472488"/>
            <a:ext cx="21828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959" name="Line 14"/>
          <p:cNvSpPr>
            <a:spLocks noChangeShapeType="1"/>
          </p:cNvSpPr>
          <p:nvPr/>
        </p:nvSpPr>
        <p:spPr bwMode="auto">
          <a:xfrm>
            <a:off x="898525" y="4916488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960" name="Line 15"/>
          <p:cNvSpPr>
            <a:spLocks noChangeShapeType="1"/>
          </p:cNvSpPr>
          <p:nvPr/>
        </p:nvSpPr>
        <p:spPr bwMode="auto">
          <a:xfrm>
            <a:off x="898525" y="5270500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961" name="Line 16"/>
          <p:cNvSpPr>
            <a:spLocks noChangeShapeType="1"/>
          </p:cNvSpPr>
          <p:nvPr/>
        </p:nvSpPr>
        <p:spPr bwMode="auto">
          <a:xfrm>
            <a:off x="898525" y="5624513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962" name="Line 17"/>
          <p:cNvSpPr>
            <a:spLocks noChangeShapeType="1"/>
          </p:cNvSpPr>
          <p:nvPr/>
        </p:nvSpPr>
        <p:spPr bwMode="auto">
          <a:xfrm>
            <a:off x="898525" y="5978525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963" name="Line 18"/>
          <p:cNvSpPr>
            <a:spLocks noChangeShapeType="1"/>
          </p:cNvSpPr>
          <p:nvPr/>
        </p:nvSpPr>
        <p:spPr bwMode="auto">
          <a:xfrm>
            <a:off x="898525" y="6332538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964" name="Line 19"/>
          <p:cNvSpPr>
            <a:spLocks noChangeShapeType="1"/>
          </p:cNvSpPr>
          <p:nvPr/>
        </p:nvSpPr>
        <p:spPr bwMode="auto">
          <a:xfrm>
            <a:off x="898525" y="6688138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965" name="Line 20"/>
          <p:cNvSpPr>
            <a:spLocks noChangeShapeType="1"/>
          </p:cNvSpPr>
          <p:nvPr/>
        </p:nvSpPr>
        <p:spPr bwMode="auto">
          <a:xfrm>
            <a:off x="898525" y="7042150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966" name="Line 21"/>
          <p:cNvSpPr>
            <a:spLocks noChangeShapeType="1"/>
          </p:cNvSpPr>
          <p:nvPr/>
        </p:nvSpPr>
        <p:spPr bwMode="auto">
          <a:xfrm>
            <a:off x="898525" y="7396163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967" name="Line 22"/>
          <p:cNvSpPr>
            <a:spLocks noChangeShapeType="1"/>
          </p:cNvSpPr>
          <p:nvPr/>
        </p:nvSpPr>
        <p:spPr bwMode="auto">
          <a:xfrm>
            <a:off x="898525" y="7750175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968" name="Line 23"/>
          <p:cNvSpPr>
            <a:spLocks noChangeShapeType="1"/>
          </p:cNvSpPr>
          <p:nvPr/>
        </p:nvSpPr>
        <p:spPr bwMode="auto">
          <a:xfrm>
            <a:off x="898525" y="8104188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969" name="Line 24"/>
          <p:cNvSpPr>
            <a:spLocks noChangeShapeType="1"/>
          </p:cNvSpPr>
          <p:nvPr/>
        </p:nvSpPr>
        <p:spPr bwMode="auto">
          <a:xfrm>
            <a:off x="898525" y="8458200"/>
            <a:ext cx="218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07BEF53-1E40-4B86-8940-DEC6609BED2A}" type="datetimeFigureOut">
              <a:rPr lang="pt-BR" smtClean="0"/>
              <a:t>28/05/2014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5D0C4A-804F-489E-A19E-0698720AAD36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EF53-1E40-4B86-8940-DEC6609BED2A}" type="datetimeFigureOut">
              <a:rPr lang="pt-BR" smtClean="0"/>
              <a:t>28/05/2014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0C4A-804F-489E-A19E-0698720AAD3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07BEF53-1E40-4B86-8940-DEC6609BED2A}" type="datetimeFigureOut">
              <a:rPr lang="pt-BR" smtClean="0"/>
              <a:t>28/05/2014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85D0C4A-804F-489E-A19E-0698720AAD36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EF53-1E40-4B86-8940-DEC6609BED2A}" type="datetimeFigureOut">
              <a:rPr lang="pt-BR" smtClean="0"/>
              <a:t>28/05/2014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5D0C4A-804F-489E-A19E-0698720AAD36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EF53-1E40-4B86-8940-DEC6609BED2A}" type="datetimeFigureOut">
              <a:rPr lang="pt-BR" smtClean="0"/>
              <a:t>28/05/2014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85D0C4A-804F-489E-A19E-0698720AAD36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07BEF53-1E40-4B86-8940-DEC6609BED2A}" type="datetimeFigureOut">
              <a:rPr lang="pt-BR" smtClean="0"/>
              <a:t>28/05/2014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85D0C4A-804F-489E-A19E-0698720AAD36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07BEF53-1E40-4B86-8940-DEC6609BED2A}" type="datetimeFigureOut">
              <a:rPr lang="pt-BR" smtClean="0"/>
              <a:t>28/05/2014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85D0C4A-804F-489E-A19E-0698720AAD36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EF53-1E40-4B86-8940-DEC6609BED2A}" type="datetimeFigureOut">
              <a:rPr lang="pt-BR" smtClean="0"/>
              <a:t>28/05/2014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5D0C4A-804F-489E-A19E-0698720AAD3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EF53-1E40-4B86-8940-DEC6609BED2A}" type="datetimeFigureOut">
              <a:rPr lang="pt-BR" smtClean="0"/>
              <a:t>28/05/2014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5D0C4A-804F-489E-A19E-0698720AAD3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EF53-1E40-4B86-8940-DEC6609BED2A}" type="datetimeFigureOut">
              <a:rPr lang="pt-BR" smtClean="0"/>
              <a:t>28/05/2014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5D0C4A-804F-489E-A19E-0698720AAD36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07BEF53-1E40-4B86-8940-DEC6609BED2A}" type="datetimeFigureOut">
              <a:rPr lang="pt-BR" smtClean="0"/>
              <a:t>28/05/2014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85D0C4A-804F-489E-A19E-0698720AAD36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duotone>
              <a:schemeClr val="bg1">
                <a:shade val="90000"/>
                <a:satMod val="140000"/>
              </a:schemeClr>
              <a:schemeClr val="bg1"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681CA-8F4C-4E98-9F39-DE1805BCA12C}" type="slidenum">
              <a:rPr lang="en-GB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lddpoc.com.br/documentos.php.%20Acesso%20em%2019/05/2014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3LxTDD76oE" TargetMode="External"/><Relationship Id="rId2" Type="http://schemas.openxmlformats.org/officeDocument/2006/relationships/hyperlink" Target="https://www.youtube.com/watch?v=hp-gCvW8PR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Grupo de Monitores de </a:t>
            </a:r>
            <a:r>
              <a:rPr lang="pt-BR" dirty="0"/>
              <a:t>F</a:t>
            </a:r>
            <a:r>
              <a:rPr lang="pt-BR" dirty="0" smtClean="0"/>
              <a:t>isiologia Geral  da Universidade de Caxias do Sul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Mecânica Ventilatória e Espirometria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44008" y="5877272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Monitora: Luana de </a:t>
            </a:r>
            <a:r>
              <a:rPr lang="pt-BR" dirty="0" err="1" smtClean="0"/>
              <a:t>Santi</a:t>
            </a:r>
            <a:r>
              <a:rPr lang="pt-BR" dirty="0" smtClean="0"/>
              <a:t> </a:t>
            </a:r>
            <a:r>
              <a:rPr lang="pt-BR" dirty="0" err="1" smtClean="0"/>
              <a:t>Rech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Caxias do Sul, 20 de maio de 2014</a:t>
            </a:r>
            <a:endParaRPr lang="pt-BR" dirty="0"/>
          </a:p>
        </p:txBody>
      </p:sp>
      <p:pic>
        <p:nvPicPr>
          <p:cNvPr id="7" name="Picture 3" descr="logotipo fisio geral_pret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97" y="4393684"/>
            <a:ext cx="3888888" cy="246431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9" y="33148"/>
            <a:ext cx="1180845" cy="1180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541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Surfactante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916832"/>
            <a:ext cx="3666898" cy="4245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://www.fisiotic.org/essawiki/images/8/8b/Surfactan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148" y="4006792"/>
            <a:ext cx="4390045" cy="212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644008" y="1916832"/>
            <a:ext cx="3816424" cy="19442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 smtClean="0"/>
              <a:t>Mistura complexa de vários </a:t>
            </a:r>
            <a:r>
              <a:rPr lang="pt-BR" sz="2000" b="1" dirty="0" err="1" smtClean="0"/>
              <a:t>fosfolipídeos</a:t>
            </a:r>
            <a:r>
              <a:rPr lang="pt-BR" sz="2000" b="1" dirty="0" smtClean="0"/>
              <a:t>, proteínas e íons .</a:t>
            </a:r>
          </a:p>
          <a:p>
            <a:endParaRPr lang="pt-BR" sz="2000" b="1" dirty="0" smtClean="0"/>
          </a:p>
          <a:p>
            <a:r>
              <a:rPr lang="pt-BR" sz="2000" b="1" dirty="0" smtClean="0"/>
              <a:t>Podem reduzir até 1/12 da tensão superficial de liquido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2502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2" y="274638"/>
            <a:ext cx="8929718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Volumes e capacidades pulmonares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6" y="5715016"/>
            <a:ext cx="571505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Espaço Reservado para Conteúdo 4" descr="Volumes e Capacidad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643050"/>
            <a:ext cx="6120680" cy="4986769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2500298" y="2852366"/>
            <a:ext cx="1080120" cy="648072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714612" y="4357694"/>
            <a:ext cx="1080120" cy="648072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2643174" y="4995506"/>
            <a:ext cx="792088" cy="648072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3779912" y="3495308"/>
            <a:ext cx="792088" cy="648072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4357686" y="2781498"/>
            <a:ext cx="864096" cy="576064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5214942" y="2780928"/>
            <a:ext cx="648072" cy="648072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5929322" y="2780928"/>
            <a:ext cx="792088" cy="648072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5494424" y="4286256"/>
            <a:ext cx="792088" cy="792088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214282" y="3988362"/>
            <a:ext cx="150019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VOLUMES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643702" y="3929066"/>
            <a:ext cx="207170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CAPACIDADES</a:t>
            </a:r>
            <a:endParaRPr lang="pt-BR" b="1" dirty="0">
              <a:solidFill>
                <a:schemeClr val="bg1"/>
              </a:solidFill>
            </a:endParaRPr>
          </a:p>
        </p:txBody>
      </p:sp>
      <p:cxnSp>
        <p:nvCxnSpPr>
          <p:cNvPr id="19" name="Conector de seta reta 18"/>
          <p:cNvCxnSpPr>
            <a:stCxn id="14" idx="3"/>
            <a:endCxn id="6" idx="3"/>
          </p:cNvCxnSpPr>
          <p:nvPr/>
        </p:nvCxnSpPr>
        <p:spPr>
          <a:xfrm flipV="1">
            <a:off x="1714480" y="3405530"/>
            <a:ext cx="943998" cy="7674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stCxn id="14" idx="3"/>
            <a:endCxn id="9" idx="2"/>
          </p:cNvCxnSpPr>
          <p:nvPr/>
        </p:nvCxnSpPr>
        <p:spPr>
          <a:xfrm flipV="1">
            <a:off x="1714480" y="3819344"/>
            <a:ext cx="2065432" cy="353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14" idx="3"/>
            <a:endCxn id="7" idx="2"/>
          </p:cNvCxnSpPr>
          <p:nvPr/>
        </p:nvCxnSpPr>
        <p:spPr>
          <a:xfrm>
            <a:off x="1714480" y="4173028"/>
            <a:ext cx="1000132" cy="508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14" idx="3"/>
            <a:endCxn id="8" idx="2"/>
          </p:cNvCxnSpPr>
          <p:nvPr/>
        </p:nvCxnSpPr>
        <p:spPr>
          <a:xfrm>
            <a:off x="1714480" y="4173028"/>
            <a:ext cx="928694" cy="1146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>
            <a:stCxn id="15" idx="1"/>
            <a:endCxn id="12" idx="4"/>
          </p:cNvCxnSpPr>
          <p:nvPr/>
        </p:nvCxnSpPr>
        <p:spPr>
          <a:xfrm rot="10800000">
            <a:off x="6325366" y="3429000"/>
            <a:ext cx="318336" cy="68473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>
            <a:stCxn id="15" idx="1"/>
            <a:endCxn id="11" idx="5"/>
          </p:cNvCxnSpPr>
          <p:nvPr/>
        </p:nvCxnSpPr>
        <p:spPr>
          <a:xfrm rot="10800000">
            <a:off x="5768106" y="3334092"/>
            <a:ext cx="875596" cy="77964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>
            <a:stCxn id="15" idx="1"/>
            <a:endCxn id="10" idx="4"/>
          </p:cNvCxnSpPr>
          <p:nvPr/>
        </p:nvCxnSpPr>
        <p:spPr>
          <a:xfrm rot="10800000">
            <a:off x="4789734" y="3357562"/>
            <a:ext cx="1853968" cy="75617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>
            <a:stCxn id="15" idx="1"/>
            <a:endCxn id="13" idx="7"/>
          </p:cNvCxnSpPr>
          <p:nvPr/>
        </p:nvCxnSpPr>
        <p:spPr>
          <a:xfrm rot="10800000" flipV="1">
            <a:off x="6170514" y="4113731"/>
            <a:ext cx="473189" cy="28852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428596" y="2786058"/>
            <a:ext cx="642942" cy="110799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chemeClr val="bg1"/>
                </a:solidFill>
              </a:rPr>
              <a:t>4</a:t>
            </a:r>
            <a:endParaRPr lang="pt-BR" sz="6600" b="1" dirty="0">
              <a:solidFill>
                <a:schemeClr val="bg1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7643834" y="2714620"/>
            <a:ext cx="642942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chemeClr val="bg1"/>
                </a:solidFill>
              </a:rPr>
              <a:t>4</a:t>
            </a:r>
            <a:endParaRPr lang="pt-BR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6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Espirometria </a:t>
            </a:r>
            <a:endParaRPr lang="pt-BR" dirty="0"/>
          </a:p>
        </p:txBody>
      </p:sp>
      <p:pic>
        <p:nvPicPr>
          <p:cNvPr id="6" name="Picture 2" descr="http://1.bp.blogspot.com/_un0Wr_Bhjuo/Sm-9h7lMMZI/AAAAAAAAAEE/7a7sBH88SYE/s400/Espirometria.jpg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3140968"/>
            <a:ext cx="3810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92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Espirometria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/>
              <a:t>A</a:t>
            </a:r>
            <a:r>
              <a:rPr lang="pt-BR" dirty="0" smtClean="0"/>
              <a:t>nalisa </a:t>
            </a:r>
            <a:r>
              <a:rPr lang="pt-BR" dirty="0"/>
              <a:t>a função pulmonar medindo-se o volume de ar </a:t>
            </a:r>
            <a:r>
              <a:rPr lang="pt-BR" dirty="0" smtClean="0"/>
              <a:t>que </a:t>
            </a:r>
            <a:r>
              <a:rPr lang="pt-BR" dirty="0"/>
              <a:t>o paciente pode expirar dos pulmões após uma inspiração máxima</a:t>
            </a:r>
            <a:r>
              <a:rPr lang="pt-BR" dirty="0" smtClean="0"/>
              <a:t>.</a:t>
            </a:r>
          </a:p>
          <a:p>
            <a:r>
              <a:rPr lang="pt-BR" dirty="0" smtClean="0"/>
              <a:t>Curvas: </a:t>
            </a:r>
            <a:br>
              <a:rPr lang="pt-BR" dirty="0" smtClean="0"/>
            </a:br>
            <a:r>
              <a:rPr lang="pt-BR" dirty="0" smtClean="0"/>
              <a:t>-  Volume- tempo </a:t>
            </a:r>
          </a:p>
          <a:p>
            <a:pPr marL="0" indent="0">
              <a:buNone/>
            </a:pPr>
            <a:r>
              <a:rPr lang="pt-BR" dirty="0" smtClean="0"/>
              <a:t>   -   Fluxo  - volume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11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Espirometria – Aplicações: 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75059155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1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Espirometria</a:t>
            </a:r>
            <a:endParaRPr lang="pt-BR" dirty="0"/>
          </a:p>
        </p:txBody>
      </p:sp>
      <p:pic>
        <p:nvPicPr>
          <p:cNvPr id="6" name="Espaço Reservado para Conteúdo 5" descr="2405201155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772816"/>
            <a:ext cx="7024255" cy="4488873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33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Espirometria – Análise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CVF </a:t>
            </a:r>
            <a:r>
              <a:rPr lang="pt-BR" dirty="0"/>
              <a:t>- Capacidade vital forçada – o volume total de ar que o paciente </a:t>
            </a:r>
            <a:r>
              <a:rPr lang="pt-BR" dirty="0" smtClean="0"/>
              <a:t>forçadamente </a:t>
            </a:r>
            <a:r>
              <a:rPr lang="pt-BR" dirty="0"/>
              <a:t>pode expirar em uma respiração. </a:t>
            </a:r>
          </a:p>
          <a:p>
            <a:r>
              <a:rPr lang="pt-BR" dirty="0" smtClean="0"/>
              <a:t>VEF1 </a:t>
            </a:r>
            <a:r>
              <a:rPr lang="pt-BR" dirty="0"/>
              <a:t>– Volume expiratório forçado em um segundo - o volume de ar que o </a:t>
            </a:r>
            <a:r>
              <a:rPr lang="pt-BR" dirty="0" smtClean="0"/>
              <a:t>paciente </a:t>
            </a:r>
            <a:r>
              <a:rPr lang="pt-BR" dirty="0"/>
              <a:t>é capaz de expirar no primeiro segundo da expiração forçada. </a:t>
            </a:r>
          </a:p>
          <a:p>
            <a:r>
              <a:rPr lang="pt-BR" dirty="0" smtClean="0"/>
              <a:t> </a:t>
            </a:r>
            <a:r>
              <a:rPr lang="pt-BR" dirty="0"/>
              <a:t>VEF1/CVF </a:t>
            </a:r>
            <a:r>
              <a:rPr lang="pt-BR" dirty="0" smtClean="0"/>
              <a:t> (</a:t>
            </a:r>
            <a:r>
              <a:rPr lang="pt-BR" dirty="0"/>
              <a:t>Í</a:t>
            </a:r>
            <a:r>
              <a:rPr lang="pt-BR" dirty="0" smtClean="0"/>
              <a:t>ndice </a:t>
            </a:r>
            <a:r>
              <a:rPr lang="pt-BR" dirty="0"/>
              <a:t>de </a:t>
            </a:r>
            <a:r>
              <a:rPr lang="pt-BR" dirty="0" err="1" smtClean="0"/>
              <a:t>Tiffeneau</a:t>
            </a:r>
            <a:r>
              <a:rPr lang="pt-BR" dirty="0"/>
              <a:t>)</a:t>
            </a:r>
            <a:r>
              <a:rPr lang="pt-BR" b="1" dirty="0" smtClean="0"/>
              <a:t> </a:t>
            </a:r>
            <a:r>
              <a:rPr lang="pt-BR" dirty="0" smtClean="0"/>
              <a:t>– </a:t>
            </a:r>
            <a:r>
              <a:rPr lang="pt-BR" dirty="0"/>
              <a:t>relação do VEF1 com a CVF expressa como uma fração</a:t>
            </a:r>
          </a:p>
        </p:txBody>
      </p:sp>
    </p:spTree>
    <p:extLst>
      <p:ext uri="{BB962C8B-B14F-4D97-AF65-F5344CB8AC3E}">
        <p14:creationId xmlns:p14="http://schemas.microsoft.com/office/powerpoint/2010/main" val="7819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Espirometria – Valores de referência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1528192"/>
            <a:ext cx="8153400" cy="1900808"/>
          </a:xfrm>
        </p:spPr>
        <p:txBody>
          <a:bodyPr/>
          <a:lstStyle/>
          <a:p>
            <a:r>
              <a:rPr lang="en-GB" sz="3200" dirty="0"/>
              <a:t>VEF</a:t>
            </a:r>
            <a:r>
              <a:rPr lang="en-GB" dirty="0"/>
              <a:t>1</a:t>
            </a:r>
            <a:r>
              <a:rPr lang="en-GB" sz="3200" dirty="0"/>
              <a:t>:  % </a:t>
            </a:r>
            <a:r>
              <a:rPr lang="en-GB" sz="3200" dirty="0" err="1"/>
              <a:t>previsto</a:t>
            </a:r>
            <a:r>
              <a:rPr lang="en-GB" sz="3200" dirty="0"/>
              <a:t> </a:t>
            </a:r>
            <a:r>
              <a:rPr lang="en-GB" sz="3200" u="sng" dirty="0"/>
              <a:t>&gt;</a:t>
            </a:r>
            <a:r>
              <a:rPr lang="en-GB" sz="3200" dirty="0"/>
              <a:t> </a:t>
            </a:r>
            <a:r>
              <a:rPr lang="en-GB" sz="3200" dirty="0" smtClean="0"/>
              <a:t>80%</a:t>
            </a:r>
          </a:p>
          <a:p>
            <a:r>
              <a:rPr lang="en-GB" sz="3200" dirty="0" smtClean="0"/>
              <a:t>CVF</a:t>
            </a:r>
            <a:r>
              <a:rPr lang="en-GB" sz="3200" dirty="0"/>
              <a:t>:   % </a:t>
            </a:r>
            <a:r>
              <a:rPr lang="en-GB" sz="3200" dirty="0" err="1"/>
              <a:t>previsto</a:t>
            </a:r>
            <a:r>
              <a:rPr lang="en-GB" sz="3200" dirty="0"/>
              <a:t> </a:t>
            </a:r>
            <a:r>
              <a:rPr lang="en-GB" sz="3200" u="sng" dirty="0"/>
              <a:t>&gt;</a:t>
            </a:r>
            <a:r>
              <a:rPr lang="en-GB" sz="3200" dirty="0"/>
              <a:t> </a:t>
            </a:r>
            <a:r>
              <a:rPr lang="en-GB" sz="3200" dirty="0" smtClean="0"/>
              <a:t>80%</a:t>
            </a:r>
          </a:p>
          <a:p>
            <a:r>
              <a:rPr lang="en-GB" sz="3200" dirty="0" smtClean="0"/>
              <a:t>VEF</a:t>
            </a:r>
            <a:r>
              <a:rPr lang="en-GB" dirty="0" smtClean="0"/>
              <a:t>1</a:t>
            </a:r>
            <a:r>
              <a:rPr lang="en-GB" sz="3200" dirty="0" smtClean="0"/>
              <a:t>/CVF</a:t>
            </a:r>
            <a:r>
              <a:rPr lang="en-GB" sz="3200" dirty="0"/>
              <a:t>:  &gt; 0,7</a:t>
            </a:r>
          </a:p>
          <a:p>
            <a:endParaRPr lang="pt-BR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540265" y="3789040"/>
            <a:ext cx="4248472" cy="2880320"/>
          </a:xfrm>
          <a:prstGeom prst="rect">
            <a:avLst/>
          </a:prstGeom>
        </p:spPr>
        <p:txBody>
          <a:bodyPr vert="horz" lIns="92075" tIns="46038" rIns="92075" bIns="46038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3200" dirty="0" smtClean="0"/>
              <a:t> </a:t>
            </a:r>
            <a:r>
              <a:rPr lang="en-US" sz="3200" dirty="0" err="1" smtClean="0"/>
              <a:t>Idade</a:t>
            </a:r>
            <a:endParaRPr lang="en-US" sz="3200" dirty="0" smtClean="0"/>
          </a:p>
          <a:p>
            <a:pPr>
              <a:spcBef>
                <a:spcPts val="1800"/>
              </a:spcBef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3200" dirty="0" smtClean="0"/>
              <a:t> </a:t>
            </a:r>
            <a:r>
              <a:rPr lang="en-US" sz="3200" dirty="0" err="1" smtClean="0"/>
              <a:t>Altura</a:t>
            </a:r>
            <a:endParaRPr lang="en-US" sz="3200" dirty="0" smtClean="0"/>
          </a:p>
          <a:p>
            <a:pPr>
              <a:spcBef>
                <a:spcPts val="1800"/>
              </a:spcBef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3200" dirty="0" smtClean="0"/>
              <a:t> </a:t>
            </a:r>
            <a:r>
              <a:rPr lang="en-US" sz="3200" dirty="0" err="1" smtClean="0"/>
              <a:t>Sexo</a:t>
            </a:r>
            <a:endParaRPr lang="en-US" sz="3200" dirty="0" smtClean="0"/>
          </a:p>
          <a:p>
            <a:pPr>
              <a:spcBef>
                <a:spcPts val="1800"/>
              </a:spcBef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3200" dirty="0" err="1" smtClean="0"/>
              <a:t>Origem</a:t>
            </a:r>
            <a:r>
              <a:rPr lang="en-US" sz="3200" dirty="0" smtClean="0"/>
              <a:t> </a:t>
            </a:r>
            <a:r>
              <a:rPr lang="en-US" sz="3200" dirty="0" err="1" smtClean="0"/>
              <a:t>Étnica</a:t>
            </a:r>
            <a:r>
              <a:rPr lang="en-US" sz="3200" dirty="0" smtClean="0"/>
              <a:t> </a:t>
            </a:r>
          </a:p>
        </p:txBody>
      </p:sp>
      <p:sp>
        <p:nvSpPr>
          <p:cNvPr id="17" name="Seta em curva para a esquerda 16"/>
          <p:cNvSpPr/>
          <p:nvPr/>
        </p:nvSpPr>
        <p:spPr>
          <a:xfrm>
            <a:off x="5436096" y="2348880"/>
            <a:ext cx="1152128" cy="25922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3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3975" y="404664"/>
            <a:ext cx="7772400" cy="11430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sz="4900" dirty="0" err="1" smtClean="0"/>
              <a:t>Padrões</a:t>
            </a:r>
            <a:r>
              <a:rPr lang="en-US" sz="4900" dirty="0" smtClean="0"/>
              <a:t> do </a:t>
            </a:r>
            <a:r>
              <a:rPr lang="en-US" sz="4900" dirty="0" err="1" smtClean="0"/>
              <a:t>espirograma</a:t>
            </a:r>
            <a:r>
              <a:rPr lang="en-US" sz="4900" dirty="0" smtClean="0"/>
              <a:t>- </a:t>
            </a:r>
            <a:r>
              <a:rPr lang="en-US" sz="4900" dirty="0" err="1"/>
              <a:t>Traçado</a:t>
            </a:r>
            <a:r>
              <a:rPr lang="en-US" sz="4900" dirty="0"/>
              <a:t> normal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20483" name="Line 5"/>
          <p:cNvSpPr>
            <a:spLocks noChangeShapeType="1"/>
          </p:cNvSpPr>
          <p:nvPr/>
        </p:nvSpPr>
        <p:spPr bwMode="auto">
          <a:xfrm>
            <a:off x="2566988" y="5451475"/>
            <a:ext cx="4011612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20484" name="Line 6"/>
          <p:cNvSpPr>
            <a:spLocks noChangeShapeType="1"/>
          </p:cNvSpPr>
          <p:nvPr/>
        </p:nvSpPr>
        <p:spPr bwMode="auto">
          <a:xfrm flipH="1">
            <a:off x="2441575" y="4776788"/>
            <a:ext cx="1254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85" name="Line 7"/>
          <p:cNvSpPr>
            <a:spLocks noChangeShapeType="1"/>
          </p:cNvSpPr>
          <p:nvPr/>
        </p:nvSpPr>
        <p:spPr bwMode="auto">
          <a:xfrm flipH="1">
            <a:off x="2441575" y="4110038"/>
            <a:ext cx="1254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 flipH="1">
            <a:off x="2441575" y="3441700"/>
            <a:ext cx="1254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87" name="Line 9"/>
          <p:cNvSpPr>
            <a:spLocks noChangeShapeType="1"/>
          </p:cNvSpPr>
          <p:nvPr/>
        </p:nvSpPr>
        <p:spPr bwMode="auto">
          <a:xfrm flipH="1">
            <a:off x="2441575" y="2773363"/>
            <a:ext cx="1254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88" name="Line 11"/>
          <p:cNvSpPr>
            <a:spLocks noChangeShapeType="1"/>
          </p:cNvSpPr>
          <p:nvPr/>
        </p:nvSpPr>
        <p:spPr bwMode="auto">
          <a:xfrm>
            <a:off x="3200400" y="5427663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89" name="Line 12"/>
          <p:cNvSpPr>
            <a:spLocks noChangeShapeType="1"/>
          </p:cNvSpPr>
          <p:nvPr/>
        </p:nvSpPr>
        <p:spPr bwMode="auto">
          <a:xfrm>
            <a:off x="3800475" y="5427663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90" name="Line 13"/>
          <p:cNvSpPr>
            <a:spLocks noChangeShapeType="1"/>
          </p:cNvSpPr>
          <p:nvPr/>
        </p:nvSpPr>
        <p:spPr bwMode="auto">
          <a:xfrm>
            <a:off x="4419600" y="5427663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91" name="Line 14"/>
          <p:cNvSpPr>
            <a:spLocks noChangeShapeType="1"/>
          </p:cNvSpPr>
          <p:nvPr/>
        </p:nvSpPr>
        <p:spPr bwMode="auto">
          <a:xfrm>
            <a:off x="5035550" y="5443538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92" name="Line 15"/>
          <p:cNvSpPr>
            <a:spLocks noChangeShapeType="1"/>
          </p:cNvSpPr>
          <p:nvPr/>
        </p:nvSpPr>
        <p:spPr bwMode="auto">
          <a:xfrm>
            <a:off x="5653088" y="5443538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93" name="Line 16"/>
          <p:cNvSpPr>
            <a:spLocks noChangeShapeType="1"/>
          </p:cNvSpPr>
          <p:nvPr/>
        </p:nvSpPr>
        <p:spPr bwMode="auto">
          <a:xfrm>
            <a:off x="6270625" y="5443538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94" name="Rectangle 17"/>
          <p:cNvSpPr>
            <a:spLocks noChangeArrowheads="1"/>
          </p:cNvSpPr>
          <p:nvPr/>
        </p:nvSpPr>
        <p:spPr bwMode="auto">
          <a:xfrm>
            <a:off x="3046413" y="5624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/>
              <a:t>1</a:t>
            </a:r>
          </a:p>
        </p:txBody>
      </p:sp>
      <p:sp>
        <p:nvSpPr>
          <p:cNvPr id="20495" name="Rectangle 18"/>
          <p:cNvSpPr>
            <a:spLocks noChangeArrowheads="1"/>
          </p:cNvSpPr>
          <p:nvPr/>
        </p:nvSpPr>
        <p:spPr bwMode="auto">
          <a:xfrm>
            <a:off x="3663950" y="5624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/>
              <a:t>2</a:t>
            </a:r>
          </a:p>
        </p:txBody>
      </p:sp>
      <p:sp>
        <p:nvSpPr>
          <p:cNvPr id="20496" name="Rectangle 19"/>
          <p:cNvSpPr>
            <a:spLocks noChangeArrowheads="1"/>
          </p:cNvSpPr>
          <p:nvPr/>
        </p:nvSpPr>
        <p:spPr bwMode="auto">
          <a:xfrm>
            <a:off x="4279900" y="5624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/>
              <a:t>3</a:t>
            </a:r>
          </a:p>
        </p:txBody>
      </p:sp>
      <p:sp>
        <p:nvSpPr>
          <p:cNvPr id="20497" name="Rectangle 20"/>
          <p:cNvSpPr>
            <a:spLocks noChangeArrowheads="1"/>
          </p:cNvSpPr>
          <p:nvPr/>
        </p:nvSpPr>
        <p:spPr bwMode="auto">
          <a:xfrm>
            <a:off x="4899025" y="5624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/>
              <a:t>4</a:t>
            </a:r>
          </a:p>
        </p:txBody>
      </p:sp>
      <p:sp>
        <p:nvSpPr>
          <p:cNvPr id="20498" name="Rectangle 21"/>
          <p:cNvSpPr>
            <a:spLocks noChangeArrowheads="1"/>
          </p:cNvSpPr>
          <p:nvPr/>
        </p:nvSpPr>
        <p:spPr bwMode="auto">
          <a:xfrm>
            <a:off x="5516563" y="5624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/>
              <a:t>5</a:t>
            </a:r>
          </a:p>
        </p:txBody>
      </p:sp>
      <p:sp>
        <p:nvSpPr>
          <p:cNvPr id="20499" name="Rectangle 22"/>
          <p:cNvSpPr>
            <a:spLocks noChangeArrowheads="1"/>
          </p:cNvSpPr>
          <p:nvPr/>
        </p:nvSpPr>
        <p:spPr bwMode="auto">
          <a:xfrm>
            <a:off x="6134100" y="5624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/>
              <a:t>6</a:t>
            </a:r>
          </a:p>
        </p:txBody>
      </p:sp>
      <p:sp>
        <p:nvSpPr>
          <p:cNvPr id="20500" name="Rectangle 23"/>
          <p:cNvSpPr>
            <a:spLocks noChangeArrowheads="1"/>
          </p:cNvSpPr>
          <p:nvPr/>
        </p:nvSpPr>
        <p:spPr bwMode="auto">
          <a:xfrm>
            <a:off x="2057400" y="4622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/>
              <a:t>1</a:t>
            </a:r>
          </a:p>
        </p:txBody>
      </p:sp>
      <p:sp>
        <p:nvSpPr>
          <p:cNvPr id="20501" name="Rectangle 24"/>
          <p:cNvSpPr>
            <a:spLocks noChangeArrowheads="1"/>
          </p:cNvSpPr>
          <p:nvPr/>
        </p:nvSpPr>
        <p:spPr bwMode="auto">
          <a:xfrm>
            <a:off x="2057400" y="3952875"/>
            <a:ext cx="331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en-US" sz="1800" b="0"/>
              <a:t>2</a:t>
            </a:r>
          </a:p>
        </p:txBody>
      </p:sp>
      <p:sp>
        <p:nvSpPr>
          <p:cNvPr id="20502" name="Rectangle 25"/>
          <p:cNvSpPr>
            <a:spLocks noChangeArrowheads="1"/>
          </p:cNvSpPr>
          <p:nvPr/>
        </p:nvSpPr>
        <p:spPr bwMode="auto">
          <a:xfrm>
            <a:off x="2057400" y="3276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/>
              <a:t>3</a:t>
            </a:r>
          </a:p>
        </p:txBody>
      </p:sp>
      <p:sp>
        <p:nvSpPr>
          <p:cNvPr id="20503" name="Rectangle 26"/>
          <p:cNvSpPr>
            <a:spLocks noChangeArrowheads="1"/>
          </p:cNvSpPr>
          <p:nvPr/>
        </p:nvSpPr>
        <p:spPr bwMode="auto">
          <a:xfrm>
            <a:off x="2057400" y="2619375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en-US" sz="1800" b="0"/>
              <a:t>4</a:t>
            </a:r>
          </a:p>
        </p:txBody>
      </p:sp>
      <p:sp>
        <p:nvSpPr>
          <p:cNvPr id="20504" name="Rectangle 28"/>
          <p:cNvSpPr>
            <a:spLocks noChangeArrowheads="1"/>
          </p:cNvSpPr>
          <p:nvPr/>
        </p:nvSpPr>
        <p:spPr bwMode="auto">
          <a:xfrm>
            <a:off x="1524000" y="3430588"/>
            <a:ext cx="177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Line 29"/>
          <p:cNvSpPr>
            <a:spLocks noChangeShapeType="1"/>
          </p:cNvSpPr>
          <p:nvPr/>
        </p:nvSpPr>
        <p:spPr bwMode="auto">
          <a:xfrm flipV="1">
            <a:off x="2598738" y="3886200"/>
            <a:ext cx="76200" cy="1524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06" name="Line 30"/>
          <p:cNvSpPr>
            <a:spLocks noChangeShapeType="1"/>
          </p:cNvSpPr>
          <p:nvPr/>
        </p:nvSpPr>
        <p:spPr bwMode="auto">
          <a:xfrm flipV="1">
            <a:off x="4495800" y="2082800"/>
            <a:ext cx="2133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07" name="Rectangle 31"/>
          <p:cNvSpPr>
            <a:spLocks noChangeArrowheads="1"/>
          </p:cNvSpPr>
          <p:nvPr/>
        </p:nvSpPr>
        <p:spPr bwMode="auto">
          <a:xfrm>
            <a:off x="4249738" y="5919788"/>
            <a:ext cx="177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Arc 32"/>
          <p:cNvSpPr>
            <a:spLocks/>
          </p:cNvSpPr>
          <p:nvPr/>
        </p:nvSpPr>
        <p:spPr bwMode="auto">
          <a:xfrm rot="321011">
            <a:off x="2759075" y="2006600"/>
            <a:ext cx="1725613" cy="2149475"/>
          </a:xfrm>
          <a:custGeom>
            <a:avLst/>
            <a:gdLst>
              <a:gd name="T0" fmla="*/ 2147483647 w 21600"/>
              <a:gd name="T1" fmla="*/ 2147483647 h 23672"/>
              <a:gd name="T2" fmla="*/ 2147483647 w 21600"/>
              <a:gd name="T3" fmla="*/ 0 h 23672"/>
              <a:gd name="T4" fmla="*/ 2147483647 w 21600"/>
              <a:gd name="T5" fmla="*/ 2147483647 h 23672"/>
              <a:gd name="T6" fmla="*/ 0 60000 65536"/>
              <a:gd name="T7" fmla="*/ 0 60000 65536"/>
              <a:gd name="T8" fmla="*/ 0 60000 65536"/>
              <a:gd name="T9" fmla="*/ 0 w 21600"/>
              <a:gd name="T10" fmla="*/ 0 h 23672"/>
              <a:gd name="T11" fmla="*/ 21600 w 21600"/>
              <a:gd name="T12" fmla="*/ 23672 h 2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672" fill="none" extrusionOk="0">
                <a:moveTo>
                  <a:pt x="99" y="23672"/>
                </a:moveTo>
                <a:cubicBezTo>
                  <a:pt x="33" y="22983"/>
                  <a:pt x="0" y="22291"/>
                  <a:pt x="0" y="21600"/>
                </a:cubicBezTo>
                <a:cubicBezTo>
                  <a:pt x="-1" y="9678"/>
                  <a:pt x="9658" y="11"/>
                  <a:pt x="21580" y="0"/>
                </a:cubicBezTo>
              </a:path>
              <a:path w="21600" h="23672" stroke="0" extrusionOk="0">
                <a:moveTo>
                  <a:pt x="99" y="23672"/>
                </a:moveTo>
                <a:cubicBezTo>
                  <a:pt x="33" y="22983"/>
                  <a:pt x="0" y="22291"/>
                  <a:pt x="0" y="21600"/>
                </a:cubicBezTo>
                <a:cubicBezTo>
                  <a:pt x="-1" y="9678"/>
                  <a:pt x="9658" y="11"/>
                  <a:pt x="21580" y="0"/>
                </a:cubicBezTo>
                <a:lnTo>
                  <a:pt x="21600" y="21600"/>
                </a:lnTo>
                <a:lnTo>
                  <a:pt x="99" y="23672"/>
                </a:lnTo>
                <a:close/>
              </a:path>
            </a:pathLst>
          </a:custGeom>
          <a:noFill/>
          <a:ln w="50800" cap="rnd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416" name="Line 33"/>
          <p:cNvSpPr>
            <a:spLocks noChangeShapeType="1"/>
          </p:cNvSpPr>
          <p:nvPr/>
        </p:nvSpPr>
        <p:spPr bwMode="auto">
          <a:xfrm flipH="1" flipV="1">
            <a:off x="3154363" y="2743200"/>
            <a:ext cx="46037" cy="2743200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417" name="Line 34"/>
          <p:cNvSpPr>
            <a:spLocks noChangeShapeType="1"/>
          </p:cNvSpPr>
          <p:nvPr/>
        </p:nvSpPr>
        <p:spPr bwMode="auto">
          <a:xfrm flipH="1">
            <a:off x="2557463" y="2768600"/>
            <a:ext cx="609600" cy="0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420" name="Rectangle 37"/>
          <p:cNvSpPr>
            <a:spLocks noChangeArrowheads="1"/>
          </p:cNvSpPr>
          <p:nvPr/>
        </p:nvSpPr>
        <p:spPr bwMode="auto">
          <a:xfrm>
            <a:off x="6840538" y="1828800"/>
            <a:ext cx="804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2800" b="0">
                <a:latin typeface="Tahoma" pitchFamily="34" charset="0"/>
                <a:cs typeface="Tahoma" pitchFamily="34" charset="0"/>
              </a:rPr>
              <a:t>CVF</a:t>
            </a:r>
          </a:p>
        </p:txBody>
      </p:sp>
      <p:sp>
        <p:nvSpPr>
          <p:cNvPr id="20512" name="Rectangle 38"/>
          <p:cNvSpPr>
            <a:spLocks noChangeArrowheads="1"/>
          </p:cNvSpPr>
          <p:nvPr/>
        </p:nvSpPr>
        <p:spPr bwMode="auto">
          <a:xfrm>
            <a:off x="2057400" y="19812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en-US" sz="1800" b="0"/>
              <a:t>5</a:t>
            </a:r>
          </a:p>
        </p:txBody>
      </p:sp>
      <p:sp>
        <p:nvSpPr>
          <p:cNvPr id="20515" name="Rectangle 17"/>
          <p:cNvSpPr>
            <a:spLocks noChangeArrowheads="1"/>
          </p:cNvSpPr>
          <p:nvPr/>
        </p:nvSpPr>
        <p:spPr bwMode="auto">
          <a:xfrm>
            <a:off x="3048000" y="5638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sz="1800" b="0"/>
              <a:t>1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3962400" y="2895600"/>
            <a:ext cx="31242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sz="2800" b="0" dirty="0">
                <a:latin typeface="+mj-lt"/>
              </a:rPr>
              <a:t>VEF1 = 4L</a:t>
            </a:r>
          </a:p>
          <a:p>
            <a:pPr>
              <a:spcBef>
                <a:spcPct val="50000"/>
              </a:spcBef>
              <a:defRPr/>
            </a:pPr>
            <a:r>
              <a:rPr lang="en-AU" sz="2800" b="0" dirty="0">
                <a:latin typeface="+mj-lt"/>
              </a:rPr>
              <a:t>CVF  = 5L</a:t>
            </a:r>
          </a:p>
          <a:p>
            <a:pPr>
              <a:spcBef>
                <a:spcPct val="50000"/>
              </a:spcBef>
              <a:defRPr/>
            </a:pPr>
            <a:r>
              <a:rPr lang="en-AU" sz="2800" b="0" dirty="0">
                <a:latin typeface="+mj-lt"/>
              </a:rPr>
              <a:t>VEF1/CVF = 0,8</a:t>
            </a:r>
          </a:p>
        </p:txBody>
      </p:sp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>
            <a:off x="2503488" y="2100263"/>
            <a:ext cx="1600200" cy="1587"/>
          </a:xfrm>
          <a:prstGeom prst="line">
            <a:avLst/>
          </a:prstGeom>
          <a:noFill/>
          <a:ln w="25400" algn="ctr">
            <a:solidFill>
              <a:srgbClr val="00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18" name="Line 4"/>
          <p:cNvSpPr>
            <a:spLocks noChangeShapeType="1"/>
          </p:cNvSpPr>
          <p:nvPr/>
        </p:nvSpPr>
        <p:spPr bwMode="auto">
          <a:xfrm flipV="1">
            <a:off x="2590800" y="1905000"/>
            <a:ext cx="0" cy="3538538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20519" name="Line 10"/>
          <p:cNvSpPr>
            <a:spLocks noChangeShapeType="1"/>
          </p:cNvSpPr>
          <p:nvPr/>
        </p:nvSpPr>
        <p:spPr bwMode="auto">
          <a:xfrm flipH="1">
            <a:off x="2441575" y="2105025"/>
            <a:ext cx="1254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20" name="Rectangle 4"/>
          <p:cNvSpPr>
            <a:spLocks noChangeArrowheads="1"/>
          </p:cNvSpPr>
          <p:nvPr/>
        </p:nvSpPr>
        <p:spPr bwMode="auto">
          <a:xfrm rot="-5400000">
            <a:off x="662232" y="3254332"/>
            <a:ext cx="1571136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b="0" i="1">
                <a:latin typeface="Tahoma" pitchFamily="34" charset="0"/>
                <a:cs typeface="Tahoma" pitchFamily="34" charset="0"/>
              </a:rPr>
              <a:t>Volume, litros</a:t>
            </a:r>
          </a:p>
        </p:txBody>
      </p:sp>
      <p:sp>
        <p:nvSpPr>
          <p:cNvPr id="20521" name="Rectangle 5"/>
          <p:cNvSpPr>
            <a:spLocks noChangeArrowheads="1"/>
          </p:cNvSpPr>
          <p:nvPr/>
        </p:nvSpPr>
        <p:spPr bwMode="auto">
          <a:xfrm>
            <a:off x="3505200" y="5938838"/>
            <a:ext cx="197053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b="0" i="1" dirty="0">
                <a:latin typeface="Tahoma" pitchFamily="34" charset="0"/>
                <a:cs typeface="Tahoma" pitchFamily="34" charset="0"/>
              </a:rPr>
              <a:t>Tempo, </a:t>
            </a:r>
            <a:r>
              <a:rPr lang="en-US" b="0" i="1" dirty="0" err="1">
                <a:latin typeface="Tahoma" pitchFamily="34" charset="0"/>
                <a:cs typeface="Tahoma" pitchFamily="34" charset="0"/>
              </a:rPr>
              <a:t>segundos</a:t>
            </a:r>
            <a:endParaRPr lang="en-US" b="0" i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6907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6" grpId="0" animBg="1"/>
      <p:bldP spid="164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Padrões do </a:t>
            </a:r>
            <a:r>
              <a:rPr lang="pt-BR" dirty="0" err="1" smtClean="0"/>
              <a:t>espirograma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69486040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59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Mecânica Ventilatória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414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55663" y="332656"/>
            <a:ext cx="7924800" cy="838200"/>
          </a:xfrm>
          <a:noFill/>
        </p:spPr>
        <p:txBody>
          <a:bodyPr lIns="92075" tIns="46038" rIns="92075" bIns="46038"/>
          <a:lstStyle/>
          <a:p>
            <a:pPr algn="l" eaLnBrk="1" hangingPunct="1"/>
            <a:r>
              <a:rPr lang="en-US" dirty="0" err="1"/>
              <a:t>D</a:t>
            </a:r>
            <a:r>
              <a:rPr lang="en-US" dirty="0" err="1" smtClean="0"/>
              <a:t>oença</a:t>
            </a:r>
            <a:r>
              <a:rPr lang="en-US" dirty="0" smtClean="0"/>
              <a:t> </a:t>
            </a:r>
            <a:r>
              <a:rPr lang="en-US" dirty="0" err="1" smtClean="0"/>
              <a:t>obstrutiva</a:t>
            </a:r>
            <a:endParaRPr lang="en-US" dirty="0"/>
          </a:p>
        </p:txBody>
      </p:sp>
      <p:sp>
        <p:nvSpPr>
          <p:cNvPr id="37891" name="Arc 3"/>
          <p:cNvSpPr>
            <a:spLocks/>
          </p:cNvSpPr>
          <p:nvPr/>
        </p:nvSpPr>
        <p:spPr bwMode="auto">
          <a:xfrm rot="10800000">
            <a:off x="2453673" y="3014663"/>
            <a:ext cx="3459163" cy="2014537"/>
          </a:xfrm>
          <a:custGeom>
            <a:avLst/>
            <a:gdLst>
              <a:gd name="T0" fmla="*/ 2147483647 w 22359"/>
              <a:gd name="T1" fmla="*/ 0 h 21600"/>
              <a:gd name="T2" fmla="*/ 0 w 22359"/>
              <a:gd name="T3" fmla="*/ 2147483647 h 21600"/>
              <a:gd name="T4" fmla="*/ 2147483647 w 22359"/>
              <a:gd name="T5" fmla="*/ 0 h 21600"/>
              <a:gd name="T6" fmla="*/ 0 60000 65536"/>
              <a:gd name="T7" fmla="*/ 0 60000 65536"/>
              <a:gd name="T8" fmla="*/ 0 60000 65536"/>
              <a:gd name="T9" fmla="*/ 0 w 22359"/>
              <a:gd name="T10" fmla="*/ 0 h 21600"/>
              <a:gd name="T11" fmla="*/ 22359 w 2235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59" h="21600" fill="none" extrusionOk="0">
                <a:moveTo>
                  <a:pt x="22359" y="0"/>
                </a:moveTo>
                <a:cubicBezTo>
                  <a:pt x="22359" y="11929"/>
                  <a:pt x="12688" y="21600"/>
                  <a:pt x="759" y="21600"/>
                </a:cubicBezTo>
                <a:cubicBezTo>
                  <a:pt x="505" y="21600"/>
                  <a:pt x="252" y="21595"/>
                  <a:pt x="0" y="21586"/>
                </a:cubicBezTo>
              </a:path>
              <a:path w="22359" h="21600" stroke="0" extrusionOk="0">
                <a:moveTo>
                  <a:pt x="22359" y="0"/>
                </a:moveTo>
                <a:cubicBezTo>
                  <a:pt x="22359" y="11929"/>
                  <a:pt x="12688" y="21600"/>
                  <a:pt x="759" y="21600"/>
                </a:cubicBezTo>
                <a:cubicBezTo>
                  <a:pt x="505" y="21600"/>
                  <a:pt x="252" y="21595"/>
                  <a:pt x="0" y="21586"/>
                </a:cubicBezTo>
                <a:lnTo>
                  <a:pt x="759" y="0"/>
                </a:lnTo>
                <a:lnTo>
                  <a:pt x="22359" y="0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 rot="-5400000">
            <a:off x="662232" y="3254332"/>
            <a:ext cx="1571136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b="0" i="1" dirty="0">
                <a:latin typeface="Tahoma" pitchFamily="34" charset="0"/>
                <a:cs typeface="Tahoma" pitchFamily="34" charset="0"/>
              </a:rPr>
              <a:t>Volume, </a:t>
            </a:r>
            <a:r>
              <a:rPr lang="en-US" b="0" i="1" dirty="0" err="1">
                <a:latin typeface="Tahoma" pitchFamily="34" charset="0"/>
                <a:cs typeface="Tahoma" pitchFamily="34" charset="0"/>
              </a:rPr>
              <a:t>litros</a:t>
            </a:r>
            <a:endParaRPr lang="en-US" b="0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505200" y="5715000"/>
            <a:ext cx="197053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b="0" i="1">
                <a:latin typeface="Tahoma" pitchFamily="34" charset="0"/>
                <a:cs typeface="Tahoma" pitchFamily="34" charset="0"/>
              </a:rPr>
              <a:t>Tempo, segundos</a:t>
            </a:r>
          </a:p>
        </p:txBody>
      </p:sp>
      <p:sp>
        <p:nvSpPr>
          <p:cNvPr id="22534" name="Freeform 6"/>
          <p:cNvSpPr>
            <a:spLocks/>
          </p:cNvSpPr>
          <p:nvPr/>
        </p:nvSpPr>
        <p:spPr bwMode="auto">
          <a:xfrm>
            <a:off x="2438400" y="1547813"/>
            <a:ext cx="4013200" cy="3481387"/>
          </a:xfrm>
          <a:custGeom>
            <a:avLst/>
            <a:gdLst>
              <a:gd name="T0" fmla="*/ 0 w 2528"/>
              <a:gd name="T1" fmla="*/ 0 h 2193"/>
              <a:gd name="T2" fmla="*/ 0 w 2528"/>
              <a:gd name="T3" fmla="*/ 2147483647 h 2193"/>
              <a:gd name="T4" fmla="*/ 2147483647 w 2528"/>
              <a:gd name="T5" fmla="*/ 2147483647 h 2193"/>
              <a:gd name="T6" fmla="*/ 2147483647 w 2528"/>
              <a:gd name="T7" fmla="*/ 2147483647 h 2193"/>
              <a:gd name="T8" fmla="*/ 0 60000 65536"/>
              <a:gd name="T9" fmla="*/ 0 60000 65536"/>
              <a:gd name="T10" fmla="*/ 0 60000 65536"/>
              <a:gd name="T11" fmla="*/ 0 60000 65536"/>
              <a:gd name="T12" fmla="*/ 0 w 2528"/>
              <a:gd name="T13" fmla="*/ 0 h 2193"/>
              <a:gd name="T14" fmla="*/ 2528 w 2528"/>
              <a:gd name="T15" fmla="*/ 2193 h 21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28" h="2193">
                <a:moveTo>
                  <a:pt x="0" y="0"/>
                </a:moveTo>
                <a:lnTo>
                  <a:pt x="0" y="2181"/>
                </a:lnTo>
                <a:lnTo>
                  <a:pt x="2527" y="2181"/>
                </a:lnTo>
                <a:lnTo>
                  <a:pt x="2527" y="2192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2971800" y="5051425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4191000" y="5051425"/>
            <a:ext cx="0" cy="130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4800600" y="5051425"/>
            <a:ext cx="0" cy="130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3657600" y="5051425"/>
            <a:ext cx="0" cy="130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5943600" y="5029200"/>
            <a:ext cx="3175" cy="1524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5410200" y="5051425"/>
            <a:ext cx="0" cy="130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flipH="1" flipV="1">
            <a:off x="2281238" y="4492625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H="1" flipV="1">
            <a:off x="2286000" y="3894138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 flipV="1">
            <a:off x="2279650" y="3302000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H="1" flipV="1">
            <a:off x="2284413" y="2722563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H="1" flipV="1">
            <a:off x="2279650" y="2130425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465388" y="2952750"/>
            <a:ext cx="3536950" cy="2066925"/>
            <a:chOff x="1553" y="1860"/>
            <a:chExt cx="2228" cy="1302"/>
          </a:xfrm>
          <a:solidFill>
            <a:srgbClr val="FF0000"/>
          </a:solidFill>
        </p:grpSpPr>
        <p:sp>
          <p:nvSpPr>
            <p:cNvPr id="25640" name="Freeform 19"/>
            <p:cNvSpPr>
              <a:spLocks/>
            </p:cNvSpPr>
            <p:nvPr/>
          </p:nvSpPr>
          <p:spPr bwMode="auto">
            <a:xfrm>
              <a:off x="1553" y="3079"/>
              <a:ext cx="19" cy="83"/>
            </a:xfrm>
            <a:custGeom>
              <a:avLst/>
              <a:gdLst>
                <a:gd name="T0" fmla="*/ 0 w 19"/>
                <a:gd name="T1" fmla="*/ 81 h 83"/>
                <a:gd name="T2" fmla="*/ 18 w 19"/>
                <a:gd name="T3" fmla="*/ 82 h 83"/>
                <a:gd name="T4" fmla="*/ 6 w 19"/>
                <a:gd name="T5" fmla="*/ 0 h 83"/>
                <a:gd name="T6" fmla="*/ 0 w 19"/>
                <a:gd name="T7" fmla="*/ 81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83"/>
                <a:gd name="T14" fmla="*/ 19 w 19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83">
                  <a:moveTo>
                    <a:pt x="0" y="81"/>
                  </a:moveTo>
                  <a:lnTo>
                    <a:pt x="18" y="82"/>
                  </a:lnTo>
                  <a:lnTo>
                    <a:pt x="6" y="0"/>
                  </a:lnTo>
                  <a:lnTo>
                    <a:pt x="0" y="8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41" name="Freeform 20"/>
            <p:cNvSpPr>
              <a:spLocks/>
            </p:cNvSpPr>
            <p:nvPr/>
          </p:nvSpPr>
          <p:spPr bwMode="auto">
            <a:xfrm>
              <a:off x="1558" y="3079"/>
              <a:ext cx="20" cy="83"/>
            </a:xfrm>
            <a:custGeom>
              <a:avLst/>
              <a:gdLst>
                <a:gd name="T0" fmla="*/ 12 w 20"/>
                <a:gd name="T1" fmla="*/ 82 h 83"/>
                <a:gd name="T2" fmla="*/ 0 w 20"/>
                <a:gd name="T3" fmla="*/ 0 h 83"/>
                <a:gd name="T4" fmla="*/ 19 w 20"/>
                <a:gd name="T5" fmla="*/ 0 h 83"/>
                <a:gd name="T6" fmla="*/ 12 w 20"/>
                <a:gd name="T7" fmla="*/ 82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83"/>
                <a:gd name="T14" fmla="*/ 20 w 2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83">
                  <a:moveTo>
                    <a:pt x="12" y="82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2" y="8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42" name="Freeform 21"/>
            <p:cNvSpPr>
              <a:spLocks/>
            </p:cNvSpPr>
            <p:nvPr/>
          </p:nvSpPr>
          <p:spPr bwMode="auto">
            <a:xfrm>
              <a:off x="1553" y="3079"/>
              <a:ext cx="25" cy="83"/>
            </a:xfrm>
            <a:custGeom>
              <a:avLst/>
              <a:gdLst>
                <a:gd name="T0" fmla="*/ 0 w 25"/>
                <a:gd name="T1" fmla="*/ 81 h 83"/>
                <a:gd name="T2" fmla="*/ 18 w 25"/>
                <a:gd name="T3" fmla="*/ 82 h 83"/>
                <a:gd name="T4" fmla="*/ 24 w 25"/>
                <a:gd name="T5" fmla="*/ 0 h 83"/>
                <a:gd name="T6" fmla="*/ 6 w 25"/>
                <a:gd name="T7" fmla="*/ 0 h 83"/>
                <a:gd name="T8" fmla="*/ 0 w 25"/>
                <a:gd name="T9" fmla="*/ 81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83"/>
                <a:gd name="T17" fmla="*/ 25 w 25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83">
                  <a:moveTo>
                    <a:pt x="0" y="81"/>
                  </a:moveTo>
                  <a:lnTo>
                    <a:pt x="18" y="8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8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43" name="Freeform 22"/>
            <p:cNvSpPr>
              <a:spLocks/>
            </p:cNvSpPr>
            <p:nvPr/>
          </p:nvSpPr>
          <p:spPr bwMode="auto">
            <a:xfrm>
              <a:off x="1558" y="3007"/>
              <a:ext cx="20" cy="74"/>
            </a:xfrm>
            <a:custGeom>
              <a:avLst/>
              <a:gdLst>
                <a:gd name="T0" fmla="*/ 0 w 20"/>
                <a:gd name="T1" fmla="*/ 72 h 74"/>
                <a:gd name="T2" fmla="*/ 19 w 20"/>
                <a:gd name="T3" fmla="*/ 73 h 74"/>
                <a:gd name="T4" fmla="*/ 5 w 20"/>
                <a:gd name="T5" fmla="*/ 0 h 74"/>
                <a:gd name="T6" fmla="*/ 0 w 20"/>
                <a:gd name="T7" fmla="*/ 72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74"/>
                <a:gd name="T14" fmla="*/ 20 w 2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74">
                  <a:moveTo>
                    <a:pt x="0" y="72"/>
                  </a:moveTo>
                  <a:lnTo>
                    <a:pt x="19" y="73"/>
                  </a:lnTo>
                  <a:lnTo>
                    <a:pt x="5" y="0"/>
                  </a:lnTo>
                  <a:lnTo>
                    <a:pt x="0" y="7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44" name="Freeform 23"/>
            <p:cNvSpPr>
              <a:spLocks/>
            </p:cNvSpPr>
            <p:nvPr/>
          </p:nvSpPr>
          <p:spPr bwMode="auto">
            <a:xfrm>
              <a:off x="1564" y="3007"/>
              <a:ext cx="21" cy="74"/>
            </a:xfrm>
            <a:custGeom>
              <a:avLst/>
              <a:gdLst>
                <a:gd name="T0" fmla="*/ 13 w 21"/>
                <a:gd name="T1" fmla="*/ 73 h 74"/>
                <a:gd name="T2" fmla="*/ 0 w 21"/>
                <a:gd name="T3" fmla="*/ 0 h 74"/>
                <a:gd name="T4" fmla="*/ 20 w 21"/>
                <a:gd name="T5" fmla="*/ 0 h 74"/>
                <a:gd name="T6" fmla="*/ 13 w 21"/>
                <a:gd name="T7" fmla="*/ 73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74"/>
                <a:gd name="T14" fmla="*/ 21 w 2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74">
                  <a:moveTo>
                    <a:pt x="13" y="73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3" y="7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45" name="Freeform 24"/>
            <p:cNvSpPr>
              <a:spLocks/>
            </p:cNvSpPr>
            <p:nvPr/>
          </p:nvSpPr>
          <p:spPr bwMode="auto">
            <a:xfrm>
              <a:off x="1558" y="3007"/>
              <a:ext cx="27" cy="74"/>
            </a:xfrm>
            <a:custGeom>
              <a:avLst/>
              <a:gdLst>
                <a:gd name="T0" fmla="*/ 0 w 27"/>
                <a:gd name="T1" fmla="*/ 72 h 74"/>
                <a:gd name="T2" fmla="*/ 19 w 27"/>
                <a:gd name="T3" fmla="*/ 73 h 74"/>
                <a:gd name="T4" fmla="*/ 26 w 27"/>
                <a:gd name="T5" fmla="*/ 0 h 74"/>
                <a:gd name="T6" fmla="*/ 5 w 27"/>
                <a:gd name="T7" fmla="*/ 0 h 74"/>
                <a:gd name="T8" fmla="*/ 0 w 27"/>
                <a:gd name="T9" fmla="*/ 72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74"/>
                <a:gd name="T17" fmla="*/ 27 w 2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74">
                  <a:moveTo>
                    <a:pt x="0" y="72"/>
                  </a:moveTo>
                  <a:lnTo>
                    <a:pt x="19" y="73"/>
                  </a:lnTo>
                  <a:lnTo>
                    <a:pt x="26" y="0"/>
                  </a:lnTo>
                  <a:lnTo>
                    <a:pt x="5" y="0"/>
                  </a:lnTo>
                  <a:lnTo>
                    <a:pt x="0" y="7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46" name="Freeform 25"/>
            <p:cNvSpPr>
              <a:spLocks/>
            </p:cNvSpPr>
            <p:nvPr/>
          </p:nvSpPr>
          <p:spPr bwMode="auto">
            <a:xfrm>
              <a:off x="1564" y="2944"/>
              <a:ext cx="21" cy="65"/>
            </a:xfrm>
            <a:custGeom>
              <a:avLst/>
              <a:gdLst>
                <a:gd name="T0" fmla="*/ 0 w 21"/>
                <a:gd name="T1" fmla="*/ 63 h 65"/>
                <a:gd name="T2" fmla="*/ 20 w 21"/>
                <a:gd name="T3" fmla="*/ 64 h 65"/>
                <a:gd name="T4" fmla="*/ 4 w 21"/>
                <a:gd name="T5" fmla="*/ 0 h 65"/>
                <a:gd name="T6" fmla="*/ 0 w 21"/>
                <a:gd name="T7" fmla="*/ 63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65"/>
                <a:gd name="T14" fmla="*/ 21 w 21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65">
                  <a:moveTo>
                    <a:pt x="0" y="63"/>
                  </a:moveTo>
                  <a:lnTo>
                    <a:pt x="20" y="64"/>
                  </a:lnTo>
                  <a:lnTo>
                    <a:pt x="4" y="0"/>
                  </a:lnTo>
                  <a:lnTo>
                    <a:pt x="0" y="6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47" name="Freeform 26"/>
            <p:cNvSpPr>
              <a:spLocks/>
            </p:cNvSpPr>
            <p:nvPr/>
          </p:nvSpPr>
          <p:spPr bwMode="auto">
            <a:xfrm>
              <a:off x="1570" y="2944"/>
              <a:ext cx="21" cy="65"/>
            </a:xfrm>
            <a:custGeom>
              <a:avLst/>
              <a:gdLst>
                <a:gd name="T0" fmla="*/ 15 w 21"/>
                <a:gd name="T1" fmla="*/ 64 h 65"/>
                <a:gd name="T2" fmla="*/ 0 w 21"/>
                <a:gd name="T3" fmla="*/ 0 h 65"/>
                <a:gd name="T4" fmla="*/ 20 w 21"/>
                <a:gd name="T5" fmla="*/ 1 h 65"/>
                <a:gd name="T6" fmla="*/ 15 w 21"/>
                <a:gd name="T7" fmla="*/ 64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65"/>
                <a:gd name="T14" fmla="*/ 21 w 21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65">
                  <a:moveTo>
                    <a:pt x="15" y="64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5" y="6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48" name="Freeform 27"/>
            <p:cNvSpPr>
              <a:spLocks/>
            </p:cNvSpPr>
            <p:nvPr/>
          </p:nvSpPr>
          <p:spPr bwMode="auto">
            <a:xfrm>
              <a:off x="1564" y="2944"/>
              <a:ext cx="27" cy="65"/>
            </a:xfrm>
            <a:custGeom>
              <a:avLst/>
              <a:gdLst>
                <a:gd name="T0" fmla="*/ 0 w 27"/>
                <a:gd name="T1" fmla="*/ 63 h 65"/>
                <a:gd name="T2" fmla="*/ 21 w 27"/>
                <a:gd name="T3" fmla="*/ 64 h 65"/>
                <a:gd name="T4" fmla="*/ 26 w 27"/>
                <a:gd name="T5" fmla="*/ 1 h 65"/>
                <a:gd name="T6" fmla="*/ 5 w 27"/>
                <a:gd name="T7" fmla="*/ 0 h 65"/>
                <a:gd name="T8" fmla="*/ 0 w 27"/>
                <a:gd name="T9" fmla="*/ 63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65"/>
                <a:gd name="T17" fmla="*/ 27 w 2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65">
                  <a:moveTo>
                    <a:pt x="0" y="63"/>
                  </a:moveTo>
                  <a:lnTo>
                    <a:pt x="21" y="64"/>
                  </a:lnTo>
                  <a:lnTo>
                    <a:pt x="26" y="1"/>
                  </a:lnTo>
                  <a:lnTo>
                    <a:pt x="5" y="0"/>
                  </a:lnTo>
                  <a:lnTo>
                    <a:pt x="0" y="6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49" name="Freeform 28"/>
            <p:cNvSpPr>
              <a:spLocks/>
            </p:cNvSpPr>
            <p:nvPr/>
          </p:nvSpPr>
          <p:spPr bwMode="auto">
            <a:xfrm>
              <a:off x="1570" y="2887"/>
              <a:ext cx="21" cy="58"/>
            </a:xfrm>
            <a:custGeom>
              <a:avLst/>
              <a:gdLst>
                <a:gd name="T0" fmla="*/ 0 w 21"/>
                <a:gd name="T1" fmla="*/ 55 h 58"/>
                <a:gd name="T2" fmla="*/ 20 w 21"/>
                <a:gd name="T3" fmla="*/ 57 h 58"/>
                <a:gd name="T4" fmla="*/ 4 w 21"/>
                <a:gd name="T5" fmla="*/ 0 h 58"/>
                <a:gd name="T6" fmla="*/ 0 w 21"/>
                <a:gd name="T7" fmla="*/ 55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8"/>
                <a:gd name="T14" fmla="*/ 21 w 2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8">
                  <a:moveTo>
                    <a:pt x="0" y="55"/>
                  </a:moveTo>
                  <a:lnTo>
                    <a:pt x="20" y="57"/>
                  </a:lnTo>
                  <a:lnTo>
                    <a:pt x="4" y="0"/>
                  </a:lnTo>
                  <a:lnTo>
                    <a:pt x="0" y="5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50" name="Freeform 29"/>
            <p:cNvSpPr>
              <a:spLocks/>
            </p:cNvSpPr>
            <p:nvPr/>
          </p:nvSpPr>
          <p:spPr bwMode="auto">
            <a:xfrm>
              <a:off x="1575" y="2887"/>
              <a:ext cx="21" cy="58"/>
            </a:xfrm>
            <a:custGeom>
              <a:avLst/>
              <a:gdLst>
                <a:gd name="T0" fmla="*/ 16 w 21"/>
                <a:gd name="T1" fmla="*/ 57 h 58"/>
                <a:gd name="T2" fmla="*/ 0 w 21"/>
                <a:gd name="T3" fmla="*/ 0 h 58"/>
                <a:gd name="T4" fmla="*/ 20 w 21"/>
                <a:gd name="T5" fmla="*/ 0 h 58"/>
                <a:gd name="T6" fmla="*/ 16 w 21"/>
                <a:gd name="T7" fmla="*/ 57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8"/>
                <a:gd name="T14" fmla="*/ 21 w 2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8">
                  <a:moveTo>
                    <a:pt x="16" y="57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6" y="5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51" name="Freeform 30"/>
            <p:cNvSpPr>
              <a:spLocks/>
            </p:cNvSpPr>
            <p:nvPr/>
          </p:nvSpPr>
          <p:spPr bwMode="auto">
            <a:xfrm>
              <a:off x="1570" y="2887"/>
              <a:ext cx="26" cy="58"/>
            </a:xfrm>
            <a:custGeom>
              <a:avLst/>
              <a:gdLst>
                <a:gd name="T0" fmla="*/ 0 w 26"/>
                <a:gd name="T1" fmla="*/ 55 h 58"/>
                <a:gd name="T2" fmla="*/ 21 w 26"/>
                <a:gd name="T3" fmla="*/ 57 h 58"/>
                <a:gd name="T4" fmla="*/ 25 w 26"/>
                <a:gd name="T5" fmla="*/ 0 h 58"/>
                <a:gd name="T6" fmla="*/ 5 w 26"/>
                <a:gd name="T7" fmla="*/ 0 h 58"/>
                <a:gd name="T8" fmla="*/ 0 w 26"/>
                <a:gd name="T9" fmla="*/ 55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8"/>
                <a:gd name="T17" fmla="*/ 26 w 26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8">
                  <a:moveTo>
                    <a:pt x="0" y="55"/>
                  </a:moveTo>
                  <a:lnTo>
                    <a:pt x="21" y="57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5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52" name="Freeform 31"/>
            <p:cNvSpPr>
              <a:spLocks/>
            </p:cNvSpPr>
            <p:nvPr/>
          </p:nvSpPr>
          <p:spPr bwMode="auto">
            <a:xfrm>
              <a:off x="1575" y="2836"/>
              <a:ext cx="21" cy="53"/>
            </a:xfrm>
            <a:custGeom>
              <a:avLst/>
              <a:gdLst>
                <a:gd name="T0" fmla="*/ 0 w 21"/>
                <a:gd name="T1" fmla="*/ 51 h 53"/>
                <a:gd name="T2" fmla="*/ 20 w 21"/>
                <a:gd name="T3" fmla="*/ 52 h 53"/>
                <a:gd name="T4" fmla="*/ 3 w 21"/>
                <a:gd name="T5" fmla="*/ 0 h 53"/>
                <a:gd name="T6" fmla="*/ 0 w 21"/>
                <a:gd name="T7" fmla="*/ 51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3"/>
                <a:gd name="T14" fmla="*/ 21 w 21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3">
                  <a:moveTo>
                    <a:pt x="0" y="51"/>
                  </a:moveTo>
                  <a:lnTo>
                    <a:pt x="20" y="52"/>
                  </a:lnTo>
                  <a:lnTo>
                    <a:pt x="3" y="0"/>
                  </a:lnTo>
                  <a:lnTo>
                    <a:pt x="0" y="5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53" name="Freeform 32"/>
            <p:cNvSpPr>
              <a:spLocks/>
            </p:cNvSpPr>
            <p:nvPr/>
          </p:nvSpPr>
          <p:spPr bwMode="auto">
            <a:xfrm>
              <a:off x="1576" y="2836"/>
              <a:ext cx="22" cy="53"/>
            </a:xfrm>
            <a:custGeom>
              <a:avLst/>
              <a:gdLst>
                <a:gd name="T0" fmla="*/ 17 w 22"/>
                <a:gd name="T1" fmla="*/ 52 h 53"/>
                <a:gd name="T2" fmla="*/ 0 w 22"/>
                <a:gd name="T3" fmla="*/ 0 h 53"/>
                <a:gd name="T4" fmla="*/ 21 w 22"/>
                <a:gd name="T5" fmla="*/ 1 h 53"/>
                <a:gd name="T6" fmla="*/ 17 w 22"/>
                <a:gd name="T7" fmla="*/ 52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3"/>
                <a:gd name="T14" fmla="*/ 22 w 22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3">
                  <a:moveTo>
                    <a:pt x="17" y="52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7" y="5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54" name="Freeform 33"/>
            <p:cNvSpPr>
              <a:spLocks/>
            </p:cNvSpPr>
            <p:nvPr/>
          </p:nvSpPr>
          <p:spPr bwMode="auto">
            <a:xfrm>
              <a:off x="1575" y="2836"/>
              <a:ext cx="23" cy="53"/>
            </a:xfrm>
            <a:custGeom>
              <a:avLst/>
              <a:gdLst>
                <a:gd name="T0" fmla="*/ 0 w 23"/>
                <a:gd name="T1" fmla="*/ 51 h 53"/>
                <a:gd name="T2" fmla="*/ 18 w 23"/>
                <a:gd name="T3" fmla="*/ 52 h 53"/>
                <a:gd name="T4" fmla="*/ 22 w 23"/>
                <a:gd name="T5" fmla="*/ 1 h 53"/>
                <a:gd name="T6" fmla="*/ 2 w 23"/>
                <a:gd name="T7" fmla="*/ 0 h 53"/>
                <a:gd name="T8" fmla="*/ 0 w 23"/>
                <a:gd name="T9" fmla="*/ 51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3"/>
                <a:gd name="T17" fmla="*/ 23 w 23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3">
                  <a:moveTo>
                    <a:pt x="0" y="51"/>
                  </a:moveTo>
                  <a:lnTo>
                    <a:pt x="18" y="52"/>
                  </a:lnTo>
                  <a:lnTo>
                    <a:pt x="22" y="1"/>
                  </a:lnTo>
                  <a:lnTo>
                    <a:pt x="2" y="0"/>
                  </a:lnTo>
                  <a:lnTo>
                    <a:pt x="0" y="5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55" name="Freeform 34"/>
            <p:cNvSpPr>
              <a:spLocks/>
            </p:cNvSpPr>
            <p:nvPr/>
          </p:nvSpPr>
          <p:spPr bwMode="auto">
            <a:xfrm>
              <a:off x="1576" y="2788"/>
              <a:ext cx="22" cy="49"/>
            </a:xfrm>
            <a:custGeom>
              <a:avLst/>
              <a:gdLst>
                <a:gd name="T0" fmla="*/ 0 w 22"/>
                <a:gd name="T1" fmla="*/ 46 h 49"/>
                <a:gd name="T2" fmla="*/ 21 w 22"/>
                <a:gd name="T3" fmla="*/ 48 h 49"/>
                <a:gd name="T4" fmla="*/ 4 w 22"/>
                <a:gd name="T5" fmla="*/ 0 h 49"/>
                <a:gd name="T6" fmla="*/ 0 w 22"/>
                <a:gd name="T7" fmla="*/ 46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9"/>
                <a:gd name="T14" fmla="*/ 22 w 22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9">
                  <a:moveTo>
                    <a:pt x="0" y="46"/>
                  </a:moveTo>
                  <a:lnTo>
                    <a:pt x="21" y="48"/>
                  </a:lnTo>
                  <a:lnTo>
                    <a:pt x="4" y="0"/>
                  </a:lnTo>
                  <a:lnTo>
                    <a:pt x="0" y="4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56" name="Freeform 35"/>
            <p:cNvSpPr>
              <a:spLocks/>
            </p:cNvSpPr>
            <p:nvPr/>
          </p:nvSpPr>
          <p:spPr bwMode="auto">
            <a:xfrm>
              <a:off x="1582" y="2788"/>
              <a:ext cx="20" cy="49"/>
            </a:xfrm>
            <a:custGeom>
              <a:avLst/>
              <a:gdLst>
                <a:gd name="T0" fmla="*/ 16 w 20"/>
                <a:gd name="T1" fmla="*/ 48 h 49"/>
                <a:gd name="T2" fmla="*/ 0 w 20"/>
                <a:gd name="T3" fmla="*/ 0 h 49"/>
                <a:gd name="T4" fmla="*/ 19 w 20"/>
                <a:gd name="T5" fmla="*/ 1 h 49"/>
                <a:gd name="T6" fmla="*/ 16 w 20"/>
                <a:gd name="T7" fmla="*/ 48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49"/>
                <a:gd name="T14" fmla="*/ 20 w 20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49">
                  <a:moveTo>
                    <a:pt x="16" y="48"/>
                  </a:moveTo>
                  <a:lnTo>
                    <a:pt x="0" y="0"/>
                  </a:lnTo>
                  <a:lnTo>
                    <a:pt x="19" y="1"/>
                  </a:lnTo>
                  <a:lnTo>
                    <a:pt x="16" y="4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57" name="Freeform 36"/>
            <p:cNvSpPr>
              <a:spLocks/>
            </p:cNvSpPr>
            <p:nvPr/>
          </p:nvSpPr>
          <p:spPr bwMode="auto">
            <a:xfrm>
              <a:off x="1576" y="2788"/>
              <a:ext cx="26" cy="49"/>
            </a:xfrm>
            <a:custGeom>
              <a:avLst/>
              <a:gdLst>
                <a:gd name="T0" fmla="*/ 0 w 26"/>
                <a:gd name="T1" fmla="*/ 46 h 49"/>
                <a:gd name="T2" fmla="*/ 21 w 26"/>
                <a:gd name="T3" fmla="*/ 48 h 49"/>
                <a:gd name="T4" fmla="*/ 25 w 26"/>
                <a:gd name="T5" fmla="*/ 1 h 49"/>
                <a:gd name="T6" fmla="*/ 4 w 26"/>
                <a:gd name="T7" fmla="*/ 0 h 49"/>
                <a:gd name="T8" fmla="*/ 0 w 26"/>
                <a:gd name="T9" fmla="*/ 46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9"/>
                <a:gd name="T17" fmla="*/ 26 w 26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9">
                  <a:moveTo>
                    <a:pt x="0" y="46"/>
                  </a:moveTo>
                  <a:lnTo>
                    <a:pt x="21" y="48"/>
                  </a:lnTo>
                  <a:lnTo>
                    <a:pt x="25" y="1"/>
                  </a:lnTo>
                  <a:lnTo>
                    <a:pt x="4" y="0"/>
                  </a:lnTo>
                  <a:lnTo>
                    <a:pt x="0" y="46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58" name="Freeform 37"/>
            <p:cNvSpPr>
              <a:spLocks/>
            </p:cNvSpPr>
            <p:nvPr/>
          </p:nvSpPr>
          <p:spPr bwMode="auto">
            <a:xfrm>
              <a:off x="1582" y="2745"/>
              <a:ext cx="20" cy="46"/>
            </a:xfrm>
            <a:custGeom>
              <a:avLst/>
              <a:gdLst>
                <a:gd name="T0" fmla="*/ 0 w 20"/>
                <a:gd name="T1" fmla="*/ 43 h 46"/>
                <a:gd name="T2" fmla="*/ 19 w 20"/>
                <a:gd name="T3" fmla="*/ 45 h 46"/>
                <a:gd name="T4" fmla="*/ 2 w 20"/>
                <a:gd name="T5" fmla="*/ 0 h 46"/>
                <a:gd name="T6" fmla="*/ 0 w 20"/>
                <a:gd name="T7" fmla="*/ 43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46"/>
                <a:gd name="T14" fmla="*/ 20 w 20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46">
                  <a:moveTo>
                    <a:pt x="0" y="43"/>
                  </a:moveTo>
                  <a:lnTo>
                    <a:pt x="19" y="45"/>
                  </a:lnTo>
                  <a:lnTo>
                    <a:pt x="2" y="0"/>
                  </a:lnTo>
                  <a:lnTo>
                    <a:pt x="0" y="4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59" name="Freeform 38"/>
            <p:cNvSpPr>
              <a:spLocks/>
            </p:cNvSpPr>
            <p:nvPr/>
          </p:nvSpPr>
          <p:spPr bwMode="auto">
            <a:xfrm>
              <a:off x="1584" y="2745"/>
              <a:ext cx="21" cy="46"/>
            </a:xfrm>
            <a:custGeom>
              <a:avLst/>
              <a:gdLst>
                <a:gd name="T0" fmla="*/ 16 w 21"/>
                <a:gd name="T1" fmla="*/ 45 h 46"/>
                <a:gd name="T2" fmla="*/ 0 w 21"/>
                <a:gd name="T3" fmla="*/ 0 h 46"/>
                <a:gd name="T4" fmla="*/ 20 w 21"/>
                <a:gd name="T5" fmla="*/ 1 h 46"/>
                <a:gd name="T6" fmla="*/ 16 w 21"/>
                <a:gd name="T7" fmla="*/ 45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6"/>
                <a:gd name="T14" fmla="*/ 21 w 21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6">
                  <a:moveTo>
                    <a:pt x="16" y="45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6" y="4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60" name="Freeform 39"/>
            <p:cNvSpPr>
              <a:spLocks/>
            </p:cNvSpPr>
            <p:nvPr/>
          </p:nvSpPr>
          <p:spPr bwMode="auto">
            <a:xfrm>
              <a:off x="1582" y="2745"/>
              <a:ext cx="23" cy="46"/>
            </a:xfrm>
            <a:custGeom>
              <a:avLst/>
              <a:gdLst>
                <a:gd name="T0" fmla="*/ 0 w 23"/>
                <a:gd name="T1" fmla="*/ 43 h 46"/>
                <a:gd name="T2" fmla="*/ 18 w 23"/>
                <a:gd name="T3" fmla="*/ 45 h 46"/>
                <a:gd name="T4" fmla="*/ 22 w 23"/>
                <a:gd name="T5" fmla="*/ 1 h 46"/>
                <a:gd name="T6" fmla="*/ 2 w 23"/>
                <a:gd name="T7" fmla="*/ 0 h 46"/>
                <a:gd name="T8" fmla="*/ 0 w 23"/>
                <a:gd name="T9" fmla="*/ 43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6"/>
                <a:gd name="T17" fmla="*/ 23 w 23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6">
                  <a:moveTo>
                    <a:pt x="0" y="43"/>
                  </a:moveTo>
                  <a:lnTo>
                    <a:pt x="18" y="45"/>
                  </a:lnTo>
                  <a:lnTo>
                    <a:pt x="22" y="1"/>
                  </a:lnTo>
                  <a:lnTo>
                    <a:pt x="2" y="0"/>
                  </a:lnTo>
                  <a:lnTo>
                    <a:pt x="0" y="4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61" name="Freeform 40"/>
            <p:cNvSpPr>
              <a:spLocks/>
            </p:cNvSpPr>
            <p:nvPr/>
          </p:nvSpPr>
          <p:spPr bwMode="auto">
            <a:xfrm>
              <a:off x="1584" y="2708"/>
              <a:ext cx="21" cy="41"/>
            </a:xfrm>
            <a:custGeom>
              <a:avLst/>
              <a:gdLst>
                <a:gd name="T0" fmla="*/ 0 w 21"/>
                <a:gd name="T1" fmla="*/ 38 h 41"/>
                <a:gd name="T2" fmla="*/ 20 w 21"/>
                <a:gd name="T3" fmla="*/ 40 h 41"/>
                <a:gd name="T4" fmla="*/ 2 w 21"/>
                <a:gd name="T5" fmla="*/ 0 h 41"/>
                <a:gd name="T6" fmla="*/ 0 w 21"/>
                <a:gd name="T7" fmla="*/ 38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1"/>
                <a:gd name="T14" fmla="*/ 21 w 21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1">
                  <a:moveTo>
                    <a:pt x="0" y="38"/>
                  </a:moveTo>
                  <a:lnTo>
                    <a:pt x="20" y="40"/>
                  </a:lnTo>
                  <a:lnTo>
                    <a:pt x="2" y="0"/>
                  </a:lnTo>
                  <a:lnTo>
                    <a:pt x="0" y="3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62" name="Freeform 41"/>
            <p:cNvSpPr>
              <a:spLocks/>
            </p:cNvSpPr>
            <p:nvPr/>
          </p:nvSpPr>
          <p:spPr bwMode="auto">
            <a:xfrm>
              <a:off x="1586" y="2708"/>
              <a:ext cx="22" cy="41"/>
            </a:xfrm>
            <a:custGeom>
              <a:avLst/>
              <a:gdLst>
                <a:gd name="T0" fmla="*/ 18 w 22"/>
                <a:gd name="T1" fmla="*/ 40 h 41"/>
                <a:gd name="T2" fmla="*/ 0 w 22"/>
                <a:gd name="T3" fmla="*/ 0 h 41"/>
                <a:gd name="T4" fmla="*/ 21 w 22"/>
                <a:gd name="T5" fmla="*/ 1 h 41"/>
                <a:gd name="T6" fmla="*/ 18 w 22"/>
                <a:gd name="T7" fmla="*/ 4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1"/>
                <a:gd name="T14" fmla="*/ 22 w 2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1">
                  <a:moveTo>
                    <a:pt x="18" y="40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8" y="4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63" name="Freeform 42"/>
            <p:cNvSpPr>
              <a:spLocks/>
            </p:cNvSpPr>
            <p:nvPr/>
          </p:nvSpPr>
          <p:spPr bwMode="auto">
            <a:xfrm>
              <a:off x="1584" y="2708"/>
              <a:ext cx="24" cy="41"/>
            </a:xfrm>
            <a:custGeom>
              <a:avLst/>
              <a:gdLst>
                <a:gd name="T0" fmla="*/ 0 w 24"/>
                <a:gd name="T1" fmla="*/ 38 h 41"/>
                <a:gd name="T2" fmla="*/ 20 w 24"/>
                <a:gd name="T3" fmla="*/ 40 h 41"/>
                <a:gd name="T4" fmla="*/ 23 w 24"/>
                <a:gd name="T5" fmla="*/ 1 h 41"/>
                <a:gd name="T6" fmla="*/ 2 w 24"/>
                <a:gd name="T7" fmla="*/ 0 h 41"/>
                <a:gd name="T8" fmla="*/ 0 w 24"/>
                <a:gd name="T9" fmla="*/ 38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1"/>
                <a:gd name="T17" fmla="*/ 24 w 24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1">
                  <a:moveTo>
                    <a:pt x="0" y="38"/>
                  </a:moveTo>
                  <a:lnTo>
                    <a:pt x="20" y="40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3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64" name="Freeform 43"/>
            <p:cNvSpPr>
              <a:spLocks/>
            </p:cNvSpPr>
            <p:nvPr/>
          </p:nvSpPr>
          <p:spPr bwMode="auto">
            <a:xfrm>
              <a:off x="1586" y="2672"/>
              <a:ext cx="22" cy="37"/>
            </a:xfrm>
            <a:custGeom>
              <a:avLst/>
              <a:gdLst>
                <a:gd name="T0" fmla="*/ 0 w 22"/>
                <a:gd name="T1" fmla="*/ 34 h 37"/>
                <a:gd name="T2" fmla="*/ 21 w 22"/>
                <a:gd name="T3" fmla="*/ 36 h 37"/>
                <a:gd name="T4" fmla="*/ 3 w 22"/>
                <a:gd name="T5" fmla="*/ 0 h 37"/>
                <a:gd name="T6" fmla="*/ 0 w 22"/>
                <a:gd name="T7" fmla="*/ 34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7"/>
                <a:gd name="T14" fmla="*/ 22 w 22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7">
                  <a:moveTo>
                    <a:pt x="0" y="34"/>
                  </a:moveTo>
                  <a:lnTo>
                    <a:pt x="21" y="36"/>
                  </a:lnTo>
                  <a:lnTo>
                    <a:pt x="3" y="0"/>
                  </a:lnTo>
                  <a:lnTo>
                    <a:pt x="0" y="3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65" name="Freeform 44"/>
            <p:cNvSpPr>
              <a:spLocks/>
            </p:cNvSpPr>
            <p:nvPr/>
          </p:nvSpPr>
          <p:spPr bwMode="auto">
            <a:xfrm>
              <a:off x="1590" y="2672"/>
              <a:ext cx="21" cy="37"/>
            </a:xfrm>
            <a:custGeom>
              <a:avLst/>
              <a:gdLst>
                <a:gd name="T0" fmla="*/ 17 w 21"/>
                <a:gd name="T1" fmla="*/ 36 h 37"/>
                <a:gd name="T2" fmla="*/ 0 w 21"/>
                <a:gd name="T3" fmla="*/ 0 h 37"/>
                <a:gd name="T4" fmla="*/ 20 w 21"/>
                <a:gd name="T5" fmla="*/ 1 h 37"/>
                <a:gd name="T6" fmla="*/ 17 w 21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7"/>
                <a:gd name="T14" fmla="*/ 21 w 21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7">
                  <a:moveTo>
                    <a:pt x="17" y="36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7" y="3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66" name="Freeform 45"/>
            <p:cNvSpPr>
              <a:spLocks/>
            </p:cNvSpPr>
            <p:nvPr/>
          </p:nvSpPr>
          <p:spPr bwMode="auto">
            <a:xfrm>
              <a:off x="1586" y="2672"/>
              <a:ext cx="25" cy="37"/>
            </a:xfrm>
            <a:custGeom>
              <a:avLst/>
              <a:gdLst>
                <a:gd name="T0" fmla="*/ 0 w 25"/>
                <a:gd name="T1" fmla="*/ 34 h 37"/>
                <a:gd name="T2" fmla="*/ 21 w 25"/>
                <a:gd name="T3" fmla="*/ 36 h 37"/>
                <a:gd name="T4" fmla="*/ 24 w 25"/>
                <a:gd name="T5" fmla="*/ 1 h 37"/>
                <a:gd name="T6" fmla="*/ 3 w 25"/>
                <a:gd name="T7" fmla="*/ 0 h 37"/>
                <a:gd name="T8" fmla="*/ 0 w 25"/>
                <a:gd name="T9" fmla="*/ 34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7"/>
                <a:gd name="T17" fmla="*/ 25 w 25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7">
                  <a:moveTo>
                    <a:pt x="0" y="34"/>
                  </a:moveTo>
                  <a:lnTo>
                    <a:pt x="21" y="36"/>
                  </a:lnTo>
                  <a:lnTo>
                    <a:pt x="24" y="1"/>
                  </a:lnTo>
                  <a:lnTo>
                    <a:pt x="3" y="0"/>
                  </a:lnTo>
                  <a:lnTo>
                    <a:pt x="0" y="3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67" name="Freeform 46"/>
            <p:cNvSpPr>
              <a:spLocks/>
            </p:cNvSpPr>
            <p:nvPr/>
          </p:nvSpPr>
          <p:spPr bwMode="auto">
            <a:xfrm>
              <a:off x="1590" y="2640"/>
              <a:ext cx="21" cy="33"/>
            </a:xfrm>
            <a:custGeom>
              <a:avLst/>
              <a:gdLst>
                <a:gd name="T0" fmla="*/ 0 w 21"/>
                <a:gd name="T1" fmla="*/ 30 h 33"/>
                <a:gd name="T2" fmla="*/ 20 w 21"/>
                <a:gd name="T3" fmla="*/ 32 h 33"/>
                <a:gd name="T4" fmla="*/ 2 w 21"/>
                <a:gd name="T5" fmla="*/ 0 h 33"/>
                <a:gd name="T6" fmla="*/ 0 w 21"/>
                <a:gd name="T7" fmla="*/ 3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3"/>
                <a:gd name="T14" fmla="*/ 21 w 21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3">
                  <a:moveTo>
                    <a:pt x="0" y="30"/>
                  </a:moveTo>
                  <a:lnTo>
                    <a:pt x="20" y="32"/>
                  </a:lnTo>
                  <a:lnTo>
                    <a:pt x="2" y="0"/>
                  </a:lnTo>
                  <a:lnTo>
                    <a:pt x="0" y="3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68" name="Freeform 47"/>
            <p:cNvSpPr>
              <a:spLocks/>
            </p:cNvSpPr>
            <p:nvPr/>
          </p:nvSpPr>
          <p:spPr bwMode="auto">
            <a:xfrm>
              <a:off x="1593" y="2640"/>
              <a:ext cx="19" cy="33"/>
            </a:xfrm>
            <a:custGeom>
              <a:avLst/>
              <a:gdLst>
                <a:gd name="T0" fmla="*/ 16 w 19"/>
                <a:gd name="T1" fmla="*/ 32 h 33"/>
                <a:gd name="T2" fmla="*/ 0 w 19"/>
                <a:gd name="T3" fmla="*/ 0 h 33"/>
                <a:gd name="T4" fmla="*/ 18 w 19"/>
                <a:gd name="T5" fmla="*/ 0 h 33"/>
                <a:gd name="T6" fmla="*/ 16 w 19"/>
                <a:gd name="T7" fmla="*/ 32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16" y="32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6" y="3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69" name="Freeform 48"/>
            <p:cNvSpPr>
              <a:spLocks/>
            </p:cNvSpPr>
            <p:nvPr/>
          </p:nvSpPr>
          <p:spPr bwMode="auto">
            <a:xfrm>
              <a:off x="1590" y="2640"/>
              <a:ext cx="22" cy="33"/>
            </a:xfrm>
            <a:custGeom>
              <a:avLst/>
              <a:gdLst>
                <a:gd name="T0" fmla="*/ 0 w 22"/>
                <a:gd name="T1" fmla="*/ 30 h 33"/>
                <a:gd name="T2" fmla="*/ 19 w 22"/>
                <a:gd name="T3" fmla="*/ 32 h 33"/>
                <a:gd name="T4" fmla="*/ 21 w 22"/>
                <a:gd name="T5" fmla="*/ 0 h 33"/>
                <a:gd name="T6" fmla="*/ 2 w 22"/>
                <a:gd name="T7" fmla="*/ 0 h 33"/>
                <a:gd name="T8" fmla="*/ 0 w 22"/>
                <a:gd name="T9" fmla="*/ 3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30"/>
                  </a:moveTo>
                  <a:lnTo>
                    <a:pt x="19" y="32"/>
                  </a:lnTo>
                  <a:lnTo>
                    <a:pt x="21" y="0"/>
                  </a:lnTo>
                  <a:lnTo>
                    <a:pt x="2" y="0"/>
                  </a:lnTo>
                  <a:lnTo>
                    <a:pt x="0" y="3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70" name="Freeform 49"/>
            <p:cNvSpPr>
              <a:spLocks/>
            </p:cNvSpPr>
            <p:nvPr/>
          </p:nvSpPr>
          <p:spPr bwMode="auto">
            <a:xfrm>
              <a:off x="1593" y="2608"/>
              <a:ext cx="19" cy="33"/>
            </a:xfrm>
            <a:custGeom>
              <a:avLst/>
              <a:gdLst>
                <a:gd name="T0" fmla="*/ 0 w 19"/>
                <a:gd name="T1" fmla="*/ 31 h 33"/>
                <a:gd name="T2" fmla="*/ 18 w 19"/>
                <a:gd name="T3" fmla="*/ 32 h 33"/>
                <a:gd name="T4" fmla="*/ 1 w 19"/>
                <a:gd name="T5" fmla="*/ 0 h 33"/>
                <a:gd name="T6" fmla="*/ 0 w 19"/>
                <a:gd name="T7" fmla="*/ 3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1"/>
                  </a:moveTo>
                  <a:lnTo>
                    <a:pt x="18" y="32"/>
                  </a:lnTo>
                  <a:lnTo>
                    <a:pt x="1" y="0"/>
                  </a:lnTo>
                  <a:lnTo>
                    <a:pt x="0" y="3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71" name="Freeform 50"/>
            <p:cNvSpPr>
              <a:spLocks/>
            </p:cNvSpPr>
            <p:nvPr/>
          </p:nvSpPr>
          <p:spPr bwMode="auto">
            <a:xfrm>
              <a:off x="1596" y="2608"/>
              <a:ext cx="19" cy="33"/>
            </a:xfrm>
            <a:custGeom>
              <a:avLst/>
              <a:gdLst>
                <a:gd name="T0" fmla="*/ 15 w 19"/>
                <a:gd name="T1" fmla="*/ 32 h 33"/>
                <a:gd name="T2" fmla="*/ 0 w 19"/>
                <a:gd name="T3" fmla="*/ 0 h 33"/>
                <a:gd name="T4" fmla="*/ 18 w 19"/>
                <a:gd name="T5" fmla="*/ 1 h 33"/>
                <a:gd name="T6" fmla="*/ 15 w 19"/>
                <a:gd name="T7" fmla="*/ 32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15" y="32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5" y="3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72" name="Freeform 51"/>
            <p:cNvSpPr>
              <a:spLocks/>
            </p:cNvSpPr>
            <p:nvPr/>
          </p:nvSpPr>
          <p:spPr bwMode="auto">
            <a:xfrm>
              <a:off x="1593" y="2608"/>
              <a:ext cx="22" cy="33"/>
            </a:xfrm>
            <a:custGeom>
              <a:avLst/>
              <a:gdLst>
                <a:gd name="T0" fmla="*/ 0 w 22"/>
                <a:gd name="T1" fmla="*/ 31 h 33"/>
                <a:gd name="T2" fmla="*/ 18 w 22"/>
                <a:gd name="T3" fmla="*/ 32 h 33"/>
                <a:gd name="T4" fmla="*/ 21 w 22"/>
                <a:gd name="T5" fmla="*/ 1 h 33"/>
                <a:gd name="T6" fmla="*/ 1 w 22"/>
                <a:gd name="T7" fmla="*/ 0 h 33"/>
                <a:gd name="T8" fmla="*/ 0 w 22"/>
                <a:gd name="T9" fmla="*/ 3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31"/>
                  </a:moveTo>
                  <a:lnTo>
                    <a:pt x="18" y="32"/>
                  </a:lnTo>
                  <a:lnTo>
                    <a:pt x="21" y="1"/>
                  </a:lnTo>
                  <a:lnTo>
                    <a:pt x="1" y="0"/>
                  </a:lnTo>
                  <a:lnTo>
                    <a:pt x="0" y="3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73" name="Freeform 52"/>
            <p:cNvSpPr>
              <a:spLocks/>
            </p:cNvSpPr>
            <p:nvPr/>
          </p:nvSpPr>
          <p:spPr bwMode="auto">
            <a:xfrm>
              <a:off x="1596" y="2579"/>
              <a:ext cx="19" cy="32"/>
            </a:xfrm>
            <a:custGeom>
              <a:avLst/>
              <a:gdLst>
                <a:gd name="T0" fmla="*/ 0 w 19"/>
                <a:gd name="T1" fmla="*/ 29 h 32"/>
                <a:gd name="T2" fmla="*/ 18 w 19"/>
                <a:gd name="T3" fmla="*/ 31 h 32"/>
                <a:gd name="T4" fmla="*/ 2 w 19"/>
                <a:gd name="T5" fmla="*/ 0 h 32"/>
                <a:gd name="T6" fmla="*/ 0 w 19"/>
                <a:gd name="T7" fmla="*/ 29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2"/>
                <a:gd name="T14" fmla="*/ 19 w 1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2">
                  <a:moveTo>
                    <a:pt x="0" y="29"/>
                  </a:moveTo>
                  <a:lnTo>
                    <a:pt x="18" y="31"/>
                  </a:lnTo>
                  <a:lnTo>
                    <a:pt x="2" y="0"/>
                  </a:lnTo>
                  <a:lnTo>
                    <a:pt x="0" y="2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74" name="Freeform 53"/>
            <p:cNvSpPr>
              <a:spLocks/>
            </p:cNvSpPr>
            <p:nvPr/>
          </p:nvSpPr>
          <p:spPr bwMode="auto">
            <a:xfrm>
              <a:off x="1597" y="2579"/>
              <a:ext cx="23" cy="32"/>
            </a:xfrm>
            <a:custGeom>
              <a:avLst/>
              <a:gdLst>
                <a:gd name="T0" fmla="*/ 18 w 23"/>
                <a:gd name="T1" fmla="*/ 31 h 32"/>
                <a:gd name="T2" fmla="*/ 0 w 23"/>
                <a:gd name="T3" fmla="*/ 0 h 32"/>
                <a:gd name="T4" fmla="*/ 22 w 23"/>
                <a:gd name="T5" fmla="*/ 1 h 32"/>
                <a:gd name="T6" fmla="*/ 18 w 23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2"/>
                <a:gd name="T14" fmla="*/ 23 w 23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2">
                  <a:moveTo>
                    <a:pt x="18" y="31"/>
                  </a:moveTo>
                  <a:lnTo>
                    <a:pt x="0" y="0"/>
                  </a:lnTo>
                  <a:lnTo>
                    <a:pt x="22" y="1"/>
                  </a:lnTo>
                  <a:lnTo>
                    <a:pt x="18" y="3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75" name="Freeform 54"/>
            <p:cNvSpPr>
              <a:spLocks/>
            </p:cNvSpPr>
            <p:nvPr/>
          </p:nvSpPr>
          <p:spPr bwMode="auto">
            <a:xfrm>
              <a:off x="1596" y="2579"/>
              <a:ext cx="24" cy="32"/>
            </a:xfrm>
            <a:custGeom>
              <a:avLst/>
              <a:gdLst>
                <a:gd name="T0" fmla="*/ 0 w 24"/>
                <a:gd name="T1" fmla="*/ 29 h 32"/>
                <a:gd name="T2" fmla="*/ 20 w 24"/>
                <a:gd name="T3" fmla="*/ 31 h 32"/>
                <a:gd name="T4" fmla="*/ 23 w 24"/>
                <a:gd name="T5" fmla="*/ 1 h 32"/>
                <a:gd name="T6" fmla="*/ 2 w 24"/>
                <a:gd name="T7" fmla="*/ 0 h 32"/>
                <a:gd name="T8" fmla="*/ 0 w 24"/>
                <a:gd name="T9" fmla="*/ 2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2"/>
                <a:gd name="T17" fmla="*/ 24 w 2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2">
                  <a:moveTo>
                    <a:pt x="0" y="29"/>
                  </a:moveTo>
                  <a:lnTo>
                    <a:pt x="20" y="31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29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76" name="Freeform 55"/>
            <p:cNvSpPr>
              <a:spLocks/>
            </p:cNvSpPr>
            <p:nvPr/>
          </p:nvSpPr>
          <p:spPr bwMode="auto">
            <a:xfrm>
              <a:off x="1597" y="2551"/>
              <a:ext cx="23" cy="31"/>
            </a:xfrm>
            <a:custGeom>
              <a:avLst/>
              <a:gdLst>
                <a:gd name="T0" fmla="*/ 0 w 23"/>
                <a:gd name="T1" fmla="*/ 28 h 31"/>
                <a:gd name="T2" fmla="*/ 22 w 23"/>
                <a:gd name="T3" fmla="*/ 30 h 31"/>
                <a:gd name="T4" fmla="*/ 3 w 23"/>
                <a:gd name="T5" fmla="*/ 0 h 31"/>
                <a:gd name="T6" fmla="*/ 0 w 23"/>
                <a:gd name="T7" fmla="*/ 28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1"/>
                <a:gd name="T14" fmla="*/ 23 w 23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1">
                  <a:moveTo>
                    <a:pt x="0" y="28"/>
                  </a:moveTo>
                  <a:lnTo>
                    <a:pt x="22" y="30"/>
                  </a:lnTo>
                  <a:lnTo>
                    <a:pt x="3" y="0"/>
                  </a:lnTo>
                  <a:lnTo>
                    <a:pt x="0" y="2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77" name="Freeform 56"/>
            <p:cNvSpPr>
              <a:spLocks/>
            </p:cNvSpPr>
            <p:nvPr/>
          </p:nvSpPr>
          <p:spPr bwMode="auto">
            <a:xfrm>
              <a:off x="1601" y="2551"/>
              <a:ext cx="19" cy="31"/>
            </a:xfrm>
            <a:custGeom>
              <a:avLst/>
              <a:gdLst>
                <a:gd name="T0" fmla="*/ 16 w 19"/>
                <a:gd name="T1" fmla="*/ 30 h 31"/>
                <a:gd name="T2" fmla="*/ 0 w 19"/>
                <a:gd name="T3" fmla="*/ 0 h 31"/>
                <a:gd name="T4" fmla="*/ 18 w 19"/>
                <a:gd name="T5" fmla="*/ 1 h 31"/>
                <a:gd name="T6" fmla="*/ 16 w 19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16" y="30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6" y="3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78" name="Freeform 57"/>
            <p:cNvSpPr>
              <a:spLocks/>
            </p:cNvSpPr>
            <p:nvPr/>
          </p:nvSpPr>
          <p:spPr bwMode="auto">
            <a:xfrm>
              <a:off x="1597" y="2551"/>
              <a:ext cx="23" cy="31"/>
            </a:xfrm>
            <a:custGeom>
              <a:avLst/>
              <a:gdLst>
                <a:gd name="T0" fmla="*/ 0 w 23"/>
                <a:gd name="T1" fmla="*/ 28 h 31"/>
                <a:gd name="T2" fmla="*/ 20 w 23"/>
                <a:gd name="T3" fmla="*/ 30 h 31"/>
                <a:gd name="T4" fmla="*/ 22 w 23"/>
                <a:gd name="T5" fmla="*/ 1 h 31"/>
                <a:gd name="T6" fmla="*/ 2 w 23"/>
                <a:gd name="T7" fmla="*/ 0 h 31"/>
                <a:gd name="T8" fmla="*/ 0 w 23"/>
                <a:gd name="T9" fmla="*/ 2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1"/>
                <a:gd name="T17" fmla="*/ 23 w 23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1">
                  <a:moveTo>
                    <a:pt x="0" y="28"/>
                  </a:moveTo>
                  <a:lnTo>
                    <a:pt x="20" y="30"/>
                  </a:lnTo>
                  <a:lnTo>
                    <a:pt x="22" y="1"/>
                  </a:lnTo>
                  <a:lnTo>
                    <a:pt x="2" y="0"/>
                  </a:lnTo>
                  <a:lnTo>
                    <a:pt x="0" y="2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79" name="Freeform 58"/>
            <p:cNvSpPr>
              <a:spLocks/>
            </p:cNvSpPr>
            <p:nvPr/>
          </p:nvSpPr>
          <p:spPr bwMode="auto">
            <a:xfrm>
              <a:off x="1601" y="2525"/>
              <a:ext cx="19" cy="30"/>
            </a:xfrm>
            <a:custGeom>
              <a:avLst/>
              <a:gdLst>
                <a:gd name="T0" fmla="*/ 0 w 19"/>
                <a:gd name="T1" fmla="*/ 27 h 30"/>
                <a:gd name="T2" fmla="*/ 18 w 19"/>
                <a:gd name="T3" fmla="*/ 29 h 30"/>
                <a:gd name="T4" fmla="*/ 1 w 19"/>
                <a:gd name="T5" fmla="*/ 0 h 30"/>
                <a:gd name="T6" fmla="*/ 0 w 19"/>
                <a:gd name="T7" fmla="*/ 27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0"/>
                <a:gd name="T14" fmla="*/ 19 w 19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0">
                  <a:moveTo>
                    <a:pt x="0" y="27"/>
                  </a:moveTo>
                  <a:lnTo>
                    <a:pt x="18" y="29"/>
                  </a:lnTo>
                  <a:lnTo>
                    <a:pt x="1" y="0"/>
                  </a:lnTo>
                  <a:lnTo>
                    <a:pt x="0" y="2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80" name="Freeform 59"/>
            <p:cNvSpPr>
              <a:spLocks/>
            </p:cNvSpPr>
            <p:nvPr/>
          </p:nvSpPr>
          <p:spPr bwMode="auto">
            <a:xfrm>
              <a:off x="1603" y="2525"/>
              <a:ext cx="21" cy="30"/>
            </a:xfrm>
            <a:custGeom>
              <a:avLst/>
              <a:gdLst>
                <a:gd name="T0" fmla="*/ 17 w 21"/>
                <a:gd name="T1" fmla="*/ 29 h 30"/>
                <a:gd name="T2" fmla="*/ 0 w 21"/>
                <a:gd name="T3" fmla="*/ 0 h 30"/>
                <a:gd name="T4" fmla="*/ 20 w 21"/>
                <a:gd name="T5" fmla="*/ 0 h 30"/>
                <a:gd name="T6" fmla="*/ 17 w 21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0"/>
                <a:gd name="T14" fmla="*/ 21 w 21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0">
                  <a:moveTo>
                    <a:pt x="17" y="29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7" y="2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81" name="Freeform 60"/>
            <p:cNvSpPr>
              <a:spLocks/>
            </p:cNvSpPr>
            <p:nvPr/>
          </p:nvSpPr>
          <p:spPr bwMode="auto">
            <a:xfrm>
              <a:off x="1601" y="2525"/>
              <a:ext cx="23" cy="30"/>
            </a:xfrm>
            <a:custGeom>
              <a:avLst/>
              <a:gdLst>
                <a:gd name="T0" fmla="*/ 0 w 23"/>
                <a:gd name="T1" fmla="*/ 27 h 30"/>
                <a:gd name="T2" fmla="*/ 19 w 23"/>
                <a:gd name="T3" fmla="*/ 29 h 30"/>
                <a:gd name="T4" fmla="*/ 22 w 23"/>
                <a:gd name="T5" fmla="*/ 0 h 30"/>
                <a:gd name="T6" fmla="*/ 1 w 23"/>
                <a:gd name="T7" fmla="*/ 0 h 30"/>
                <a:gd name="T8" fmla="*/ 0 w 23"/>
                <a:gd name="T9" fmla="*/ 2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0"/>
                <a:gd name="T17" fmla="*/ 23 w 23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0">
                  <a:moveTo>
                    <a:pt x="0" y="27"/>
                  </a:moveTo>
                  <a:lnTo>
                    <a:pt x="19" y="29"/>
                  </a:lnTo>
                  <a:lnTo>
                    <a:pt x="22" y="0"/>
                  </a:lnTo>
                  <a:lnTo>
                    <a:pt x="1" y="0"/>
                  </a:lnTo>
                  <a:lnTo>
                    <a:pt x="0" y="27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82" name="Freeform 61"/>
            <p:cNvSpPr>
              <a:spLocks/>
            </p:cNvSpPr>
            <p:nvPr/>
          </p:nvSpPr>
          <p:spPr bwMode="auto">
            <a:xfrm>
              <a:off x="1603" y="2498"/>
              <a:ext cx="21" cy="28"/>
            </a:xfrm>
            <a:custGeom>
              <a:avLst/>
              <a:gdLst>
                <a:gd name="T0" fmla="*/ 0 w 21"/>
                <a:gd name="T1" fmla="*/ 26 h 28"/>
                <a:gd name="T2" fmla="*/ 20 w 21"/>
                <a:gd name="T3" fmla="*/ 27 h 28"/>
                <a:gd name="T4" fmla="*/ 2 w 21"/>
                <a:gd name="T5" fmla="*/ 0 h 28"/>
                <a:gd name="T6" fmla="*/ 0 w 21"/>
                <a:gd name="T7" fmla="*/ 26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8"/>
                <a:gd name="T14" fmla="*/ 21 w 21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8">
                  <a:moveTo>
                    <a:pt x="0" y="26"/>
                  </a:moveTo>
                  <a:lnTo>
                    <a:pt x="20" y="27"/>
                  </a:lnTo>
                  <a:lnTo>
                    <a:pt x="2" y="0"/>
                  </a:lnTo>
                  <a:lnTo>
                    <a:pt x="0" y="2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83" name="Freeform 62"/>
            <p:cNvSpPr>
              <a:spLocks/>
            </p:cNvSpPr>
            <p:nvPr/>
          </p:nvSpPr>
          <p:spPr bwMode="auto">
            <a:xfrm>
              <a:off x="1605" y="2498"/>
              <a:ext cx="19" cy="28"/>
            </a:xfrm>
            <a:custGeom>
              <a:avLst/>
              <a:gdLst>
                <a:gd name="T0" fmla="*/ 16 w 19"/>
                <a:gd name="T1" fmla="*/ 27 h 28"/>
                <a:gd name="T2" fmla="*/ 0 w 19"/>
                <a:gd name="T3" fmla="*/ 0 h 28"/>
                <a:gd name="T4" fmla="*/ 18 w 19"/>
                <a:gd name="T5" fmla="*/ 1 h 28"/>
                <a:gd name="T6" fmla="*/ 16 w 19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16" y="27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6" y="2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84" name="Freeform 63"/>
            <p:cNvSpPr>
              <a:spLocks/>
            </p:cNvSpPr>
            <p:nvPr/>
          </p:nvSpPr>
          <p:spPr bwMode="auto">
            <a:xfrm>
              <a:off x="1603" y="2498"/>
              <a:ext cx="21" cy="28"/>
            </a:xfrm>
            <a:custGeom>
              <a:avLst/>
              <a:gdLst>
                <a:gd name="T0" fmla="*/ 0 w 21"/>
                <a:gd name="T1" fmla="*/ 26 h 28"/>
                <a:gd name="T2" fmla="*/ 18 w 21"/>
                <a:gd name="T3" fmla="*/ 27 h 28"/>
                <a:gd name="T4" fmla="*/ 20 w 21"/>
                <a:gd name="T5" fmla="*/ 1 h 28"/>
                <a:gd name="T6" fmla="*/ 2 w 21"/>
                <a:gd name="T7" fmla="*/ 0 h 28"/>
                <a:gd name="T8" fmla="*/ 0 w 21"/>
                <a:gd name="T9" fmla="*/ 2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8"/>
                <a:gd name="T17" fmla="*/ 21 w 21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8">
                  <a:moveTo>
                    <a:pt x="0" y="26"/>
                  </a:moveTo>
                  <a:lnTo>
                    <a:pt x="18" y="27"/>
                  </a:lnTo>
                  <a:lnTo>
                    <a:pt x="20" y="1"/>
                  </a:lnTo>
                  <a:lnTo>
                    <a:pt x="2" y="0"/>
                  </a:lnTo>
                  <a:lnTo>
                    <a:pt x="0" y="26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85" name="Freeform 64"/>
            <p:cNvSpPr>
              <a:spLocks/>
            </p:cNvSpPr>
            <p:nvPr/>
          </p:nvSpPr>
          <p:spPr bwMode="auto">
            <a:xfrm>
              <a:off x="1605" y="2471"/>
              <a:ext cx="19" cy="31"/>
            </a:xfrm>
            <a:custGeom>
              <a:avLst/>
              <a:gdLst>
                <a:gd name="T0" fmla="*/ 0 w 19"/>
                <a:gd name="T1" fmla="*/ 28 h 31"/>
                <a:gd name="T2" fmla="*/ 18 w 19"/>
                <a:gd name="T3" fmla="*/ 30 h 31"/>
                <a:gd name="T4" fmla="*/ 1 w 19"/>
                <a:gd name="T5" fmla="*/ 0 h 31"/>
                <a:gd name="T6" fmla="*/ 0 w 19"/>
                <a:gd name="T7" fmla="*/ 28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0" y="28"/>
                  </a:moveTo>
                  <a:lnTo>
                    <a:pt x="18" y="30"/>
                  </a:lnTo>
                  <a:lnTo>
                    <a:pt x="1" y="0"/>
                  </a:lnTo>
                  <a:lnTo>
                    <a:pt x="0" y="2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86" name="Freeform 65"/>
            <p:cNvSpPr>
              <a:spLocks/>
            </p:cNvSpPr>
            <p:nvPr/>
          </p:nvSpPr>
          <p:spPr bwMode="auto">
            <a:xfrm>
              <a:off x="1607" y="2471"/>
              <a:ext cx="22" cy="31"/>
            </a:xfrm>
            <a:custGeom>
              <a:avLst/>
              <a:gdLst>
                <a:gd name="T0" fmla="*/ 18 w 22"/>
                <a:gd name="T1" fmla="*/ 30 h 31"/>
                <a:gd name="T2" fmla="*/ 0 w 22"/>
                <a:gd name="T3" fmla="*/ 0 h 31"/>
                <a:gd name="T4" fmla="*/ 21 w 22"/>
                <a:gd name="T5" fmla="*/ 1 h 31"/>
                <a:gd name="T6" fmla="*/ 18 w 22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1"/>
                <a:gd name="T14" fmla="*/ 22 w 22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1">
                  <a:moveTo>
                    <a:pt x="18" y="30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8" y="3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87" name="Freeform 66"/>
            <p:cNvSpPr>
              <a:spLocks/>
            </p:cNvSpPr>
            <p:nvPr/>
          </p:nvSpPr>
          <p:spPr bwMode="auto">
            <a:xfrm>
              <a:off x="1605" y="2471"/>
              <a:ext cx="24" cy="31"/>
            </a:xfrm>
            <a:custGeom>
              <a:avLst/>
              <a:gdLst>
                <a:gd name="T0" fmla="*/ 0 w 24"/>
                <a:gd name="T1" fmla="*/ 28 h 31"/>
                <a:gd name="T2" fmla="*/ 20 w 24"/>
                <a:gd name="T3" fmla="*/ 30 h 31"/>
                <a:gd name="T4" fmla="*/ 23 w 24"/>
                <a:gd name="T5" fmla="*/ 1 h 31"/>
                <a:gd name="T6" fmla="*/ 2 w 24"/>
                <a:gd name="T7" fmla="*/ 0 h 31"/>
                <a:gd name="T8" fmla="*/ 0 w 24"/>
                <a:gd name="T9" fmla="*/ 2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1"/>
                <a:gd name="T17" fmla="*/ 24 w 2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1">
                  <a:moveTo>
                    <a:pt x="0" y="28"/>
                  </a:moveTo>
                  <a:lnTo>
                    <a:pt x="20" y="30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2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88" name="Freeform 67"/>
            <p:cNvSpPr>
              <a:spLocks/>
            </p:cNvSpPr>
            <p:nvPr/>
          </p:nvSpPr>
          <p:spPr bwMode="auto">
            <a:xfrm>
              <a:off x="1607" y="2447"/>
              <a:ext cx="22" cy="27"/>
            </a:xfrm>
            <a:custGeom>
              <a:avLst/>
              <a:gdLst>
                <a:gd name="T0" fmla="*/ 0 w 22"/>
                <a:gd name="T1" fmla="*/ 24 h 27"/>
                <a:gd name="T2" fmla="*/ 21 w 22"/>
                <a:gd name="T3" fmla="*/ 26 h 27"/>
                <a:gd name="T4" fmla="*/ 3 w 22"/>
                <a:gd name="T5" fmla="*/ 0 h 27"/>
                <a:gd name="T6" fmla="*/ 0 w 22"/>
                <a:gd name="T7" fmla="*/ 24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0" y="24"/>
                  </a:moveTo>
                  <a:lnTo>
                    <a:pt x="21" y="26"/>
                  </a:lnTo>
                  <a:lnTo>
                    <a:pt x="3" y="0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89" name="Freeform 68"/>
            <p:cNvSpPr>
              <a:spLocks/>
            </p:cNvSpPr>
            <p:nvPr/>
          </p:nvSpPr>
          <p:spPr bwMode="auto">
            <a:xfrm>
              <a:off x="1610" y="2447"/>
              <a:ext cx="21" cy="27"/>
            </a:xfrm>
            <a:custGeom>
              <a:avLst/>
              <a:gdLst>
                <a:gd name="T0" fmla="*/ 17 w 21"/>
                <a:gd name="T1" fmla="*/ 26 h 27"/>
                <a:gd name="T2" fmla="*/ 0 w 21"/>
                <a:gd name="T3" fmla="*/ 0 h 27"/>
                <a:gd name="T4" fmla="*/ 20 w 21"/>
                <a:gd name="T5" fmla="*/ 1 h 27"/>
                <a:gd name="T6" fmla="*/ 17 w 21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7"/>
                <a:gd name="T14" fmla="*/ 21 w 2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7">
                  <a:moveTo>
                    <a:pt x="17" y="26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7" y="2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90" name="Freeform 69"/>
            <p:cNvSpPr>
              <a:spLocks/>
            </p:cNvSpPr>
            <p:nvPr/>
          </p:nvSpPr>
          <p:spPr bwMode="auto">
            <a:xfrm>
              <a:off x="1607" y="2447"/>
              <a:ext cx="24" cy="27"/>
            </a:xfrm>
            <a:custGeom>
              <a:avLst/>
              <a:gdLst>
                <a:gd name="T0" fmla="*/ 0 w 24"/>
                <a:gd name="T1" fmla="*/ 24 h 27"/>
                <a:gd name="T2" fmla="*/ 20 w 24"/>
                <a:gd name="T3" fmla="*/ 26 h 27"/>
                <a:gd name="T4" fmla="*/ 23 w 24"/>
                <a:gd name="T5" fmla="*/ 1 h 27"/>
                <a:gd name="T6" fmla="*/ 2 w 24"/>
                <a:gd name="T7" fmla="*/ 0 h 27"/>
                <a:gd name="T8" fmla="*/ 0 w 24"/>
                <a:gd name="T9" fmla="*/ 2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7"/>
                <a:gd name="T17" fmla="*/ 24 w 2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7">
                  <a:moveTo>
                    <a:pt x="0" y="24"/>
                  </a:moveTo>
                  <a:lnTo>
                    <a:pt x="20" y="26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2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91" name="Freeform 70"/>
            <p:cNvSpPr>
              <a:spLocks/>
            </p:cNvSpPr>
            <p:nvPr/>
          </p:nvSpPr>
          <p:spPr bwMode="auto">
            <a:xfrm>
              <a:off x="1610" y="2421"/>
              <a:ext cx="21" cy="27"/>
            </a:xfrm>
            <a:custGeom>
              <a:avLst/>
              <a:gdLst>
                <a:gd name="T0" fmla="*/ 0 w 21"/>
                <a:gd name="T1" fmla="*/ 24 h 27"/>
                <a:gd name="T2" fmla="*/ 20 w 21"/>
                <a:gd name="T3" fmla="*/ 26 h 27"/>
                <a:gd name="T4" fmla="*/ 2 w 21"/>
                <a:gd name="T5" fmla="*/ 0 h 27"/>
                <a:gd name="T6" fmla="*/ 0 w 21"/>
                <a:gd name="T7" fmla="*/ 24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7"/>
                <a:gd name="T14" fmla="*/ 21 w 2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7">
                  <a:moveTo>
                    <a:pt x="0" y="24"/>
                  </a:moveTo>
                  <a:lnTo>
                    <a:pt x="20" y="26"/>
                  </a:lnTo>
                  <a:lnTo>
                    <a:pt x="2" y="0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92" name="Freeform 71"/>
            <p:cNvSpPr>
              <a:spLocks/>
            </p:cNvSpPr>
            <p:nvPr/>
          </p:nvSpPr>
          <p:spPr bwMode="auto">
            <a:xfrm>
              <a:off x="1613" y="2421"/>
              <a:ext cx="22" cy="27"/>
            </a:xfrm>
            <a:custGeom>
              <a:avLst/>
              <a:gdLst>
                <a:gd name="T0" fmla="*/ 18 w 22"/>
                <a:gd name="T1" fmla="*/ 26 h 27"/>
                <a:gd name="T2" fmla="*/ 0 w 22"/>
                <a:gd name="T3" fmla="*/ 0 h 27"/>
                <a:gd name="T4" fmla="*/ 21 w 22"/>
                <a:gd name="T5" fmla="*/ 1 h 27"/>
                <a:gd name="T6" fmla="*/ 18 w 22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18" y="26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8" y="2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93" name="Freeform 72"/>
            <p:cNvSpPr>
              <a:spLocks/>
            </p:cNvSpPr>
            <p:nvPr/>
          </p:nvSpPr>
          <p:spPr bwMode="auto">
            <a:xfrm>
              <a:off x="1610" y="2421"/>
              <a:ext cx="25" cy="27"/>
            </a:xfrm>
            <a:custGeom>
              <a:avLst/>
              <a:gdLst>
                <a:gd name="T0" fmla="*/ 0 w 25"/>
                <a:gd name="T1" fmla="*/ 24 h 27"/>
                <a:gd name="T2" fmla="*/ 21 w 25"/>
                <a:gd name="T3" fmla="*/ 26 h 27"/>
                <a:gd name="T4" fmla="*/ 24 w 25"/>
                <a:gd name="T5" fmla="*/ 1 h 27"/>
                <a:gd name="T6" fmla="*/ 3 w 25"/>
                <a:gd name="T7" fmla="*/ 0 h 27"/>
                <a:gd name="T8" fmla="*/ 0 w 25"/>
                <a:gd name="T9" fmla="*/ 2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7"/>
                <a:gd name="T17" fmla="*/ 25 w 2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7">
                  <a:moveTo>
                    <a:pt x="0" y="24"/>
                  </a:moveTo>
                  <a:lnTo>
                    <a:pt x="21" y="26"/>
                  </a:lnTo>
                  <a:lnTo>
                    <a:pt x="24" y="1"/>
                  </a:lnTo>
                  <a:lnTo>
                    <a:pt x="3" y="0"/>
                  </a:lnTo>
                  <a:lnTo>
                    <a:pt x="0" y="2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94" name="Freeform 73"/>
            <p:cNvSpPr>
              <a:spLocks/>
            </p:cNvSpPr>
            <p:nvPr/>
          </p:nvSpPr>
          <p:spPr bwMode="auto">
            <a:xfrm>
              <a:off x="1613" y="2396"/>
              <a:ext cx="22" cy="27"/>
            </a:xfrm>
            <a:custGeom>
              <a:avLst/>
              <a:gdLst>
                <a:gd name="T0" fmla="*/ 0 w 22"/>
                <a:gd name="T1" fmla="*/ 23 h 27"/>
                <a:gd name="T2" fmla="*/ 21 w 22"/>
                <a:gd name="T3" fmla="*/ 26 h 27"/>
                <a:gd name="T4" fmla="*/ 3 w 22"/>
                <a:gd name="T5" fmla="*/ 0 h 27"/>
                <a:gd name="T6" fmla="*/ 0 w 22"/>
                <a:gd name="T7" fmla="*/ 23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0" y="23"/>
                  </a:moveTo>
                  <a:lnTo>
                    <a:pt x="21" y="26"/>
                  </a:lnTo>
                  <a:lnTo>
                    <a:pt x="3" y="0"/>
                  </a:lnTo>
                  <a:lnTo>
                    <a:pt x="0" y="2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95" name="Freeform 74"/>
            <p:cNvSpPr>
              <a:spLocks/>
            </p:cNvSpPr>
            <p:nvPr/>
          </p:nvSpPr>
          <p:spPr bwMode="auto">
            <a:xfrm>
              <a:off x="1615" y="2396"/>
              <a:ext cx="22" cy="27"/>
            </a:xfrm>
            <a:custGeom>
              <a:avLst/>
              <a:gdLst>
                <a:gd name="T0" fmla="*/ 18 w 22"/>
                <a:gd name="T1" fmla="*/ 26 h 27"/>
                <a:gd name="T2" fmla="*/ 0 w 22"/>
                <a:gd name="T3" fmla="*/ 0 h 27"/>
                <a:gd name="T4" fmla="*/ 21 w 22"/>
                <a:gd name="T5" fmla="*/ 1 h 27"/>
                <a:gd name="T6" fmla="*/ 18 w 22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18" y="26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8" y="2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96" name="Freeform 75"/>
            <p:cNvSpPr>
              <a:spLocks/>
            </p:cNvSpPr>
            <p:nvPr/>
          </p:nvSpPr>
          <p:spPr bwMode="auto">
            <a:xfrm>
              <a:off x="1613" y="2396"/>
              <a:ext cx="24" cy="27"/>
            </a:xfrm>
            <a:custGeom>
              <a:avLst/>
              <a:gdLst>
                <a:gd name="T0" fmla="*/ 0 w 24"/>
                <a:gd name="T1" fmla="*/ 23 h 27"/>
                <a:gd name="T2" fmla="*/ 20 w 24"/>
                <a:gd name="T3" fmla="*/ 26 h 27"/>
                <a:gd name="T4" fmla="*/ 23 w 24"/>
                <a:gd name="T5" fmla="*/ 1 h 27"/>
                <a:gd name="T6" fmla="*/ 2 w 24"/>
                <a:gd name="T7" fmla="*/ 0 h 27"/>
                <a:gd name="T8" fmla="*/ 0 w 24"/>
                <a:gd name="T9" fmla="*/ 23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7"/>
                <a:gd name="T17" fmla="*/ 24 w 2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7">
                  <a:moveTo>
                    <a:pt x="0" y="23"/>
                  </a:moveTo>
                  <a:lnTo>
                    <a:pt x="20" y="26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2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97" name="Freeform 76"/>
            <p:cNvSpPr>
              <a:spLocks/>
            </p:cNvSpPr>
            <p:nvPr/>
          </p:nvSpPr>
          <p:spPr bwMode="auto">
            <a:xfrm>
              <a:off x="1615" y="2372"/>
              <a:ext cx="22" cy="27"/>
            </a:xfrm>
            <a:custGeom>
              <a:avLst/>
              <a:gdLst>
                <a:gd name="T0" fmla="*/ 0 w 22"/>
                <a:gd name="T1" fmla="*/ 24 h 27"/>
                <a:gd name="T2" fmla="*/ 21 w 22"/>
                <a:gd name="T3" fmla="*/ 26 h 27"/>
                <a:gd name="T4" fmla="*/ 3 w 22"/>
                <a:gd name="T5" fmla="*/ 0 h 27"/>
                <a:gd name="T6" fmla="*/ 0 w 22"/>
                <a:gd name="T7" fmla="*/ 24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0" y="24"/>
                  </a:moveTo>
                  <a:lnTo>
                    <a:pt x="21" y="26"/>
                  </a:lnTo>
                  <a:lnTo>
                    <a:pt x="3" y="0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98" name="Freeform 77"/>
            <p:cNvSpPr>
              <a:spLocks/>
            </p:cNvSpPr>
            <p:nvPr/>
          </p:nvSpPr>
          <p:spPr bwMode="auto">
            <a:xfrm>
              <a:off x="1619" y="2372"/>
              <a:ext cx="19" cy="27"/>
            </a:xfrm>
            <a:custGeom>
              <a:avLst/>
              <a:gdLst>
                <a:gd name="T0" fmla="*/ 15 w 19"/>
                <a:gd name="T1" fmla="*/ 26 h 27"/>
                <a:gd name="T2" fmla="*/ 0 w 19"/>
                <a:gd name="T3" fmla="*/ 0 h 27"/>
                <a:gd name="T4" fmla="*/ 18 w 19"/>
                <a:gd name="T5" fmla="*/ 1 h 27"/>
                <a:gd name="T6" fmla="*/ 15 w 19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7"/>
                <a:gd name="T14" fmla="*/ 19 w 1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7">
                  <a:moveTo>
                    <a:pt x="15" y="26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5" y="2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99" name="Freeform 78"/>
            <p:cNvSpPr>
              <a:spLocks/>
            </p:cNvSpPr>
            <p:nvPr/>
          </p:nvSpPr>
          <p:spPr bwMode="auto">
            <a:xfrm>
              <a:off x="1615" y="2372"/>
              <a:ext cx="23" cy="27"/>
            </a:xfrm>
            <a:custGeom>
              <a:avLst/>
              <a:gdLst>
                <a:gd name="T0" fmla="*/ 0 w 23"/>
                <a:gd name="T1" fmla="*/ 24 h 27"/>
                <a:gd name="T2" fmla="*/ 19 w 23"/>
                <a:gd name="T3" fmla="*/ 26 h 27"/>
                <a:gd name="T4" fmla="*/ 22 w 23"/>
                <a:gd name="T5" fmla="*/ 1 h 27"/>
                <a:gd name="T6" fmla="*/ 2 w 23"/>
                <a:gd name="T7" fmla="*/ 0 h 27"/>
                <a:gd name="T8" fmla="*/ 0 w 23"/>
                <a:gd name="T9" fmla="*/ 2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7"/>
                <a:gd name="T17" fmla="*/ 23 w 2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7">
                  <a:moveTo>
                    <a:pt x="0" y="24"/>
                  </a:moveTo>
                  <a:lnTo>
                    <a:pt x="19" y="26"/>
                  </a:lnTo>
                  <a:lnTo>
                    <a:pt x="22" y="1"/>
                  </a:lnTo>
                  <a:lnTo>
                    <a:pt x="2" y="0"/>
                  </a:lnTo>
                  <a:lnTo>
                    <a:pt x="0" y="2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00" name="Freeform 79"/>
            <p:cNvSpPr>
              <a:spLocks/>
            </p:cNvSpPr>
            <p:nvPr/>
          </p:nvSpPr>
          <p:spPr bwMode="auto">
            <a:xfrm>
              <a:off x="1619" y="2349"/>
              <a:ext cx="19" cy="26"/>
            </a:xfrm>
            <a:custGeom>
              <a:avLst/>
              <a:gdLst>
                <a:gd name="T0" fmla="*/ 0 w 19"/>
                <a:gd name="T1" fmla="*/ 23 h 26"/>
                <a:gd name="T2" fmla="*/ 18 w 19"/>
                <a:gd name="T3" fmla="*/ 25 h 26"/>
                <a:gd name="T4" fmla="*/ 3 w 19"/>
                <a:gd name="T5" fmla="*/ 0 h 26"/>
                <a:gd name="T6" fmla="*/ 0 w 19"/>
                <a:gd name="T7" fmla="*/ 23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6"/>
                <a:gd name="T14" fmla="*/ 19 w 1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6">
                  <a:moveTo>
                    <a:pt x="0" y="23"/>
                  </a:moveTo>
                  <a:lnTo>
                    <a:pt x="18" y="25"/>
                  </a:lnTo>
                  <a:lnTo>
                    <a:pt x="3" y="0"/>
                  </a:lnTo>
                  <a:lnTo>
                    <a:pt x="0" y="2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01" name="Freeform 80"/>
            <p:cNvSpPr>
              <a:spLocks/>
            </p:cNvSpPr>
            <p:nvPr/>
          </p:nvSpPr>
          <p:spPr bwMode="auto">
            <a:xfrm>
              <a:off x="1623" y="2349"/>
              <a:ext cx="20" cy="26"/>
            </a:xfrm>
            <a:custGeom>
              <a:avLst/>
              <a:gdLst>
                <a:gd name="T0" fmla="*/ 16 w 20"/>
                <a:gd name="T1" fmla="*/ 25 h 26"/>
                <a:gd name="T2" fmla="*/ 0 w 20"/>
                <a:gd name="T3" fmla="*/ 0 h 26"/>
                <a:gd name="T4" fmla="*/ 19 w 20"/>
                <a:gd name="T5" fmla="*/ 2 h 26"/>
                <a:gd name="T6" fmla="*/ 16 w 20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6"/>
                <a:gd name="T14" fmla="*/ 20 w 2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6">
                  <a:moveTo>
                    <a:pt x="16" y="25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16" y="2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02" name="Freeform 81"/>
            <p:cNvSpPr>
              <a:spLocks/>
            </p:cNvSpPr>
            <p:nvPr/>
          </p:nvSpPr>
          <p:spPr bwMode="auto">
            <a:xfrm>
              <a:off x="1619" y="2349"/>
              <a:ext cx="24" cy="26"/>
            </a:xfrm>
            <a:custGeom>
              <a:avLst/>
              <a:gdLst>
                <a:gd name="T0" fmla="*/ 0 w 24"/>
                <a:gd name="T1" fmla="*/ 23 h 26"/>
                <a:gd name="T2" fmla="*/ 20 w 24"/>
                <a:gd name="T3" fmla="*/ 25 h 26"/>
                <a:gd name="T4" fmla="*/ 23 w 24"/>
                <a:gd name="T5" fmla="*/ 2 h 26"/>
                <a:gd name="T6" fmla="*/ 3 w 24"/>
                <a:gd name="T7" fmla="*/ 0 h 26"/>
                <a:gd name="T8" fmla="*/ 0 w 24"/>
                <a:gd name="T9" fmla="*/ 23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6"/>
                <a:gd name="T17" fmla="*/ 24 w 24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6">
                  <a:moveTo>
                    <a:pt x="0" y="23"/>
                  </a:moveTo>
                  <a:lnTo>
                    <a:pt x="20" y="25"/>
                  </a:lnTo>
                  <a:lnTo>
                    <a:pt x="23" y="2"/>
                  </a:lnTo>
                  <a:lnTo>
                    <a:pt x="3" y="0"/>
                  </a:lnTo>
                  <a:lnTo>
                    <a:pt x="0" y="2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03" name="Freeform 82"/>
            <p:cNvSpPr>
              <a:spLocks/>
            </p:cNvSpPr>
            <p:nvPr/>
          </p:nvSpPr>
          <p:spPr bwMode="auto">
            <a:xfrm>
              <a:off x="1623" y="2325"/>
              <a:ext cx="20" cy="27"/>
            </a:xfrm>
            <a:custGeom>
              <a:avLst/>
              <a:gdLst>
                <a:gd name="T0" fmla="*/ 0 w 20"/>
                <a:gd name="T1" fmla="*/ 23 h 27"/>
                <a:gd name="T2" fmla="*/ 19 w 20"/>
                <a:gd name="T3" fmla="*/ 26 h 27"/>
                <a:gd name="T4" fmla="*/ 3 w 20"/>
                <a:gd name="T5" fmla="*/ 0 h 27"/>
                <a:gd name="T6" fmla="*/ 0 w 20"/>
                <a:gd name="T7" fmla="*/ 23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7"/>
                <a:gd name="T14" fmla="*/ 20 w 2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7">
                  <a:moveTo>
                    <a:pt x="0" y="23"/>
                  </a:moveTo>
                  <a:lnTo>
                    <a:pt x="19" y="26"/>
                  </a:lnTo>
                  <a:lnTo>
                    <a:pt x="3" y="0"/>
                  </a:lnTo>
                  <a:lnTo>
                    <a:pt x="0" y="2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04" name="Freeform 83"/>
            <p:cNvSpPr>
              <a:spLocks/>
            </p:cNvSpPr>
            <p:nvPr/>
          </p:nvSpPr>
          <p:spPr bwMode="auto">
            <a:xfrm>
              <a:off x="1628" y="2325"/>
              <a:ext cx="19" cy="27"/>
            </a:xfrm>
            <a:custGeom>
              <a:avLst/>
              <a:gdLst>
                <a:gd name="T0" fmla="*/ 14 w 19"/>
                <a:gd name="T1" fmla="*/ 26 h 27"/>
                <a:gd name="T2" fmla="*/ 0 w 19"/>
                <a:gd name="T3" fmla="*/ 0 h 27"/>
                <a:gd name="T4" fmla="*/ 18 w 19"/>
                <a:gd name="T5" fmla="*/ 2 h 27"/>
                <a:gd name="T6" fmla="*/ 14 w 19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7"/>
                <a:gd name="T14" fmla="*/ 19 w 1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7">
                  <a:moveTo>
                    <a:pt x="14" y="26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4" y="2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05" name="Freeform 84"/>
            <p:cNvSpPr>
              <a:spLocks/>
            </p:cNvSpPr>
            <p:nvPr/>
          </p:nvSpPr>
          <p:spPr bwMode="auto">
            <a:xfrm>
              <a:off x="1623" y="2325"/>
              <a:ext cx="24" cy="27"/>
            </a:xfrm>
            <a:custGeom>
              <a:avLst/>
              <a:gdLst>
                <a:gd name="T0" fmla="*/ 0 w 24"/>
                <a:gd name="T1" fmla="*/ 23 h 27"/>
                <a:gd name="T2" fmla="*/ 19 w 24"/>
                <a:gd name="T3" fmla="*/ 26 h 27"/>
                <a:gd name="T4" fmla="*/ 23 w 24"/>
                <a:gd name="T5" fmla="*/ 2 h 27"/>
                <a:gd name="T6" fmla="*/ 3 w 24"/>
                <a:gd name="T7" fmla="*/ 0 h 27"/>
                <a:gd name="T8" fmla="*/ 0 w 24"/>
                <a:gd name="T9" fmla="*/ 23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7"/>
                <a:gd name="T17" fmla="*/ 24 w 2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7">
                  <a:moveTo>
                    <a:pt x="0" y="23"/>
                  </a:moveTo>
                  <a:lnTo>
                    <a:pt x="19" y="26"/>
                  </a:lnTo>
                  <a:lnTo>
                    <a:pt x="23" y="2"/>
                  </a:lnTo>
                  <a:lnTo>
                    <a:pt x="3" y="0"/>
                  </a:lnTo>
                  <a:lnTo>
                    <a:pt x="0" y="2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06" name="Freeform 85"/>
            <p:cNvSpPr>
              <a:spLocks/>
            </p:cNvSpPr>
            <p:nvPr/>
          </p:nvSpPr>
          <p:spPr bwMode="auto">
            <a:xfrm>
              <a:off x="1628" y="2305"/>
              <a:ext cx="19" cy="25"/>
            </a:xfrm>
            <a:custGeom>
              <a:avLst/>
              <a:gdLst>
                <a:gd name="T0" fmla="*/ 0 w 19"/>
                <a:gd name="T1" fmla="*/ 21 h 25"/>
                <a:gd name="T2" fmla="*/ 18 w 19"/>
                <a:gd name="T3" fmla="*/ 24 h 25"/>
                <a:gd name="T4" fmla="*/ 3 w 19"/>
                <a:gd name="T5" fmla="*/ 0 h 25"/>
                <a:gd name="T6" fmla="*/ 0 w 19"/>
                <a:gd name="T7" fmla="*/ 2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5"/>
                <a:gd name="T14" fmla="*/ 19 w 1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5">
                  <a:moveTo>
                    <a:pt x="0" y="21"/>
                  </a:moveTo>
                  <a:lnTo>
                    <a:pt x="18" y="24"/>
                  </a:lnTo>
                  <a:lnTo>
                    <a:pt x="3" y="0"/>
                  </a:lnTo>
                  <a:lnTo>
                    <a:pt x="0" y="2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07" name="Freeform 86"/>
            <p:cNvSpPr>
              <a:spLocks/>
            </p:cNvSpPr>
            <p:nvPr/>
          </p:nvSpPr>
          <p:spPr bwMode="auto">
            <a:xfrm>
              <a:off x="1630" y="2305"/>
              <a:ext cx="21" cy="25"/>
            </a:xfrm>
            <a:custGeom>
              <a:avLst/>
              <a:gdLst>
                <a:gd name="T0" fmla="*/ 16 w 21"/>
                <a:gd name="T1" fmla="*/ 24 h 25"/>
                <a:gd name="T2" fmla="*/ 0 w 21"/>
                <a:gd name="T3" fmla="*/ 0 h 25"/>
                <a:gd name="T4" fmla="*/ 20 w 21"/>
                <a:gd name="T5" fmla="*/ 2 h 25"/>
                <a:gd name="T6" fmla="*/ 16 w 2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5"/>
                <a:gd name="T14" fmla="*/ 21 w 2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5">
                  <a:moveTo>
                    <a:pt x="16" y="24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6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08" name="Freeform 87"/>
            <p:cNvSpPr>
              <a:spLocks/>
            </p:cNvSpPr>
            <p:nvPr/>
          </p:nvSpPr>
          <p:spPr bwMode="auto">
            <a:xfrm>
              <a:off x="1628" y="2305"/>
              <a:ext cx="23" cy="25"/>
            </a:xfrm>
            <a:custGeom>
              <a:avLst/>
              <a:gdLst>
                <a:gd name="T0" fmla="*/ 0 w 23"/>
                <a:gd name="T1" fmla="*/ 21 h 25"/>
                <a:gd name="T2" fmla="*/ 18 w 23"/>
                <a:gd name="T3" fmla="*/ 24 h 25"/>
                <a:gd name="T4" fmla="*/ 22 w 23"/>
                <a:gd name="T5" fmla="*/ 2 h 25"/>
                <a:gd name="T6" fmla="*/ 3 w 23"/>
                <a:gd name="T7" fmla="*/ 0 h 25"/>
                <a:gd name="T8" fmla="*/ 0 w 23"/>
                <a:gd name="T9" fmla="*/ 2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5"/>
                <a:gd name="T17" fmla="*/ 23 w 2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5">
                  <a:moveTo>
                    <a:pt x="0" y="21"/>
                  </a:moveTo>
                  <a:lnTo>
                    <a:pt x="18" y="24"/>
                  </a:lnTo>
                  <a:lnTo>
                    <a:pt x="22" y="2"/>
                  </a:lnTo>
                  <a:lnTo>
                    <a:pt x="3" y="0"/>
                  </a:lnTo>
                  <a:lnTo>
                    <a:pt x="0" y="2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09" name="Freeform 88"/>
            <p:cNvSpPr>
              <a:spLocks/>
            </p:cNvSpPr>
            <p:nvPr/>
          </p:nvSpPr>
          <p:spPr bwMode="auto">
            <a:xfrm>
              <a:off x="1630" y="2284"/>
              <a:ext cx="21" cy="24"/>
            </a:xfrm>
            <a:custGeom>
              <a:avLst/>
              <a:gdLst>
                <a:gd name="T0" fmla="*/ 0 w 21"/>
                <a:gd name="T1" fmla="*/ 20 h 24"/>
                <a:gd name="T2" fmla="*/ 20 w 21"/>
                <a:gd name="T3" fmla="*/ 23 h 24"/>
                <a:gd name="T4" fmla="*/ 4 w 21"/>
                <a:gd name="T5" fmla="*/ 0 h 24"/>
                <a:gd name="T6" fmla="*/ 0 w 21"/>
                <a:gd name="T7" fmla="*/ 2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4"/>
                <a:gd name="T14" fmla="*/ 21 w 2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4">
                  <a:moveTo>
                    <a:pt x="0" y="20"/>
                  </a:moveTo>
                  <a:lnTo>
                    <a:pt x="20" y="23"/>
                  </a:lnTo>
                  <a:lnTo>
                    <a:pt x="4" y="0"/>
                  </a:lnTo>
                  <a:lnTo>
                    <a:pt x="0" y="2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10" name="Freeform 89"/>
            <p:cNvSpPr>
              <a:spLocks/>
            </p:cNvSpPr>
            <p:nvPr/>
          </p:nvSpPr>
          <p:spPr bwMode="auto">
            <a:xfrm>
              <a:off x="1635" y="2284"/>
              <a:ext cx="22" cy="24"/>
            </a:xfrm>
            <a:custGeom>
              <a:avLst/>
              <a:gdLst>
                <a:gd name="T0" fmla="*/ 16 w 22"/>
                <a:gd name="T1" fmla="*/ 23 h 24"/>
                <a:gd name="T2" fmla="*/ 0 w 22"/>
                <a:gd name="T3" fmla="*/ 0 h 24"/>
                <a:gd name="T4" fmla="*/ 21 w 22"/>
                <a:gd name="T5" fmla="*/ 3 h 24"/>
                <a:gd name="T6" fmla="*/ 16 w 22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16" y="23"/>
                  </a:moveTo>
                  <a:lnTo>
                    <a:pt x="0" y="0"/>
                  </a:lnTo>
                  <a:lnTo>
                    <a:pt x="21" y="3"/>
                  </a:lnTo>
                  <a:lnTo>
                    <a:pt x="16" y="2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11" name="Freeform 90"/>
            <p:cNvSpPr>
              <a:spLocks/>
            </p:cNvSpPr>
            <p:nvPr/>
          </p:nvSpPr>
          <p:spPr bwMode="auto">
            <a:xfrm>
              <a:off x="1630" y="2284"/>
              <a:ext cx="27" cy="24"/>
            </a:xfrm>
            <a:custGeom>
              <a:avLst/>
              <a:gdLst>
                <a:gd name="T0" fmla="*/ 0 w 27"/>
                <a:gd name="T1" fmla="*/ 20 h 24"/>
                <a:gd name="T2" fmla="*/ 20 w 27"/>
                <a:gd name="T3" fmla="*/ 23 h 24"/>
                <a:gd name="T4" fmla="*/ 26 w 27"/>
                <a:gd name="T5" fmla="*/ 3 h 24"/>
                <a:gd name="T6" fmla="*/ 4 w 27"/>
                <a:gd name="T7" fmla="*/ 0 h 24"/>
                <a:gd name="T8" fmla="*/ 0 w 27"/>
                <a:gd name="T9" fmla="*/ 2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4"/>
                <a:gd name="T17" fmla="*/ 27 w 2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4">
                  <a:moveTo>
                    <a:pt x="0" y="20"/>
                  </a:moveTo>
                  <a:lnTo>
                    <a:pt x="20" y="23"/>
                  </a:lnTo>
                  <a:lnTo>
                    <a:pt x="26" y="3"/>
                  </a:lnTo>
                  <a:lnTo>
                    <a:pt x="4" y="0"/>
                  </a:lnTo>
                  <a:lnTo>
                    <a:pt x="0" y="2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12" name="Freeform 91"/>
            <p:cNvSpPr>
              <a:spLocks/>
            </p:cNvSpPr>
            <p:nvPr/>
          </p:nvSpPr>
          <p:spPr bwMode="auto">
            <a:xfrm>
              <a:off x="1635" y="2265"/>
              <a:ext cx="22" cy="23"/>
            </a:xfrm>
            <a:custGeom>
              <a:avLst/>
              <a:gdLst>
                <a:gd name="T0" fmla="*/ 0 w 22"/>
                <a:gd name="T1" fmla="*/ 18 h 23"/>
                <a:gd name="T2" fmla="*/ 21 w 22"/>
                <a:gd name="T3" fmla="*/ 22 h 23"/>
                <a:gd name="T4" fmla="*/ 5 w 22"/>
                <a:gd name="T5" fmla="*/ 0 h 23"/>
                <a:gd name="T6" fmla="*/ 0 w 22"/>
                <a:gd name="T7" fmla="*/ 1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3"/>
                <a:gd name="T14" fmla="*/ 22 w 22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3">
                  <a:moveTo>
                    <a:pt x="0" y="18"/>
                  </a:moveTo>
                  <a:lnTo>
                    <a:pt x="21" y="22"/>
                  </a:lnTo>
                  <a:lnTo>
                    <a:pt x="5" y="0"/>
                  </a:lnTo>
                  <a:lnTo>
                    <a:pt x="0" y="1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13" name="Freeform 92"/>
            <p:cNvSpPr>
              <a:spLocks/>
            </p:cNvSpPr>
            <p:nvPr/>
          </p:nvSpPr>
          <p:spPr bwMode="auto">
            <a:xfrm>
              <a:off x="1637" y="2265"/>
              <a:ext cx="22" cy="23"/>
            </a:xfrm>
            <a:custGeom>
              <a:avLst/>
              <a:gdLst>
                <a:gd name="T0" fmla="*/ 16 w 22"/>
                <a:gd name="T1" fmla="*/ 22 h 23"/>
                <a:gd name="T2" fmla="*/ 0 w 22"/>
                <a:gd name="T3" fmla="*/ 0 h 23"/>
                <a:gd name="T4" fmla="*/ 21 w 22"/>
                <a:gd name="T5" fmla="*/ 3 h 23"/>
                <a:gd name="T6" fmla="*/ 16 w 22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3"/>
                <a:gd name="T14" fmla="*/ 22 w 22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3">
                  <a:moveTo>
                    <a:pt x="16" y="22"/>
                  </a:moveTo>
                  <a:lnTo>
                    <a:pt x="0" y="0"/>
                  </a:lnTo>
                  <a:lnTo>
                    <a:pt x="21" y="3"/>
                  </a:lnTo>
                  <a:lnTo>
                    <a:pt x="16" y="2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14" name="Freeform 93"/>
            <p:cNvSpPr>
              <a:spLocks/>
            </p:cNvSpPr>
            <p:nvPr/>
          </p:nvSpPr>
          <p:spPr bwMode="auto">
            <a:xfrm>
              <a:off x="1635" y="2265"/>
              <a:ext cx="24" cy="23"/>
            </a:xfrm>
            <a:custGeom>
              <a:avLst/>
              <a:gdLst>
                <a:gd name="T0" fmla="*/ 0 w 24"/>
                <a:gd name="T1" fmla="*/ 18 h 23"/>
                <a:gd name="T2" fmla="*/ 19 w 24"/>
                <a:gd name="T3" fmla="*/ 22 h 23"/>
                <a:gd name="T4" fmla="*/ 23 w 24"/>
                <a:gd name="T5" fmla="*/ 3 h 23"/>
                <a:gd name="T6" fmla="*/ 4 w 24"/>
                <a:gd name="T7" fmla="*/ 0 h 23"/>
                <a:gd name="T8" fmla="*/ 0 w 24"/>
                <a:gd name="T9" fmla="*/ 18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3"/>
                <a:gd name="T17" fmla="*/ 24 w 2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3">
                  <a:moveTo>
                    <a:pt x="0" y="18"/>
                  </a:moveTo>
                  <a:lnTo>
                    <a:pt x="19" y="22"/>
                  </a:lnTo>
                  <a:lnTo>
                    <a:pt x="23" y="3"/>
                  </a:lnTo>
                  <a:lnTo>
                    <a:pt x="4" y="0"/>
                  </a:lnTo>
                  <a:lnTo>
                    <a:pt x="0" y="1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15" name="Freeform 94"/>
            <p:cNvSpPr>
              <a:spLocks/>
            </p:cNvSpPr>
            <p:nvPr/>
          </p:nvSpPr>
          <p:spPr bwMode="auto">
            <a:xfrm>
              <a:off x="1637" y="2247"/>
              <a:ext cx="22" cy="21"/>
            </a:xfrm>
            <a:custGeom>
              <a:avLst/>
              <a:gdLst>
                <a:gd name="T0" fmla="*/ 0 w 22"/>
                <a:gd name="T1" fmla="*/ 16 h 21"/>
                <a:gd name="T2" fmla="*/ 21 w 22"/>
                <a:gd name="T3" fmla="*/ 20 h 21"/>
                <a:gd name="T4" fmla="*/ 5 w 22"/>
                <a:gd name="T5" fmla="*/ 0 h 21"/>
                <a:gd name="T6" fmla="*/ 0 w 22"/>
                <a:gd name="T7" fmla="*/ 16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1"/>
                <a:gd name="T14" fmla="*/ 22 w 22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1">
                  <a:moveTo>
                    <a:pt x="0" y="16"/>
                  </a:moveTo>
                  <a:lnTo>
                    <a:pt x="21" y="20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16" name="Freeform 95"/>
            <p:cNvSpPr>
              <a:spLocks/>
            </p:cNvSpPr>
            <p:nvPr/>
          </p:nvSpPr>
          <p:spPr bwMode="auto">
            <a:xfrm>
              <a:off x="1644" y="2247"/>
              <a:ext cx="20" cy="21"/>
            </a:xfrm>
            <a:custGeom>
              <a:avLst/>
              <a:gdLst>
                <a:gd name="T0" fmla="*/ 14 w 20"/>
                <a:gd name="T1" fmla="*/ 20 h 21"/>
                <a:gd name="T2" fmla="*/ 0 w 20"/>
                <a:gd name="T3" fmla="*/ 0 h 21"/>
                <a:gd name="T4" fmla="*/ 19 w 20"/>
                <a:gd name="T5" fmla="*/ 3 h 21"/>
                <a:gd name="T6" fmla="*/ 14 w 20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1"/>
                <a:gd name="T14" fmla="*/ 20 w 20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1">
                  <a:moveTo>
                    <a:pt x="14" y="20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14" y="2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17" name="Freeform 96"/>
            <p:cNvSpPr>
              <a:spLocks/>
            </p:cNvSpPr>
            <p:nvPr/>
          </p:nvSpPr>
          <p:spPr bwMode="auto">
            <a:xfrm>
              <a:off x="1637" y="2247"/>
              <a:ext cx="27" cy="21"/>
            </a:xfrm>
            <a:custGeom>
              <a:avLst/>
              <a:gdLst>
                <a:gd name="T0" fmla="*/ 0 w 27"/>
                <a:gd name="T1" fmla="*/ 16 h 21"/>
                <a:gd name="T2" fmla="*/ 20 w 27"/>
                <a:gd name="T3" fmla="*/ 20 h 21"/>
                <a:gd name="T4" fmla="*/ 26 w 27"/>
                <a:gd name="T5" fmla="*/ 3 h 21"/>
                <a:gd name="T6" fmla="*/ 5 w 27"/>
                <a:gd name="T7" fmla="*/ 0 h 21"/>
                <a:gd name="T8" fmla="*/ 0 w 27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1"/>
                <a:gd name="T17" fmla="*/ 27 w 27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1">
                  <a:moveTo>
                    <a:pt x="0" y="16"/>
                  </a:moveTo>
                  <a:lnTo>
                    <a:pt x="20" y="20"/>
                  </a:lnTo>
                  <a:lnTo>
                    <a:pt x="26" y="3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18" name="Freeform 97"/>
            <p:cNvSpPr>
              <a:spLocks/>
            </p:cNvSpPr>
            <p:nvPr/>
          </p:nvSpPr>
          <p:spPr bwMode="auto">
            <a:xfrm>
              <a:off x="1644" y="2227"/>
              <a:ext cx="20" cy="23"/>
            </a:xfrm>
            <a:custGeom>
              <a:avLst/>
              <a:gdLst>
                <a:gd name="T0" fmla="*/ 0 w 20"/>
                <a:gd name="T1" fmla="*/ 17 h 23"/>
                <a:gd name="T2" fmla="*/ 19 w 20"/>
                <a:gd name="T3" fmla="*/ 22 h 23"/>
                <a:gd name="T4" fmla="*/ 4 w 20"/>
                <a:gd name="T5" fmla="*/ 0 h 23"/>
                <a:gd name="T6" fmla="*/ 0 w 20"/>
                <a:gd name="T7" fmla="*/ 17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3"/>
                <a:gd name="T14" fmla="*/ 20 w 2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3">
                  <a:moveTo>
                    <a:pt x="0" y="17"/>
                  </a:moveTo>
                  <a:lnTo>
                    <a:pt x="19" y="22"/>
                  </a:lnTo>
                  <a:lnTo>
                    <a:pt x="4" y="0"/>
                  </a:lnTo>
                  <a:lnTo>
                    <a:pt x="0" y="1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19" name="Freeform 98"/>
            <p:cNvSpPr>
              <a:spLocks/>
            </p:cNvSpPr>
            <p:nvPr/>
          </p:nvSpPr>
          <p:spPr bwMode="auto">
            <a:xfrm>
              <a:off x="1648" y="2227"/>
              <a:ext cx="20" cy="23"/>
            </a:xfrm>
            <a:custGeom>
              <a:avLst/>
              <a:gdLst>
                <a:gd name="T0" fmla="*/ 14 w 20"/>
                <a:gd name="T1" fmla="*/ 22 h 23"/>
                <a:gd name="T2" fmla="*/ 0 w 20"/>
                <a:gd name="T3" fmla="*/ 0 h 23"/>
                <a:gd name="T4" fmla="*/ 19 w 20"/>
                <a:gd name="T5" fmla="*/ 5 h 23"/>
                <a:gd name="T6" fmla="*/ 14 w 20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3"/>
                <a:gd name="T14" fmla="*/ 20 w 2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3">
                  <a:moveTo>
                    <a:pt x="14" y="2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14" y="2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20" name="Freeform 99"/>
            <p:cNvSpPr>
              <a:spLocks/>
            </p:cNvSpPr>
            <p:nvPr/>
          </p:nvSpPr>
          <p:spPr bwMode="auto">
            <a:xfrm>
              <a:off x="1644" y="2227"/>
              <a:ext cx="24" cy="23"/>
            </a:xfrm>
            <a:custGeom>
              <a:avLst/>
              <a:gdLst>
                <a:gd name="T0" fmla="*/ 0 w 24"/>
                <a:gd name="T1" fmla="*/ 17 h 23"/>
                <a:gd name="T2" fmla="*/ 18 w 24"/>
                <a:gd name="T3" fmla="*/ 22 h 23"/>
                <a:gd name="T4" fmla="*/ 23 w 24"/>
                <a:gd name="T5" fmla="*/ 5 h 23"/>
                <a:gd name="T6" fmla="*/ 4 w 24"/>
                <a:gd name="T7" fmla="*/ 0 h 23"/>
                <a:gd name="T8" fmla="*/ 0 w 24"/>
                <a:gd name="T9" fmla="*/ 1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3"/>
                <a:gd name="T17" fmla="*/ 24 w 2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3">
                  <a:moveTo>
                    <a:pt x="0" y="17"/>
                  </a:moveTo>
                  <a:lnTo>
                    <a:pt x="18" y="22"/>
                  </a:lnTo>
                  <a:lnTo>
                    <a:pt x="23" y="5"/>
                  </a:lnTo>
                  <a:lnTo>
                    <a:pt x="4" y="0"/>
                  </a:lnTo>
                  <a:lnTo>
                    <a:pt x="0" y="17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21" name="Freeform 100"/>
            <p:cNvSpPr>
              <a:spLocks/>
            </p:cNvSpPr>
            <p:nvPr/>
          </p:nvSpPr>
          <p:spPr bwMode="auto">
            <a:xfrm>
              <a:off x="1648" y="2209"/>
              <a:ext cx="20" cy="24"/>
            </a:xfrm>
            <a:custGeom>
              <a:avLst/>
              <a:gdLst>
                <a:gd name="T0" fmla="*/ 0 w 20"/>
                <a:gd name="T1" fmla="*/ 17 h 24"/>
                <a:gd name="T2" fmla="*/ 19 w 20"/>
                <a:gd name="T3" fmla="*/ 23 h 24"/>
                <a:gd name="T4" fmla="*/ 5 w 20"/>
                <a:gd name="T5" fmla="*/ 0 h 24"/>
                <a:gd name="T6" fmla="*/ 0 w 20"/>
                <a:gd name="T7" fmla="*/ 17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4"/>
                <a:gd name="T14" fmla="*/ 20 w 20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4">
                  <a:moveTo>
                    <a:pt x="0" y="17"/>
                  </a:moveTo>
                  <a:lnTo>
                    <a:pt x="19" y="23"/>
                  </a:lnTo>
                  <a:lnTo>
                    <a:pt x="5" y="0"/>
                  </a:lnTo>
                  <a:lnTo>
                    <a:pt x="0" y="1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22" name="Freeform 101"/>
            <p:cNvSpPr>
              <a:spLocks/>
            </p:cNvSpPr>
            <p:nvPr/>
          </p:nvSpPr>
          <p:spPr bwMode="auto">
            <a:xfrm>
              <a:off x="1656" y="2209"/>
              <a:ext cx="19" cy="24"/>
            </a:xfrm>
            <a:custGeom>
              <a:avLst/>
              <a:gdLst>
                <a:gd name="T0" fmla="*/ 12 w 19"/>
                <a:gd name="T1" fmla="*/ 23 h 24"/>
                <a:gd name="T2" fmla="*/ 0 w 19"/>
                <a:gd name="T3" fmla="*/ 0 h 24"/>
                <a:gd name="T4" fmla="*/ 18 w 19"/>
                <a:gd name="T5" fmla="*/ 5 h 24"/>
                <a:gd name="T6" fmla="*/ 12 w 19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4"/>
                <a:gd name="T14" fmla="*/ 19 w 1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4">
                  <a:moveTo>
                    <a:pt x="12" y="23"/>
                  </a:moveTo>
                  <a:lnTo>
                    <a:pt x="0" y="0"/>
                  </a:lnTo>
                  <a:lnTo>
                    <a:pt x="18" y="5"/>
                  </a:lnTo>
                  <a:lnTo>
                    <a:pt x="12" y="2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23" name="Freeform 102"/>
            <p:cNvSpPr>
              <a:spLocks/>
            </p:cNvSpPr>
            <p:nvPr/>
          </p:nvSpPr>
          <p:spPr bwMode="auto">
            <a:xfrm>
              <a:off x="1648" y="2209"/>
              <a:ext cx="27" cy="24"/>
            </a:xfrm>
            <a:custGeom>
              <a:avLst/>
              <a:gdLst>
                <a:gd name="T0" fmla="*/ 0 w 27"/>
                <a:gd name="T1" fmla="*/ 17 h 24"/>
                <a:gd name="T2" fmla="*/ 20 w 27"/>
                <a:gd name="T3" fmla="*/ 23 h 24"/>
                <a:gd name="T4" fmla="*/ 26 w 27"/>
                <a:gd name="T5" fmla="*/ 5 h 24"/>
                <a:gd name="T6" fmla="*/ 6 w 27"/>
                <a:gd name="T7" fmla="*/ 0 h 24"/>
                <a:gd name="T8" fmla="*/ 0 w 27"/>
                <a:gd name="T9" fmla="*/ 1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4"/>
                <a:gd name="T17" fmla="*/ 27 w 2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4">
                  <a:moveTo>
                    <a:pt x="0" y="17"/>
                  </a:moveTo>
                  <a:lnTo>
                    <a:pt x="20" y="23"/>
                  </a:lnTo>
                  <a:lnTo>
                    <a:pt x="26" y="5"/>
                  </a:lnTo>
                  <a:lnTo>
                    <a:pt x="6" y="0"/>
                  </a:lnTo>
                  <a:lnTo>
                    <a:pt x="0" y="17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24" name="Freeform 103"/>
            <p:cNvSpPr>
              <a:spLocks/>
            </p:cNvSpPr>
            <p:nvPr/>
          </p:nvSpPr>
          <p:spPr bwMode="auto">
            <a:xfrm>
              <a:off x="1656" y="2194"/>
              <a:ext cx="19" cy="23"/>
            </a:xfrm>
            <a:custGeom>
              <a:avLst/>
              <a:gdLst>
                <a:gd name="T0" fmla="*/ 0 w 19"/>
                <a:gd name="T1" fmla="*/ 16 h 23"/>
                <a:gd name="T2" fmla="*/ 18 w 19"/>
                <a:gd name="T3" fmla="*/ 22 h 23"/>
                <a:gd name="T4" fmla="*/ 5 w 19"/>
                <a:gd name="T5" fmla="*/ 0 h 23"/>
                <a:gd name="T6" fmla="*/ 0 w 19"/>
                <a:gd name="T7" fmla="*/ 16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0" y="16"/>
                  </a:moveTo>
                  <a:lnTo>
                    <a:pt x="18" y="22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25" name="Freeform 104"/>
            <p:cNvSpPr>
              <a:spLocks/>
            </p:cNvSpPr>
            <p:nvPr/>
          </p:nvSpPr>
          <p:spPr bwMode="auto">
            <a:xfrm>
              <a:off x="1659" y="2194"/>
              <a:ext cx="22" cy="23"/>
            </a:xfrm>
            <a:custGeom>
              <a:avLst/>
              <a:gdLst>
                <a:gd name="T0" fmla="*/ 14 w 22"/>
                <a:gd name="T1" fmla="*/ 22 h 23"/>
                <a:gd name="T2" fmla="*/ 0 w 22"/>
                <a:gd name="T3" fmla="*/ 0 h 23"/>
                <a:gd name="T4" fmla="*/ 21 w 22"/>
                <a:gd name="T5" fmla="*/ 6 h 23"/>
                <a:gd name="T6" fmla="*/ 14 w 22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3"/>
                <a:gd name="T14" fmla="*/ 22 w 22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3">
                  <a:moveTo>
                    <a:pt x="14" y="22"/>
                  </a:moveTo>
                  <a:lnTo>
                    <a:pt x="0" y="0"/>
                  </a:lnTo>
                  <a:lnTo>
                    <a:pt x="21" y="6"/>
                  </a:lnTo>
                  <a:lnTo>
                    <a:pt x="14" y="2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26" name="Freeform 105"/>
            <p:cNvSpPr>
              <a:spLocks/>
            </p:cNvSpPr>
            <p:nvPr/>
          </p:nvSpPr>
          <p:spPr bwMode="auto">
            <a:xfrm>
              <a:off x="1656" y="2194"/>
              <a:ext cx="25" cy="23"/>
            </a:xfrm>
            <a:custGeom>
              <a:avLst/>
              <a:gdLst>
                <a:gd name="T0" fmla="*/ 0 w 25"/>
                <a:gd name="T1" fmla="*/ 16 h 23"/>
                <a:gd name="T2" fmla="*/ 18 w 25"/>
                <a:gd name="T3" fmla="*/ 22 h 23"/>
                <a:gd name="T4" fmla="*/ 24 w 25"/>
                <a:gd name="T5" fmla="*/ 6 h 23"/>
                <a:gd name="T6" fmla="*/ 5 w 25"/>
                <a:gd name="T7" fmla="*/ 0 h 23"/>
                <a:gd name="T8" fmla="*/ 0 w 25"/>
                <a:gd name="T9" fmla="*/ 16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3"/>
                <a:gd name="T17" fmla="*/ 25 w 25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3">
                  <a:moveTo>
                    <a:pt x="0" y="16"/>
                  </a:moveTo>
                  <a:lnTo>
                    <a:pt x="18" y="22"/>
                  </a:lnTo>
                  <a:lnTo>
                    <a:pt x="24" y="6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27" name="Freeform 106"/>
            <p:cNvSpPr>
              <a:spLocks/>
            </p:cNvSpPr>
            <p:nvPr/>
          </p:nvSpPr>
          <p:spPr bwMode="auto">
            <a:xfrm>
              <a:off x="1659" y="2178"/>
              <a:ext cx="22" cy="23"/>
            </a:xfrm>
            <a:custGeom>
              <a:avLst/>
              <a:gdLst>
                <a:gd name="T0" fmla="*/ 0 w 22"/>
                <a:gd name="T1" fmla="*/ 15 h 23"/>
                <a:gd name="T2" fmla="*/ 21 w 22"/>
                <a:gd name="T3" fmla="*/ 22 h 23"/>
                <a:gd name="T4" fmla="*/ 7 w 22"/>
                <a:gd name="T5" fmla="*/ 0 h 23"/>
                <a:gd name="T6" fmla="*/ 0 w 22"/>
                <a:gd name="T7" fmla="*/ 1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3"/>
                <a:gd name="T14" fmla="*/ 22 w 22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3">
                  <a:moveTo>
                    <a:pt x="0" y="15"/>
                  </a:moveTo>
                  <a:lnTo>
                    <a:pt x="21" y="22"/>
                  </a:lnTo>
                  <a:lnTo>
                    <a:pt x="7" y="0"/>
                  </a:lnTo>
                  <a:lnTo>
                    <a:pt x="0" y="1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28" name="Freeform 107"/>
            <p:cNvSpPr>
              <a:spLocks/>
            </p:cNvSpPr>
            <p:nvPr/>
          </p:nvSpPr>
          <p:spPr bwMode="auto">
            <a:xfrm>
              <a:off x="1667" y="2178"/>
              <a:ext cx="18" cy="23"/>
            </a:xfrm>
            <a:custGeom>
              <a:avLst/>
              <a:gdLst>
                <a:gd name="T0" fmla="*/ 11 w 18"/>
                <a:gd name="T1" fmla="*/ 22 h 23"/>
                <a:gd name="T2" fmla="*/ 0 w 18"/>
                <a:gd name="T3" fmla="*/ 0 h 23"/>
                <a:gd name="T4" fmla="*/ 17 w 18"/>
                <a:gd name="T5" fmla="*/ 6 h 23"/>
                <a:gd name="T6" fmla="*/ 11 w 18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3"/>
                <a:gd name="T14" fmla="*/ 18 w 1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3">
                  <a:moveTo>
                    <a:pt x="11" y="22"/>
                  </a:moveTo>
                  <a:lnTo>
                    <a:pt x="0" y="0"/>
                  </a:lnTo>
                  <a:lnTo>
                    <a:pt x="17" y="6"/>
                  </a:lnTo>
                  <a:lnTo>
                    <a:pt x="11" y="2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29" name="Freeform 108"/>
            <p:cNvSpPr>
              <a:spLocks/>
            </p:cNvSpPr>
            <p:nvPr/>
          </p:nvSpPr>
          <p:spPr bwMode="auto">
            <a:xfrm>
              <a:off x="1659" y="2178"/>
              <a:ext cx="26" cy="23"/>
            </a:xfrm>
            <a:custGeom>
              <a:avLst/>
              <a:gdLst>
                <a:gd name="T0" fmla="*/ 0 w 26"/>
                <a:gd name="T1" fmla="*/ 15 h 23"/>
                <a:gd name="T2" fmla="*/ 19 w 26"/>
                <a:gd name="T3" fmla="*/ 22 h 23"/>
                <a:gd name="T4" fmla="*/ 25 w 26"/>
                <a:gd name="T5" fmla="*/ 6 h 23"/>
                <a:gd name="T6" fmla="*/ 6 w 26"/>
                <a:gd name="T7" fmla="*/ 0 h 23"/>
                <a:gd name="T8" fmla="*/ 0 w 26"/>
                <a:gd name="T9" fmla="*/ 1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3"/>
                <a:gd name="T17" fmla="*/ 26 w 2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3">
                  <a:moveTo>
                    <a:pt x="0" y="15"/>
                  </a:moveTo>
                  <a:lnTo>
                    <a:pt x="19" y="22"/>
                  </a:lnTo>
                  <a:lnTo>
                    <a:pt x="25" y="6"/>
                  </a:lnTo>
                  <a:lnTo>
                    <a:pt x="6" y="0"/>
                  </a:lnTo>
                  <a:lnTo>
                    <a:pt x="0" y="1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30" name="Freeform 109"/>
            <p:cNvSpPr>
              <a:spLocks/>
            </p:cNvSpPr>
            <p:nvPr/>
          </p:nvSpPr>
          <p:spPr bwMode="auto">
            <a:xfrm>
              <a:off x="1667" y="2163"/>
              <a:ext cx="18" cy="23"/>
            </a:xfrm>
            <a:custGeom>
              <a:avLst/>
              <a:gdLst>
                <a:gd name="T0" fmla="*/ 0 w 18"/>
                <a:gd name="T1" fmla="*/ 15 h 23"/>
                <a:gd name="T2" fmla="*/ 17 w 18"/>
                <a:gd name="T3" fmla="*/ 22 h 23"/>
                <a:gd name="T4" fmla="*/ 5 w 18"/>
                <a:gd name="T5" fmla="*/ 0 h 23"/>
                <a:gd name="T6" fmla="*/ 0 w 18"/>
                <a:gd name="T7" fmla="*/ 1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3"/>
                <a:gd name="T14" fmla="*/ 18 w 1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3">
                  <a:moveTo>
                    <a:pt x="0" y="15"/>
                  </a:moveTo>
                  <a:lnTo>
                    <a:pt x="17" y="22"/>
                  </a:lnTo>
                  <a:lnTo>
                    <a:pt x="5" y="0"/>
                  </a:lnTo>
                  <a:lnTo>
                    <a:pt x="0" y="1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31" name="Freeform 110"/>
            <p:cNvSpPr>
              <a:spLocks/>
            </p:cNvSpPr>
            <p:nvPr/>
          </p:nvSpPr>
          <p:spPr bwMode="auto">
            <a:xfrm>
              <a:off x="1672" y="2163"/>
              <a:ext cx="19" cy="23"/>
            </a:xfrm>
            <a:custGeom>
              <a:avLst/>
              <a:gdLst>
                <a:gd name="T0" fmla="*/ 11 w 19"/>
                <a:gd name="T1" fmla="*/ 22 h 23"/>
                <a:gd name="T2" fmla="*/ 0 w 19"/>
                <a:gd name="T3" fmla="*/ 0 h 23"/>
                <a:gd name="T4" fmla="*/ 18 w 19"/>
                <a:gd name="T5" fmla="*/ 6 h 23"/>
                <a:gd name="T6" fmla="*/ 11 w 1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11" y="22"/>
                  </a:moveTo>
                  <a:lnTo>
                    <a:pt x="0" y="0"/>
                  </a:lnTo>
                  <a:lnTo>
                    <a:pt x="18" y="6"/>
                  </a:lnTo>
                  <a:lnTo>
                    <a:pt x="11" y="2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32" name="Freeform 111"/>
            <p:cNvSpPr>
              <a:spLocks/>
            </p:cNvSpPr>
            <p:nvPr/>
          </p:nvSpPr>
          <p:spPr bwMode="auto">
            <a:xfrm>
              <a:off x="1667" y="2163"/>
              <a:ext cx="24" cy="23"/>
            </a:xfrm>
            <a:custGeom>
              <a:avLst/>
              <a:gdLst>
                <a:gd name="T0" fmla="*/ 0 w 24"/>
                <a:gd name="T1" fmla="*/ 15 h 23"/>
                <a:gd name="T2" fmla="*/ 16 w 24"/>
                <a:gd name="T3" fmla="*/ 22 h 23"/>
                <a:gd name="T4" fmla="*/ 23 w 24"/>
                <a:gd name="T5" fmla="*/ 6 h 23"/>
                <a:gd name="T6" fmla="*/ 5 w 24"/>
                <a:gd name="T7" fmla="*/ 0 h 23"/>
                <a:gd name="T8" fmla="*/ 0 w 24"/>
                <a:gd name="T9" fmla="*/ 1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3"/>
                <a:gd name="T17" fmla="*/ 24 w 2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3">
                  <a:moveTo>
                    <a:pt x="0" y="15"/>
                  </a:moveTo>
                  <a:lnTo>
                    <a:pt x="16" y="22"/>
                  </a:lnTo>
                  <a:lnTo>
                    <a:pt x="23" y="6"/>
                  </a:lnTo>
                  <a:lnTo>
                    <a:pt x="5" y="0"/>
                  </a:lnTo>
                  <a:lnTo>
                    <a:pt x="0" y="1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33" name="Freeform 112"/>
            <p:cNvSpPr>
              <a:spLocks/>
            </p:cNvSpPr>
            <p:nvPr/>
          </p:nvSpPr>
          <p:spPr bwMode="auto">
            <a:xfrm>
              <a:off x="1672" y="2149"/>
              <a:ext cx="19" cy="23"/>
            </a:xfrm>
            <a:custGeom>
              <a:avLst/>
              <a:gdLst>
                <a:gd name="T0" fmla="*/ 0 w 19"/>
                <a:gd name="T1" fmla="*/ 15 h 23"/>
                <a:gd name="T2" fmla="*/ 18 w 19"/>
                <a:gd name="T3" fmla="*/ 22 h 23"/>
                <a:gd name="T4" fmla="*/ 6 w 19"/>
                <a:gd name="T5" fmla="*/ 0 h 23"/>
                <a:gd name="T6" fmla="*/ 0 w 19"/>
                <a:gd name="T7" fmla="*/ 1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0" y="15"/>
                  </a:moveTo>
                  <a:lnTo>
                    <a:pt x="18" y="22"/>
                  </a:lnTo>
                  <a:lnTo>
                    <a:pt x="6" y="0"/>
                  </a:lnTo>
                  <a:lnTo>
                    <a:pt x="0" y="1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34" name="Freeform 113"/>
            <p:cNvSpPr>
              <a:spLocks/>
            </p:cNvSpPr>
            <p:nvPr/>
          </p:nvSpPr>
          <p:spPr bwMode="auto">
            <a:xfrm>
              <a:off x="1680" y="2149"/>
              <a:ext cx="19" cy="23"/>
            </a:xfrm>
            <a:custGeom>
              <a:avLst/>
              <a:gdLst>
                <a:gd name="T0" fmla="*/ 12 w 19"/>
                <a:gd name="T1" fmla="*/ 22 h 23"/>
                <a:gd name="T2" fmla="*/ 0 w 19"/>
                <a:gd name="T3" fmla="*/ 0 h 23"/>
                <a:gd name="T4" fmla="*/ 18 w 19"/>
                <a:gd name="T5" fmla="*/ 7 h 23"/>
                <a:gd name="T6" fmla="*/ 12 w 1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12" y="22"/>
                  </a:moveTo>
                  <a:lnTo>
                    <a:pt x="0" y="0"/>
                  </a:lnTo>
                  <a:lnTo>
                    <a:pt x="18" y="7"/>
                  </a:lnTo>
                  <a:lnTo>
                    <a:pt x="12" y="2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35" name="Freeform 114"/>
            <p:cNvSpPr>
              <a:spLocks/>
            </p:cNvSpPr>
            <p:nvPr/>
          </p:nvSpPr>
          <p:spPr bwMode="auto">
            <a:xfrm>
              <a:off x="1672" y="2149"/>
              <a:ext cx="27" cy="23"/>
            </a:xfrm>
            <a:custGeom>
              <a:avLst/>
              <a:gdLst>
                <a:gd name="T0" fmla="*/ 0 w 27"/>
                <a:gd name="T1" fmla="*/ 15 h 23"/>
                <a:gd name="T2" fmla="*/ 20 w 27"/>
                <a:gd name="T3" fmla="*/ 22 h 23"/>
                <a:gd name="T4" fmla="*/ 26 w 27"/>
                <a:gd name="T5" fmla="*/ 7 h 23"/>
                <a:gd name="T6" fmla="*/ 7 w 27"/>
                <a:gd name="T7" fmla="*/ 0 h 23"/>
                <a:gd name="T8" fmla="*/ 0 w 27"/>
                <a:gd name="T9" fmla="*/ 1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3"/>
                <a:gd name="T17" fmla="*/ 27 w 2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3">
                  <a:moveTo>
                    <a:pt x="0" y="15"/>
                  </a:moveTo>
                  <a:lnTo>
                    <a:pt x="20" y="22"/>
                  </a:lnTo>
                  <a:lnTo>
                    <a:pt x="26" y="7"/>
                  </a:lnTo>
                  <a:lnTo>
                    <a:pt x="7" y="0"/>
                  </a:lnTo>
                  <a:lnTo>
                    <a:pt x="0" y="1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36" name="Freeform 115"/>
            <p:cNvSpPr>
              <a:spLocks/>
            </p:cNvSpPr>
            <p:nvPr/>
          </p:nvSpPr>
          <p:spPr bwMode="auto">
            <a:xfrm>
              <a:off x="1680" y="2136"/>
              <a:ext cx="19" cy="20"/>
            </a:xfrm>
            <a:custGeom>
              <a:avLst/>
              <a:gdLst>
                <a:gd name="T0" fmla="*/ 0 w 19"/>
                <a:gd name="T1" fmla="*/ 12 h 20"/>
                <a:gd name="T2" fmla="*/ 18 w 19"/>
                <a:gd name="T3" fmla="*/ 19 h 20"/>
                <a:gd name="T4" fmla="*/ 7 w 19"/>
                <a:gd name="T5" fmla="*/ 0 h 20"/>
                <a:gd name="T6" fmla="*/ 0 w 19"/>
                <a:gd name="T7" fmla="*/ 1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0"/>
                <a:gd name="T14" fmla="*/ 19 w 1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0">
                  <a:moveTo>
                    <a:pt x="0" y="12"/>
                  </a:moveTo>
                  <a:lnTo>
                    <a:pt x="18" y="19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37" name="Freeform 116"/>
            <p:cNvSpPr>
              <a:spLocks/>
            </p:cNvSpPr>
            <p:nvPr/>
          </p:nvSpPr>
          <p:spPr bwMode="auto">
            <a:xfrm>
              <a:off x="1688" y="2136"/>
              <a:ext cx="18" cy="20"/>
            </a:xfrm>
            <a:custGeom>
              <a:avLst/>
              <a:gdLst>
                <a:gd name="T0" fmla="*/ 9 w 18"/>
                <a:gd name="T1" fmla="*/ 19 h 20"/>
                <a:gd name="T2" fmla="*/ 0 w 18"/>
                <a:gd name="T3" fmla="*/ 0 h 20"/>
                <a:gd name="T4" fmla="*/ 17 w 18"/>
                <a:gd name="T5" fmla="*/ 7 h 20"/>
                <a:gd name="T6" fmla="*/ 9 w 18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0"/>
                <a:gd name="T14" fmla="*/ 18 w 1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0">
                  <a:moveTo>
                    <a:pt x="9" y="19"/>
                  </a:moveTo>
                  <a:lnTo>
                    <a:pt x="0" y="0"/>
                  </a:lnTo>
                  <a:lnTo>
                    <a:pt x="17" y="7"/>
                  </a:lnTo>
                  <a:lnTo>
                    <a:pt x="9" y="1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38" name="Freeform 117"/>
            <p:cNvSpPr>
              <a:spLocks/>
            </p:cNvSpPr>
            <p:nvPr/>
          </p:nvSpPr>
          <p:spPr bwMode="auto">
            <a:xfrm>
              <a:off x="1680" y="2136"/>
              <a:ext cx="25" cy="20"/>
            </a:xfrm>
            <a:custGeom>
              <a:avLst/>
              <a:gdLst>
                <a:gd name="T0" fmla="*/ 0 w 25"/>
                <a:gd name="T1" fmla="*/ 12 h 20"/>
                <a:gd name="T2" fmla="*/ 16 w 25"/>
                <a:gd name="T3" fmla="*/ 19 h 20"/>
                <a:gd name="T4" fmla="*/ 24 w 25"/>
                <a:gd name="T5" fmla="*/ 7 h 20"/>
                <a:gd name="T6" fmla="*/ 7 w 25"/>
                <a:gd name="T7" fmla="*/ 0 h 20"/>
                <a:gd name="T8" fmla="*/ 0 w 25"/>
                <a:gd name="T9" fmla="*/ 1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0"/>
                <a:gd name="T17" fmla="*/ 25 w 25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0">
                  <a:moveTo>
                    <a:pt x="0" y="12"/>
                  </a:moveTo>
                  <a:lnTo>
                    <a:pt x="16" y="19"/>
                  </a:lnTo>
                  <a:lnTo>
                    <a:pt x="24" y="7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39" name="Freeform 118"/>
            <p:cNvSpPr>
              <a:spLocks/>
            </p:cNvSpPr>
            <p:nvPr/>
          </p:nvSpPr>
          <p:spPr bwMode="auto">
            <a:xfrm>
              <a:off x="1688" y="2122"/>
              <a:ext cx="18" cy="21"/>
            </a:xfrm>
            <a:custGeom>
              <a:avLst/>
              <a:gdLst>
                <a:gd name="T0" fmla="*/ 0 w 18"/>
                <a:gd name="T1" fmla="*/ 12 h 21"/>
                <a:gd name="T2" fmla="*/ 17 w 18"/>
                <a:gd name="T3" fmla="*/ 20 h 21"/>
                <a:gd name="T4" fmla="*/ 7 w 18"/>
                <a:gd name="T5" fmla="*/ 0 h 21"/>
                <a:gd name="T6" fmla="*/ 0 w 18"/>
                <a:gd name="T7" fmla="*/ 12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1"/>
                <a:gd name="T14" fmla="*/ 18 w 18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1">
                  <a:moveTo>
                    <a:pt x="0" y="12"/>
                  </a:moveTo>
                  <a:lnTo>
                    <a:pt x="17" y="20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40" name="Freeform 119"/>
            <p:cNvSpPr>
              <a:spLocks/>
            </p:cNvSpPr>
            <p:nvPr/>
          </p:nvSpPr>
          <p:spPr bwMode="auto">
            <a:xfrm>
              <a:off x="1695" y="2122"/>
              <a:ext cx="18" cy="21"/>
            </a:xfrm>
            <a:custGeom>
              <a:avLst/>
              <a:gdLst>
                <a:gd name="T0" fmla="*/ 10 w 18"/>
                <a:gd name="T1" fmla="*/ 20 h 21"/>
                <a:gd name="T2" fmla="*/ 0 w 18"/>
                <a:gd name="T3" fmla="*/ 0 h 21"/>
                <a:gd name="T4" fmla="*/ 17 w 18"/>
                <a:gd name="T5" fmla="*/ 7 h 21"/>
                <a:gd name="T6" fmla="*/ 10 w 18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1"/>
                <a:gd name="T14" fmla="*/ 18 w 18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1">
                  <a:moveTo>
                    <a:pt x="10" y="20"/>
                  </a:moveTo>
                  <a:lnTo>
                    <a:pt x="0" y="0"/>
                  </a:lnTo>
                  <a:lnTo>
                    <a:pt x="17" y="7"/>
                  </a:lnTo>
                  <a:lnTo>
                    <a:pt x="10" y="2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41" name="Freeform 120"/>
            <p:cNvSpPr>
              <a:spLocks/>
            </p:cNvSpPr>
            <p:nvPr/>
          </p:nvSpPr>
          <p:spPr bwMode="auto">
            <a:xfrm>
              <a:off x="1688" y="2122"/>
              <a:ext cx="25" cy="21"/>
            </a:xfrm>
            <a:custGeom>
              <a:avLst/>
              <a:gdLst>
                <a:gd name="T0" fmla="*/ 0 w 25"/>
                <a:gd name="T1" fmla="*/ 12 h 21"/>
                <a:gd name="T2" fmla="*/ 17 w 25"/>
                <a:gd name="T3" fmla="*/ 20 h 21"/>
                <a:gd name="T4" fmla="*/ 24 w 25"/>
                <a:gd name="T5" fmla="*/ 7 h 21"/>
                <a:gd name="T6" fmla="*/ 7 w 25"/>
                <a:gd name="T7" fmla="*/ 0 h 21"/>
                <a:gd name="T8" fmla="*/ 0 w 25"/>
                <a:gd name="T9" fmla="*/ 1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1"/>
                <a:gd name="T17" fmla="*/ 25 w 2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1">
                  <a:moveTo>
                    <a:pt x="0" y="12"/>
                  </a:moveTo>
                  <a:lnTo>
                    <a:pt x="17" y="20"/>
                  </a:lnTo>
                  <a:lnTo>
                    <a:pt x="24" y="7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42" name="Freeform 121"/>
            <p:cNvSpPr>
              <a:spLocks/>
            </p:cNvSpPr>
            <p:nvPr/>
          </p:nvSpPr>
          <p:spPr bwMode="auto">
            <a:xfrm>
              <a:off x="1695" y="2109"/>
              <a:ext cx="18" cy="23"/>
            </a:xfrm>
            <a:custGeom>
              <a:avLst/>
              <a:gdLst>
                <a:gd name="T0" fmla="*/ 0 w 18"/>
                <a:gd name="T1" fmla="*/ 13 h 23"/>
                <a:gd name="T2" fmla="*/ 17 w 18"/>
                <a:gd name="T3" fmla="*/ 22 h 23"/>
                <a:gd name="T4" fmla="*/ 6 w 18"/>
                <a:gd name="T5" fmla="*/ 0 h 23"/>
                <a:gd name="T6" fmla="*/ 0 w 18"/>
                <a:gd name="T7" fmla="*/ 13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3"/>
                <a:gd name="T14" fmla="*/ 18 w 1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3">
                  <a:moveTo>
                    <a:pt x="0" y="13"/>
                  </a:moveTo>
                  <a:lnTo>
                    <a:pt x="17" y="22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43" name="Freeform 122"/>
            <p:cNvSpPr>
              <a:spLocks/>
            </p:cNvSpPr>
            <p:nvPr/>
          </p:nvSpPr>
          <p:spPr bwMode="auto">
            <a:xfrm>
              <a:off x="1702" y="2109"/>
              <a:ext cx="19" cy="23"/>
            </a:xfrm>
            <a:custGeom>
              <a:avLst/>
              <a:gdLst>
                <a:gd name="T0" fmla="*/ 10 w 19"/>
                <a:gd name="T1" fmla="*/ 22 h 23"/>
                <a:gd name="T2" fmla="*/ 0 w 19"/>
                <a:gd name="T3" fmla="*/ 0 h 23"/>
                <a:gd name="T4" fmla="*/ 18 w 19"/>
                <a:gd name="T5" fmla="*/ 9 h 23"/>
                <a:gd name="T6" fmla="*/ 10 w 1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10" y="22"/>
                  </a:moveTo>
                  <a:lnTo>
                    <a:pt x="0" y="0"/>
                  </a:lnTo>
                  <a:lnTo>
                    <a:pt x="18" y="9"/>
                  </a:lnTo>
                  <a:lnTo>
                    <a:pt x="10" y="2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44" name="Freeform 123"/>
            <p:cNvSpPr>
              <a:spLocks/>
            </p:cNvSpPr>
            <p:nvPr/>
          </p:nvSpPr>
          <p:spPr bwMode="auto">
            <a:xfrm>
              <a:off x="1695" y="2109"/>
              <a:ext cx="26" cy="23"/>
            </a:xfrm>
            <a:custGeom>
              <a:avLst/>
              <a:gdLst>
                <a:gd name="T0" fmla="*/ 0 w 26"/>
                <a:gd name="T1" fmla="*/ 13 h 23"/>
                <a:gd name="T2" fmla="*/ 17 w 26"/>
                <a:gd name="T3" fmla="*/ 22 h 23"/>
                <a:gd name="T4" fmla="*/ 25 w 26"/>
                <a:gd name="T5" fmla="*/ 9 h 23"/>
                <a:gd name="T6" fmla="*/ 6 w 26"/>
                <a:gd name="T7" fmla="*/ 0 h 23"/>
                <a:gd name="T8" fmla="*/ 0 w 26"/>
                <a:gd name="T9" fmla="*/ 1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3"/>
                <a:gd name="T17" fmla="*/ 26 w 2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3">
                  <a:moveTo>
                    <a:pt x="0" y="13"/>
                  </a:moveTo>
                  <a:lnTo>
                    <a:pt x="17" y="22"/>
                  </a:lnTo>
                  <a:lnTo>
                    <a:pt x="25" y="9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45" name="Freeform 124"/>
            <p:cNvSpPr>
              <a:spLocks/>
            </p:cNvSpPr>
            <p:nvPr/>
          </p:nvSpPr>
          <p:spPr bwMode="auto">
            <a:xfrm>
              <a:off x="1702" y="2097"/>
              <a:ext cx="19" cy="22"/>
            </a:xfrm>
            <a:custGeom>
              <a:avLst/>
              <a:gdLst>
                <a:gd name="T0" fmla="*/ 0 w 19"/>
                <a:gd name="T1" fmla="*/ 12 h 22"/>
                <a:gd name="T2" fmla="*/ 18 w 19"/>
                <a:gd name="T3" fmla="*/ 21 h 22"/>
                <a:gd name="T4" fmla="*/ 7 w 19"/>
                <a:gd name="T5" fmla="*/ 0 h 22"/>
                <a:gd name="T6" fmla="*/ 0 w 19"/>
                <a:gd name="T7" fmla="*/ 1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2"/>
                <a:gd name="T14" fmla="*/ 19 w 19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2">
                  <a:moveTo>
                    <a:pt x="0" y="12"/>
                  </a:moveTo>
                  <a:lnTo>
                    <a:pt x="18" y="21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46" name="Freeform 125"/>
            <p:cNvSpPr>
              <a:spLocks/>
            </p:cNvSpPr>
            <p:nvPr/>
          </p:nvSpPr>
          <p:spPr bwMode="auto">
            <a:xfrm>
              <a:off x="1709" y="2097"/>
              <a:ext cx="20" cy="22"/>
            </a:xfrm>
            <a:custGeom>
              <a:avLst/>
              <a:gdLst>
                <a:gd name="T0" fmla="*/ 11 w 20"/>
                <a:gd name="T1" fmla="*/ 21 h 22"/>
                <a:gd name="T2" fmla="*/ 0 w 20"/>
                <a:gd name="T3" fmla="*/ 0 h 22"/>
                <a:gd name="T4" fmla="*/ 19 w 20"/>
                <a:gd name="T5" fmla="*/ 8 h 22"/>
                <a:gd name="T6" fmla="*/ 11 w 20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2"/>
                <a:gd name="T14" fmla="*/ 20 w 20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2">
                  <a:moveTo>
                    <a:pt x="11" y="21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11" y="2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47" name="Freeform 126"/>
            <p:cNvSpPr>
              <a:spLocks/>
            </p:cNvSpPr>
            <p:nvPr/>
          </p:nvSpPr>
          <p:spPr bwMode="auto">
            <a:xfrm>
              <a:off x="1702" y="2097"/>
              <a:ext cx="27" cy="22"/>
            </a:xfrm>
            <a:custGeom>
              <a:avLst/>
              <a:gdLst>
                <a:gd name="T0" fmla="*/ 0 w 27"/>
                <a:gd name="T1" fmla="*/ 12 h 22"/>
                <a:gd name="T2" fmla="*/ 18 w 27"/>
                <a:gd name="T3" fmla="*/ 21 h 22"/>
                <a:gd name="T4" fmla="*/ 26 w 27"/>
                <a:gd name="T5" fmla="*/ 8 h 22"/>
                <a:gd name="T6" fmla="*/ 7 w 27"/>
                <a:gd name="T7" fmla="*/ 0 h 22"/>
                <a:gd name="T8" fmla="*/ 0 w 27"/>
                <a:gd name="T9" fmla="*/ 1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2"/>
                <a:gd name="T17" fmla="*/ 27 w 2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2">
                  <a:moveTo>
                    <a:pt x="0" y="12"/>
                  </a:moveTo>
                  <a:lnTo>
                    <a:pt x="18" y="21"/>
                  </a:lnTo>
                  <a:lnTo>
                    <a:pt x="26" y="8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48" name="Freeform 127"/>
            <p:cNvSpPr>
              <a:spLocks/>
            </p:cNvSpPr>
            <p:nvPr/>
          </p:nvSpPr>
          <p:spPr bwMode="auto">
            <a:xfrm>
              <a:off x="1709" y="2086"/>
              <a:ext cx="20" cy="20"/>
            </a:xfrm>
            <a:custGeom>
              <a:avLst/>
              <a:gdLst>
                <a:gd name="T0" fmla="*/ 0 w 20"/>
                <a:gd name="T1" fmla="*/ 11 h 20"/>
                <a:gd name="T2" fmla="*/ 19 w 20"/>
                <a:gd name="T3" fmla="*/ 19 h 20"/>
                <a:gd name="T4" fmla="*/ 9 w 20"/>
                <a:gd name="T5" fmla="*/ 0 h 20"/>
                <a:gd name="T6" fmla="*/ 0 w 20"/>
                <a:gd name="T7" fmla="*/ 1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0"/>
                <a:gd name="T14" fmla="*/ 20 w 20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0">
                  <a:moveTo>
                    <a:pt x="0" y="11"/>
                  </a:moveTo>
                  <a:lnTo>
                    <a:pt x="19" y="19"/>
                  </a:lnTo>
                  <a:lnTo>
                    <a:pt x="9" y="0"/>
                  </a:lnTo>
                  <a:lnTo>
                    <a:pt x="0" y="1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49" name="Freeform 128"/>
            <p:cNvSpPr>
              <a:spLocks/>
            </p:cNvSpPr>
            <p:nvPr/>
          </p:nvSpPr>
          <p:spPr bwMode="auto">
            <a:xfrm>
              <a:off x="1717" y="2086"/>
              <a:ext cx="19" cy="20"/>
            </a:xfrm>
            <a:custGeom>
              <a:avLst/>
              <a:gdLst>
                <a:gd name="T0" fmla="*/ 10 w 19"/>
                <a:gd name="T1" fmla="*/ 19 h 20"/>
                <a:gd name="T2" fmla="*/ 0 w 19"/>
                <a:gd name="T3" fmla="*/ 0 h 20"/>
                <a:gd name="T4" fmla="*/ 18 w 19"/>
                <a:gd name="T5" fmla="*/ 8 h 20"/>
                <a:gd name="T6" fmla="*/ 10 w 19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0"/>
                <a:gd name="T14" fmla="*/ 19 w 1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0">
                  <a:moveTo>
                    <a:pt x="10" y="19"/>
                  </a:moveTo>
                  <a:lnTo>
                    <a:pt x="0" y="0"/>
                  </a:lnTo>
                  <a:lnTo>
                    <a:pt x="18" y="8"/>
                  </a:lnTo>
                  <a:lnTo>
                    <a:pt x="10" y="1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50" name="Freeform 129"/>
            <p:cNvSpPr>
              <a:spLocks/>
            </p:cNvSpPr>
            <p:nvPr/>
          </p:nvSpPr>
          <p:spPr bwMode="auto">
            <a:xfrm>
              <a:off x="1709" y="2086"/>
              <a:ext cx="27" cy="20"/>
            </a:xfrm>
            <a:custGeom>
              <a:avLst/>
              <a:gdLst>
                <a:gd name="T0" fmla="*/ 0 w 27"/>
                <a:gd name="T1" fmla="*/ 11 h 20"/>
                <a:gd name="T2" fmla="*/ 18 w 27"/>
                <a:gd name="T3" fmla="*/ 19 h 20"/>
                <a:gd name="T4" fmla="*/ 26 w 27"/>
                <a:gd name="T5" fmla="*/ 8 h 20"/>
                <a:gd name="T6" fmla="*/ 8 w 27"/>
                <a:gd name="T7" fmla="*/ 0 h 20"/>
                <a:gd name="T8" fmla="*/ 0 w 27"/>
                <a:gd name="T9" fmla="*/ 1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0"/>
                <a:gd name="T17" fmla="*/ 27 w 2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0">
                  <a:moveTo>
                    <a:pt x="0" y="11"/>
                  </a:moveTo>
                  <a:lnTo>
                    <a:pt x="18" y="19"/>
                  </a:lnTo>
                  <a:lnTo>
                    <a:pt x="26" y="8"/>
                  </a:lnTo>
                  <a:lnTo>
                    <a:pt x="8" y="0"/>
                  </a:lnTo>
                  <a:lnTo>
                    <a:pt x="0" y="1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51" name="Freeform 130"/>
            <p:cNvSpPr>
              <a:spLocks/>
            </p:cNvSpPr>
            <p:nvPr/>
          </p:nvSpPr>
          <p:spPr bwMode="auto">
            <a:xfrm>
              <a:off x="1717" y="2074"/>
              <a:ext cx="19" cy="21"/>
            </a:xfrm>
            <a:custGeom>
              <a:avLst/>
              <a:gdLst>
                <a:gd name="T0" fmla="*/ 0 w 19"/>
                <a:gd name="T1" fmla="*/ 10 h 21"/>
                <a:gd name="T2" fmla="*/ 18 w 19"/>
                <a:gd name="T3" fmla="*/ 20 h 21"/>
                <a:gd name="T4" fmla="*/ 8 w 19"/>
                <a:gd name="T5" fmla="*/ 0 h 21"/>
                <a:gd name="T6" fmla="*/ 0 w 19"/>
                <a:gd name="T7" fmla="*/ 1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1"/>
                <a:gd name="T14" fmla="*/ 19 w 19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1">
                  <a:moveTo>
                    <a:pt x="0" y="10"/>
                  </a:moveTo>
                  <a:lnTo>
                    <a:pt x="18" y="20"/>
                  </a:lnTo>
                  <a:lnTo>
                    <a:pt x="8" y="0"/>
                  </a:lnTo>
                  <a:lnTo>
                    <a:pt x="0" y="1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52" name="Freeform 131"/>
            <p:cNvSpPr>
              <a:spLocks/>
            </p:cNvSpPr>
            <p:nvPr/>
          </p:nvSpPr>
          <p:spPr bwMode="auto">
            <a:xfrm>
              <a:off x="1724" y="2074"/>
              <a:ext cx="19" cy="21"/>
            </a:xfrm>
            <a:custGeom>
              <a:avLst/>
              <a:gdLst>
                <a:gd name="T0" fmla="*/ 10 w 19"/>
                <a:gd name="T1" fmla="*/ 20 h 21"/>
                <a:gd name="T2" fmla="*/ 0 w 19"/>
                <a:gd name="T3" fmla="*/ 0 h 21"/>
                <a:gd name="T4" fmla="*/ 18 w 19"/>
                <a:gd name="T5" fmla="*/ 9 h 21"/>
                <a:gd name="T6" fmla="*/ 10 w 19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1"/>
                <a:gd name="T14" fmla="*/ 19 w 19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1">
                  <a:moveTo>
                    <a:pt x="10" y="20"/>
                  </a:moveTo>
                  <a:lnTo>
                    <a:pt x="0" y="0"/>
                  </a:lnTo>
                  <a:lnTo>
                    <a:pt x="18" y="9"/>
                  </a:lnTo>
                  <a:lnTo>
                    <a:pt x="10" y="2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53" name="Freeform 132"/>
            <p:cNvSpPr>
              <a:spLocks/>
            </p:cNvSpPr>
            <p:nvPr/>
          </p:nvSpPr>
          <p:spPr bwMode="auto">
            <a:xfrm>
              <a:off x="1717" y="2074"/>
              <a:ext cx="26" cy="21"/>
            </a:xfrm>
            <a:custGeom>
              <a:avLst/>
              <a:gdLst>
                <a:gd name="T0" fmla="*/ 0 w 26"/>
                <a:gd name="T1" fmla="*/ 10 h 21"/>
                <a:gd name="T2" fmla="*/ 17 w 26"/>
                <a:gd name="T3" fmla="*/ 20 h 21"/>
                <a:gd name="T4" fmla="*/ 25 w 26"/>
                <a:gd name="T5" fmla="*/ 9 h 21"/>
                <a:gd name="T6" fmla="*/ 7 w 26"/>
                <a:gd name="T7" fmla="*/ 0 h 21"/>
                <a:gd name="T8" fmla="*/ 0 w 26"/>
                <a:gd name="T9" fmla="*/ 1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1"/>
                <a:gd name="T17" fmla="*/ 26 w 2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1">
                  <a:moveTo>
                    <a:pt x="0" y="10"/>
                  </a:moveTo>
                  <a:lnTo>
                    <a:pt x="17" y="20"/>
                  </a:lnTo>
                  <a:lnTo>
                    <a:pt x="25" y="9"/>
                  </a:lnTo>
                  <a:lnTo>
                    <a:pt x="7" y="0"/>
                  </a:lnTo>
                  <a:lnTo>
                    <a:pt x="0" y="1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54" name="Freeform 133"/>
            <p:cNvSpPr>
              <a:spLocks/>
            </p:cNvSpPr>
            <p:nvPr/>
          </p:nvSpPr>
          <p:spPr bwMode="auto">
            <a:xfrm>
              <a:off x="1724" y="2062"/>
              <a:ext cx="19" cy="22"/>
            </a:xfrm>
            <a:custGeom>
              <a:avLst/>
              <a:gdLst>
                <a:gd name="T0" fmla="*/ 0 w 19"/>
                <a:gd name="T1" fmla="*/ 11 h 22"/>
                <a:gd name="T2" fmla="*/ 18 w 19"/>
                <a:gd name="T3" fmla="*/ 21 h 22"/>
                <a:gd name="T4" fmla="*/ 9 w 19"/>
                <a:gd name="T5" fmla="*/ 0 h 22"/>
                <a:gd name="T6" fmla="*/ 0 w 19"/>
                <a:gd name="T7" fmla="*/ 1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2"/>
                <a:gd name="T14" fmla="*/ 19 w 19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2">
                  <a:moveTo>
                    <a:pt x="0" y="11"/>
                  </a:moveTo>
                  <a:lnTo>
                    <a:pt x="18" y="21"/>
                  </a:lnTo>
                  <a:lnTo>
                    <a:pt x="9" y="0"/>
                  </a:lnTo>
                  <a:lnTo>
                    <a:pt x="0" y="1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55" name="Freeform 134"/>
            <p:cNvSpPr>
              <a:spLocks/>
            </p:cNvSpPr>
            <p:nvPr/>
          </p:nvSpPr>
          <p:spPr bwMode="auto">
            <a:xfrm>
              <a:off x="1734" y="2062"/>
              <a:ext cx="18" cy="22"/>
            </a:xfrm>
            <a:custGeom>
              <a:avLst/>
              <a:gdLst>
                <a:gd name="T0" fmla="*/ 9 w 18"/>
                <a:gd name="T1" fmla="*/ 21 h 22"/>
                <a:gd name="T2" fmla="*/ 0 w 18"/>
                <a:gd name="T3" fmla="*/ 0 h 22"/>
                <a:gd name="T4" fmla="*/ 17 w 18"/>
                <a:gd name="T5" fmla="*/ 10 h 22"/>
                <a:gd name="T6" fmla="*/ 9 w 18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2"/>
                <a:gd name="T14" fmla="*/ 18 w 1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2">
                  <a:moveTo>
                    <a:pt x="9" y="21"/>
                  </a:moveTo>
                  <a:lnTo>
                    <a:pt x="0" y="0"/>
                  </a:lnTo>
                  <a:lnTo>
                    <a:pt x="17" y="10"/>
                  </a:lnTo>
                  <a:lnTo>
                    <a:pt x="9" y="2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56" name="Freeform 135"/>
            <p:cNvSpPr>
              <a:spLocks/>
            </p:cNvSpPr>
            <p:nvPr/>
          </p:nvSpPr>
          <p:spPr bwMode="auto">
            <a:xfrm>
              <a:off x="1724" y="2062"/>
              <a:ext cx="26" cy="22"/>
            </a:xfrm>
            <a:custGeom>
              <a:avLst/>
              <a:gdLst>
                <a:gd name="T0" fmla="*/ 0 w 26"/>
                <a:gd name="T1" fmla="*/ 11 h 22"/>
                <a:gd name="T2" fmla="*/ 17 w 26"/>
                <a:gd name="T3" fmla="*/ 21 h 22"/>
                <a:gd name="T4" fmla="*/ 25 w 26"/>
                <a:gd name="T5" fmla="*/ 10 h 22"/>
                <a:gd name="T6" fmla="*/ 8 w 26"/>
                <a:gd name="T7" fmla="*/ 0 h 22"/>
                <a:gd name="T8" fmla="*/ 0 w 26"/>
                <a:gd name="T9" fmla="*/ 1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2"/>
                <a:gd name="T17" fmla="*/ 26 w 2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2">
                  <a:moveTo>
                    <a:pt x="0" y="11"/>
                  </a:moveTo>
                  <a:lnTo>
                    <a:pt x="17" y="21"/>
                  </a:lnTo>
                  <a:lnTo>
                    <a:pt x="25" y="10"/>
                  </a:lnTo>
                  <a:lnTo>
                    <a:pt x="8" y="0"/>
                  </a:lnTo>
                  <a:lnTo>
                    <a:pt x="0" y="1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57" name="Freeform 136"/>
            <p:cNvSpPr>
              <a:spLocks/>
            </p:cNvSpPr>
            <p:nvPr/>
          </p:nvSpPr>
          <p:spPr bwMode="auto">
            <a:xfrm>
              <a:off x="1734" y="2051"/>
              <a:ext cx="18" cy="23"/>
            </a:xfrm>
            <a:custGeom>
              <a:avLst/>
              <a:gdLst>
                <a:gd name="T0" fmla="*/ 0 w 18"/>
                <a:gd name="T1" fmla="*/ 11 h 23"/>
                <a:gd name="T2" fmla="*/ 17 w 18"/>
                <a:gd name="T3" fmla="*/ 22 h 23"/>
                <a:gd name="T4" fmla="*/ 9 w 18"/>
                <a:gd name="T5" fmla="*/ 0 h 23"/>
                <a:gd name="T6" fmla="*/ 0 w 18"/>
                <a:gd name="T7" fmla="*/ 1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3"/>
                <a:gd name="T14" fmla="*/ 18 w 1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3">
                  <a:moveTo>
                    <a:pt x="0" y="11"/>
                  </a:moveTo>
                  <a:lnTo>
                    <a:pt x="17" y="22"/>
                  </a:lnTo>
                  <a:lnTo>
                    <a:pt x="9" y="0"/>
                  </a:lnTo>
                  <a:lnTo>
                    <a:pt x="0" y="1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58" name="Freeform 137"/>
            <p:cNvSpPr>
              <a:spLocks/>
            </p:cNvSpPr>
            <p:nvPr/>
          </p:nvSpPr>
          <p:spPr bwMode="auto">
            <a:xfrm>
              <a:off x="1742" y="2051"/>
              <a:ext cx="19" cy="23"/>
            </a:xfrm>
            <a:custGeom>
              <a:avLst/>
              <a:gdLst>
                <a:gd name="T0" fmla="*/ 8 w 19"/>
                <a:gd name="T1" fmla="*/ 22 h 23"/>
                <a:gd name="T2" fmla="*/ 0 w 19"/>
                <a:gd name="T3" fmla="*/ 0 h 23"/>
                <a:gd name="T4" fmla="*/ 18 w 19"/>
                <a:gd name="T5" fmla="*/ 11 h 23"/>
                <a:gd name="T6" fmla="*/ 8 w 1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8" y="22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8" y="2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59" name="Freeform 138"/>
            <p:cNvSpPr>
              <a:spLocks/>
            </p:cNvSpPr>
            <p:nvPr/>
          </p:nvSpPr>
          <p:spPr bwMode="auto">
            <a:xfrm>
              <a:off x="1734" y="2051"/>
              <a:ext cx="27" cy="23"/>
            </a:xfrm>
            <a:custGeom>
              <a:avLst/>
              <a:gdLst>
                <a:gd name="T0" fmla="*/ 0 w 27"/>
                <a:gd name="T1" fmla="*/ 11 h 23"/>
                <a:gd name="T2" fmla="*/ 17 w 27"/>
                <a:gd name="T3" fmla="*/ 22 h 23"/>
                <a:gd name="T4" fmla="*/ 26 w 27"/>
                <a:gd name="T5" fmla="*/ 11 h 23"/>
                <a:gd name="T6" fmla="*/ 9 w 27"/>
                <a:gd name="T7" fmla="*/ 0 h 23"/>
                <a:gd name="T8" fmla="*/ 0 w 27"/>
                <a:gd name="T9" fmla="*/ 1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3"/>
                <a:gd name="T17" fmla="*/ 27 w 2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3">
                  <a:moveTo>
                    <a:pt x="0" y="11"/>
                  </a:moveTo>
                  <a:lnTo>
                    <a:pt x="17" y="22"/>
                  </a:lnTo>
                  <a:lnTo>
                    <a:pt x="26" y="11"/>
                  </a:lnTo>
                  <a:lnTo>
                    <a:pt x="9" y="0"/>
                  </a:lnTo>
                  <a:lnTo>
                    <a:pt x="0" y="1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60" name="Freeform 139"/>
            <p:cNvSpPr>
              <a:spLocks/>
            </p:cNvSpPr>
            <p:nvPr/>
          </p:nvSpPr>
          <p:spPr bwMode="auto">
            <a:xfrm>
              <a:off x="1742" y="2039"/>
              <a:ext cx="19" cy="24"/>
            </a:xfrm>
            <a:custGeom>
              <a:avLst/>
              <a:gdLst>
                <a:gd name="T0" fmla="*/ 0 w 19"/>
                <a:gd name="T1" fmla="*/ 11 h 24"/>
                <a:gd name="T2" fmla="*/ 18 w 19"/>
                <a:gd name="T3" fmla="*/ 23 h 24"/>
                <a:gd name="T4" fmla="*/ 10 w 19"/>
                <a:gd name="T5" fmla="*/ 0 h 24"/>
                <a:gd name="T6" fmla="*/ 0 w 19"/>
                <a:gd name="T7" fmla="*/ 1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4"/>
                <a:gd name="T14" fmla="*/ 19 w 1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4">
                  <a:moveTo>
                    <a:pt x="0" y="11"/>
                  </a:moveTo>
                  <a:lnTo>
                    <a:pt x="18" y="23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61" name="Freeform 140"/>
            <p:cNvSpPr>
              <a:spLocks/>
            </p:cNvSpPr>
            <p:nvPr/>
          </p:nvSpPr>
          <p:spPr bwMode="auto">
            <a:xfrm>
              <a:off x="1753" y="2039"/>
              <a:ext cx="17" cy="24"/>
            </a:xfrm>
            <a:custGeom>
              <a:avLst/>
              <a:gdLst>
                <a:gd name="T0" fmla="*/ 7 w 17"/>
                <a:gd name="T1" fmla="*/ 23 h 24"/>
                <a:gd name="T2" fmla="*/ 0 w 17"/>
                <a:gd name="T3" fmla="*/ 0 h 24"/>
                <a:gd name="T4" fmla="*/ 16 w 17"/>
                <a:gd name="T5" fmla="*/ 11 h 24"/>
                <a:gd name="T6" fmla="*/ 7 w 17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4"/>
                <a:gd name="T14" fmla="*/ 17 w 1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4">
                  <a:moveTo>
                    <a:pt x="7" y="23"/>
                  </a:moveTo>
                  <a:lnTo>
                    <a:pt x="0" y="0"/>
                  </a:lnTo>
                  <a:lnTo>
                    <a:pt x="16" y="11"/>
                  </a:lnTo>
                  <a:lnTo>
                    <a:pt x="7" y="2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62" name="Freeform 141"/>
            <p:cNvSpPr>
              <a:spLocks/>
            </p:cNvSpPr>
            <p:nvPr/>
          </p:nvSpPr>
          <p:spPr bwMode="auto">
            <a:xfrm>
              <a:off x="1742" y="2039"/>
              <a:ext cx="28" cy="24"/>
            </a:xfrm>
            <a:custGeom>
              <a:avLst/>
              <a:gdLst>
                <a:gd name="T0" fmla="*/ 0 w 28"/>
                <a:gd name="T1" fmla="*/ 11 h 24"/>
                <a:gd name="T2" fmla="*/ 17 w 28"/>
                <a:gd name="T3" fmla="*/ 23 h 24"/>
                <a:gd name="T4" fmla="*/ 27 w 28"/>
                <a:gd name="T5" fmla="*/ 11 h 24"/>
                <a:gd name="T6" fmla="*/ 10 w 28"/>
                <a:gd name="T7" fmla="*/ 0 h 24"/>
                <a:gd name="T8" fmla="*/ 0 w 28"/>
                <a:gd name="T9" fmla="*/ 1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4"/>
                <a:gd name="T17" fmla="*/ 28 w 2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4">
                  <a:moveTo>
                    <a:pt x="0" y="11"/>
                  </a:moveTo>
                  <a:lnTo>
                    <a:pt x="17" y="23"/>
                  </a:lnTo>
                  <a:lnTo>
                    <a:pt x="27" y="11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63" name="Freeform 142"/>
            <p:cNvSpPr>
              <a:spLocks/>
            </p:cNvSpPr>
            <p:nvPr/>
          </p:nvSpPr>
          <p:spPr bwMode="auto">
            <a:xfrm>
              <a:off x="1753" y="2030"/>
              <a:ext cx="17" cy="22"/>
            </a:xfrm>
            <a:custGeom>
              <a:avLst/>
              <a:gdLst>
                <a:gd name="T0" fmla="*/ 0 w 17"/>
                <a:gd name="T1" fmla="*/ 10 h 22"/>
                <a:gd name="T2" fmla="*/ 16 w 17"/>
                <a:gd name="T3" fmla="*/ 21 h 22"/>
                <a:gd name="T4" fmla="*/ 10 w 17"/>
                <a:gd name="T5" fmla="*/ 0 h 22"/>
                <a:gd name="T6" fmla="*/ 0 w 17"/>
                <a:gd name="T7" fmla="*/ 1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2"/>
                <a:gd name="T14" fmla="*/ 17 w 1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2">
                  <a:moveTo>
                    <a:pt x="0" y="10"/>
                  </a:moveTo>
                  <a:lnTo>
                    <a:pt x="16" y="21"/>
                  </a:lnTo>
                  <a:lnTo>
                    <a:pt x="10" y="0"/>
                  </a:lnTo>
                  <a:lnTo>
                    <a:pt x="0" y="1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64" name="Freeform 143"/>
            <p:cNvSpPr>
              <a:spLocks/>
            </p:cNvSpPr>
            <p:nvPr/>
          </p:nvSpPr>
          <p:spPr bwMode="auto">
            <a:xfrm>
              <a:off x="1761" y="2030"/>
              <a:ext cx="18" cy="22"/>
            </a:xfrm>
            <a:custGeom>
              <a:avLst/>
              <a:gdLst>
                <a:gd name="T0" fmla="*/ 6 w 18"/>
                <a:gd name="T1" fmla="*/ 21 h 22"/>
                <a:gd name="T2" fmla="*/ 0 w 18"/>
                <a:gd name="T3" fmla="*/ 0 h 22"/>
                <a:gd name="T4" fmla="*/ 17 w 18"/>
                <a:gd name="T5" fmla="*/ 11 h 22"/>
                <a:gd name="T6" fmla="*/ 6 w 18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2"/>
                <a:gd name="T14" fmla="*/ 18 w 1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2">
                  <a:moveTo>
                    <a:pt x="6" y="21"/>
                  </a:moveTo>
                  <a:lnTo>
                    <a:pt x="0" y="0"/>
                  </a:lnTo>
                  <a:lnTo>
                    <a:pt x="17" y="11"/>
                  </a:lnTo>
                  <a:lnTo>
                    <a:pt x="6" y="2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65" name="Freeform 144"/>
            <p:cNvSpPr>
              <a:spLocks/>
            </p:cNvSpPr>
            <p:nvPr/>
          </p:nvSpPr>
          <p:spPr bwMode="auto">
            <a:xfrm>
              <a:off x="1753" y="2030"/>
              <a:ext cx="24" cy="22"/>
            </a:xfrm>
            <a:custGeom>
              <a:avLst/>
              <a:gdLst>
                <a:gd name="T0" fmla="*/ 0 w 24"/>
                <a:gd name="T1" fmla="*/ 10 h 22"/>
                <a:gd name="T2" fmla="*/ 14 w 24"/>
                <a:gd name="T3" fmla="*/ 21 h 22"/>
                <a:gd name="T4" fmla="*/ 23 w 24"/>
                <a:gd name="T5" fmla="*/ 11 h 22"/>
                <a:gd name="T6" fmla="*/ 9 w 24"/>
                <a:gd name="T7" fmla="*/ 0 h 22"/>
                <a:gd name="T8" fmla="*/ 0 w 24"/>
                <a:gd name="T9" fmla="*/ 1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2"/>
                <a:gd name="T17" fmla="*/ 24 w 24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2">
                  <a:moveTo>
                    <a:pt x="0" y="10"/>
                  </a:moveTo>
                  <a:lnTo>
                    <a:pt x="14" y="21"/>
                  </a:lnTo>
                  <a:lnTo>
                    <a:pt x="23" y="11"/>
                  </a:lnTo>
                  <a:lnTo>
                    <a:pt x="9" y="0"/>
                  </a:lnTo>
                  <a:lnTo>
                    <a:pt x="0" y="1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66" name="Freeform 145"/>
            <p:cNvSpPr>
              <a:spLocks/>
            </p:cNvSpPr>
            <p:nvPr/>
          </p:nvSpPr>
          <p:spPr bwMode="auto">
            <a:xfrm>
              <a:off x="1761" y="2021"/>
              <a:ext cx="18" cy="22"/>
            </a:xfrm>
            <a:custGeom>
              <a:avLst/>
              <a:gdLst>
                <a:gd name="T0" fmla="*/ 0 w 18"/>
                <a:gd name="T1" fmla="*/ 9 h 22"/>
                <a:gd name="T2" fmla="*/ 17 w 18"/>
                <a:gd name="T3" fmla="*/ 21 h 22"/>
                <a:gd name="T4" fmla="*/ 12 w 18"/>
                <a:gd name="T5" fmla="*/ 0 h 22"/>
                <a:gd name="T6" fmla="*/ 0 w 18"/>
                <a:gd name="T7" fmla="*/ 9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2"/>
                <a:gd name="T14" fmla="*/ 18 w 1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2">
                  <a:moveTo>
                    <a:pt x="0" y="9"/>
                  </a:moveTo>
                  <a:lnTo>
                    <a:pt x="17" y="21"/>
                  </a:lnTo>
                  <a:lnTo>
                    <a:pt x="12" y="0"/>
                  </a:lnTo>
                  <a:lnTo>
                    <a:pt x="0" y="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67" name="Freeform 146"/>
            <p:cNvSpPr>
              <a:spLocks/>
            </p:cNvSpPr>
            <p:nvPr/>
          </p:nvSpPr>
          <p:spPr bwMode="auto">
            <a:xfrm>
              <a:off x="1773" y="2021"/>
              <a:ext cx="19" cy="22"/>
            </a:xfrm>
            <a:custGeom>
              <a:avLst/>
              <a:gdLst>
                <a:gd name="T0" fmla="*/ 4 w 19"/>
                <a:gd name="T1" fmla="*/ 21 h 22"/>
                <a:gd name="T2" fmla="*/ 0 w 19"/>
                <a:gd name="T3" fmla="*/ 0 h 22"/>
                <a:gd name="T4" fmla="*/ 18 w 19"/>
                <a:gd name="T5" fmla="*/ 12 h 22"/>
                <a:gd name="T6" fmla="*/ 4 w 19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2"/>
                <a:gd name="T14" fmla="*/ 19 w 19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2">
                  <a:moveTo>
                    <a:pt x="4" y="21"/>
                  </a:moveTo>
                  <a:lnTo>
                    <a:pt x="0" y="0"/>
                  </a:lnTo>
                  <a:lnTo>
                    <a:pt x="18" y="12"/>
                  </a:lnTo>
                  <a:lnTo>
                    <a:pt x="4" y="2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68" name="Freeform 147"/>
            <p:cNvSpPr>
              <a:spLocks/>
            </p:cNvSpPr>
            <p:nvPr/>
          </p:nvSpPr>
          <p:spPr bwMode="auto">
            <a:xfrm>
              <a:off x="1761" y="2021"/>
              <a:ext cx="26" cy="22"/>
            </a:xfrm>
            <a:custGeom>
              <a:avLst/>
              <a:gdLst>
                <a:gd name="T0" fmla="*/ 0 w 26"/>
                <a:gd name="T1" fmla="*/ 9 h 22"/>
                <a:gd name="T2" fmla="*/ 14 w 26"/>
                <a:gd name="T3" fmla="*/ 21 h 22"/>
                <a:gd name="T4" fmla="*/ 25 w 26"/>
                <a:gd name="T5" fmla="*/ 12 h 22"/>
                <a:gd name="T6" fmla="*/ 10 w 26"/>
                <a:gd name="T7" fmla="*/ 0 h 22"/>
                <a:gd name="T8" fmla="*/ 0 w 26"/>
                <a:gd name="T9" fmla="*/ 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2"/>
                <a:gd name="T17" fmla="*/ 26 w 2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2">
                  <a:moveTo>
                    <a:pt x="0" y="9"/>
                  </a:moveTo>
                  <a:lnTo>
                    <a:pt x="14" y="21"/>
                  </a:lnTo>
                  <a:lnTo>
                    <a:pt x="25" y="12"/>
                  </a:lnTo>
                  <a:lnTo>
                    <a:pt x="10" y="0"/>
                  </a:lnTo>
                  <a:lnTo>
                    <a:pt x="0" y="9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69" name="Freeform 148"/>
            <p:cNvSpPr>
              <a:spLocks/>
            </p:cNvSpPr>
            <p:nvPr/>
          </p:nvSpPr>
          <p:spPr bwMode="auto">
            <a:xfrm>
              <a:off x="1773" y="2010"/>
              <a:ext cx="19" cy="24"/>
            </a:xfrm>
            <a:custGeom>
              <a:avLst/>
              <a:gdLst>
                <a:gd name="T0" fmla="*/ 0 w 19"/>
                <a:gd name="T1" fmla="*/ 9 h 24"/>
                <a:gd name="T2" fmla="*/ 18 w 19"/>
                <a:gd name="T3" fmla="*/ 23 h 24"/>
                <a:gd name="T4" fmla="*/ 14 w 19"/>
                <a:gd name="T5" fmla="*/ 0 h 24"/>
                <a:gd name="T6" fmla="*/ 0 w 19"/>
                <a:gd name="T7" fmla="*/ 9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4"/>
                <a:gd name="T14" fmla="*/ 19 w 1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4">
                  <a:moveTo>
                    <a:pt x="0" y="9"/>
                  </a:moveTo>
                  <a:lnTo>
                    <a:pt x="18" y="23"/>
                  </a:lnTo>
                  <a:lnTo>
                    <a:pt x="14" y="0"/>
                  </a:lnTo>
                  <a:lnTo>
                    <a:pt x="0" y="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70" name="Freeform 149"/>
            <p:cNvSpPr>
              <a:spLocks/>
            </p:cNvSpPr>
            <p:nvPr/>
          </p:nvSpPr>
          <p:spPr bwMode="auto">
            <a:xfrm>
              <a:off x="1785" y="2010"/>
              <a:ext cx="17" cy="24"/>
            </a:xfrm>
            <a:custGeom>
              <a:avLst/>
              <a:gdLst>
                <a:gd name="T0" fmla="*/ 3 w 17"/>
                <a:gd name="T1" fmla="*/ 23 h 24"/>
                <a:gd name="T2" fmla="*/ 0 w 17"/>
                <a:gd name="T3" fmla="*/ 0 h 24"/>
                <a:gd name="T4" fmla="*/ 16 w 17"/>
                <a:gd name="T5" fmla="*/ 13 h 24"/>
                <a:gd name="T6" fmla="*/ 3 w 17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4"/>
                <a:gd name="T14" fmla="*/ 17 w 1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4">
                  <a:moveTo>
                    <a:pt x="3" y="23"/>
                  </a:moveTo>
                  <a:lnTo>
                    <a:pt x="0" y="0"/>
                  </a:lnTo>
                  <a:lnTo>
                    <a:pt x="16" y="13"/>
                  </a:lnTo>
                  <a:lnTo>
                    <a:pt x="3" y="2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71" name="Freeform 150"/>
            <p:cNvSpPr>
              <a:spLocks/>
            </p:cNvSpPr>
            <p:nvPr/>
          </p:nvSpPr>
          <p:spPr bwMode="auto">
            <a:xfrm>
              <a:off x="1773" y="2010"/>
              <a:ext cx="24" cy="24"/>
            </a:xfrm>
            <a:custGeom>
              <a:avLst/>
              <a:gdLst>
                <a:gd name="T0" fmla="*/ 0 w 24"/>
                <a:gd name="T1" fmla="*/ 9 h 24"/>
                <a:gd name="T2" fmla="*/ 13 w 24"/>
                <a:gd name="T3" fmla="*/ 23 h 24"/>
                <a:gd name="T4" fmla="*/ 23 w 24"/>
                <a:gd name="T5" fmla="*/ 13 h 24"/>
                <a:gd name="T6" fmla="*/ 10 w 24"/>
                <a:gd name="T7" fmla="*/ 0 h 24"/>
                <a:gd name="T8" fmla="*/ 0 w 24"/>
                <a:gd name="T9" fmla="*/ 9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0" y="9"/>
                  </a:moveTo>
                  <a:lnTo>
                    <a:pt x="13" y="23"/>
                  </a:lnTo>
                  <a:lnTo>
                    <a:pt x="23" y="13"/>
                  </a:lnTo>
                  <a:lnTo>
                    <a:pt x="10" y="0"/>
                  </a:lnTo>
                  <a:lnTo>
                    <a:pt x="0" y="9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72" name="Freeform 151"/>
            <p:cNvSpPr>
              <a:spLocks/>
            </p:cNvSpPr>
            <p:nvPr/>
          </p:nvSpPr>
          <p:spPr bwMode="auto">
            <a:xfrm>
              <a:off x="1785" y="2000"/>
              <a:ext cx="17" cy="24"/>
            </a:xfrm>
            <a:custGeom>
              <a:avLst/>
              <a:gdLst>
                <a:gd name="T0" fmla="*/ 0 w 17"/>
                <a:gd name="T1" fmla="*/ 10 h 24"/>
                <a:gd name="T2" fmla="*/ 16 w 17"/>
                <a:gd name="T3" fmla="*/ 23 h 24"/>
                <a:gd name="T4" fmla="*/ 14 w 17"/>
                <a:gd name="T5" fmla="*/ 0 h 24"/>
                <a:gd name="T6" fmla="*/ 0 w 17"/>
                <a:gd name="T7" fmla="*/ 1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4"/>
                <a:gd name="T14" fmla="*/ 17 w 1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4">
                  <a:moveTo>
                    <a:pt x="0" y="10"/>
                  </a:moveTo>
                  <a:lnTo>
                    <a:pt x="16" y="23"/>
                  </a:lnTo>
                  <a:lnTo>
                    <a:pt x="14" y="0"/>
                  </a:lnTo>
                  <a:lnTo>
                    <a:pt x="0" y="1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73" name="Freeform 152"/>
            <p:cNvSpPr>
              <a:spLocks/>
            </p:cNvSpPr>
            <p:nvPr/>
          </p:nvSpPr>
          <p:spPr bwMode="auto">
            <a:xfrm>
              <a:off x="1796" y="2000"/>
              <a:ext cx="19" cy="24"/>
            </a:xfrm>
            <a:custGeom>
              <a:avLst/>
              <a:gdLst>
                <a:gd name="T0" fmla="*/ 1 w 19"/>
                <a:gd name="T1" fmla="*/ 23 h 24"/>
                <a:gd name="T2" fmla="*/ 0 w 19"/>
                <a:gd name="T3" fmla="*/ 0 h 24"/>
                <a:gd name="T4" fmla="*/ 18 w 19"/>
                <a:gd name="T5" fmla="*/ 13 h 24"/>
                <a:gd name="T6" fmla="*/ 1 w 19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4"/>
                <a:gd name="T14" fmla="*/ 19 w 1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4">
                  <a:moveTo>
                    <a:pt x="1" y="23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1" y="2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74" name="Freeform 153"/>
            <p:cNvSpPr>
              <a:spLocks/>
            </p:cNvSpPr>
            <p:nvPr/>
          </p:nvSpPr>
          <p:spPr bwMode="auto">
            <a:xfrm>
              <a:off x="1785" y="2000"/>
              <a:ext cx="26" cy="24"/>
            </a:xfrm>
            <a:custGeom>
              <a:avLst/>
              <a:gdLst>
                <a:gd name="T0" fmla="*/ 0 w 26"/>
                <a:gd name="T1" fmla="*/ 10 h 24"/>
                <a:gd name="T2" fmla="*/ 13 w 26"/>
                <a:gd name="T3" fmla="*/ 23 h 24"/>
                <a:gd name="T4" fmla="*/ 25 w 26"/>
                <a:gd name="T5" fmla="*/ 13 h 24"/>
                <a:gd name="T6" fmla="*/ 12 w 26"/>
                <a:gd name="T7" fmla="*/ 0 h 24"/>
                <a:gd name="T8" fmla="*/ 0 w 26"/>
                <a:gd name="T9" fmla="*/ 1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4"/>
                <a:gd name="T17" fmla="*/ 26 w 2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4">
                  <a:moveTo>
                    <a:pt x="0" y="10"/>
                  </a:moveTo>
                  <a:lnTo>
                    <a:pt x="13" y="23"/>
                  </a:lnTo>
                  <a:lnTo>
                    <a:pt x="25" y="13"/>
                  </a:lnTo>
                  <a:lnTo>
                    <a:pt x="12" y="0"/>
                  </a:lnTo>
                  <a:lnTo>
                    <a:pt x="0" y="1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75" name="Freeform 154"/>
            <p:cNvSpPr>
              <a:spLocks/>
            </p:cNvSpPr>
            <p:nvPr/>
          </p:nvSpPr>
          <p:spPr bwMode="auto">
            <a:xfrm>
              <a:off x="1796" y="1990"/>
              <a:ext cx="19" cy="25"/>
            </a:xfrm>
            <a:custGeom>
              <a:avLst/>
              <a:gdLst>
                <a:gd name="T0" fmla="*/ 0 w 19"/>
                <a:gd name="T1" fmla="*/ 9 h 25"/>
                <a:gd name="T2" fmla="*/ 16 w 19"/>
                <a:gd name="T3" fmla="*/ 24 h 25"/>
                <a:gd name="T4" fmla="*/ 18 w 19"/>
                <a:gd name="T5" fmla="*/ 0 h 25"/>
                <a:gd name="T6" fmla="*/ 0 w 19"/>
                <a:gd name="T7" fmla="*/ 9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5"/>
                <a:gd name="T14" fmla="*/ 19 w 1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5">
                  <a:moveTo>
                    <a:pt x="0" y="9"/>
                  </a:moveTo>
                  <a:lnTo>
                    <a:pt x="16" y="24"/>
                  </a:lnTo>
                  <a:lnTo>
                    <a:pt x="18" y="0"/>
                  </a:lnTo>
                  <a:lnTo>
                    <a:pt x="0" y="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76" name="Freeform 155"/>
            <p:cNvSpPr>
              <a:spLocks/>
            </p:cNvSpPr>
            <p:nvPr/>
          </p:nvSpPr>
          <p:spPr bwMode="auto">
            <a:xfrm>
              <a:off x="1810" y="1990"/>
              <a:ext cx="17" cy="25"/>
            </a:xfrm>
            <a:custGeom>
              <a:avLst/>
              <a:gdLst>
                <a:gd name="T0" fmla="*/ 0 w 17"/>
                <a:gd name="T1" fmla="*/ 24 h 25"/>
                <a:gd name="T2" fmla="*/ 1 w 17"/>
                <a:gd name="T3" fmla="*/ 0 h 25"/>
                <a:gd name="T4" fmla="*/ 16 w 17"/>
                <a:gd name="T5" fmla="*/ 15 h 25"/>
                <a:gd name="T6" fmla="*/ 0 w 17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5"/>
                <a:gd name="T14" fmla="*/ 17 w 17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5">
                  <a:moveTo>
                    <a:pt x="0" y="24"/>
                  </a:moveTo>
                  <a:lnTo>
                    <a:pt x="1" y="0"/>
                  </a:lnTo>
                  <a:lnTo>
                    <a:pt x="16" y="15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77" name="Freeform 156"/>
            <p:cNvSpPr>
              <a:spLocks/>
            </p:cNvSpPr>
            <p:nvPr/>
          </p:nvSpPr>
          <p:spPr bwMode="auto">
            <a:xfrm>
              <a:off x="1796" y="1990"/>
              <a:ext cx="27" cy="25"/>
            </a:xfrm>
            <a:custGeom>
              <a:avLst/>
              <a:gdLst>
                <a:gd name="T0" fmla="*/ 0 w 27"/>
                <a:gd name="T1" fmla="*/ 9 h 25"/>
                <a:gd name="T2" fmla="*/ 13 w 27"/>
                <a:gd name="T3" fmla="*/ 24 h 25"/>
                <a:gd name="T4" fmla="*/ 26 w 27"/>
                <a:gd name="T5" fmla="*/ 15 h 25"/>
                <a:gd name="T6" fmla="*/ 14 w 27"/>
                <a:gd name="T7" fmla="*/ 0 h 25"/>
                <a:gd name="T8" fmla="*/ 0 w 27"/>
                <a:gd name="T9" fmla="*/ 9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5"/>
                <a:gd name="T17" fmla="*/ 27 w 2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5">
                  <a:moveTo>
                    <a:pt x="0" y="9"/>
                  </a:moveTo>
                  <a:lnTo>
                    <a:pt x="13" y="24"/>
                  </a:lnTo>
                  <a:lnTo>
                    <a:pt x="26" y="15"/>
                  </a:lnTo>
                  <a:lnTo>
                    <a:pt x="14" y="0"/>
                  </a:lnTo>
                  <a:lnTo>
                    <a:pt x="0" y="9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78" name="Freeform 157"/>
            <p:cNvSpPr>
              <a:spLocks/>
            </p:cNvSpPr>
            <p:nvPr/>
          </p:nvSpPr>
          <p:spPr bwMode="auto">
            <a:xfrm>
              <a:off x="1810" y="1983"/>
              <a:ext cx="17" cy="22"/>
            </a:xfrm>
            <a:custGeom>
              <a:avLst/>
              <a:gdLst>
                <a:gd name="T0" fmla="*/ 0 w 17"/>
                <a:gd name="T1" fmla="*/ 7 h 22"/>
                <a:gd name="T2" fmla="*/ 12 w 17"/>
                <a:gd name="T3" fmla="*/ 21 h 22"/>
                <a:gd name="T4" fmla="*/ 16 w 17"/>
                <a:gd name="T5" fmla="*/ 0 h 22"/>
                <a:gd name="T6" fmla="*/ 0 w 17"/>
                <a:gd name="T7" fmla="*/ 7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2"/>
                <a:gd name="T14" fmla="*/ 17 w 1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2">
                  <a:moveTo>
                    <a:pt x="0" y="7"/>
                  </a:moveTo>
                  <a:lnTo>
                    <a:pt x="12" y="21"/>
                  </a:lnTo>
                  <a:lnTo>
                    <a:pt x="16" y="0"/>
                  </a:lnTo>
                  <a:lnTo>
                    <a:pt x="0" y="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79" name="Freeform 158"/>
            <p:cNvSpPr>
              <a:spLocks/>
            </p:cNvSpPr>
            <p:nvPr/>
          </p:nvSpPr>
          <p:spPr bwMode="auto">
            <a:xfrm>
              <a:off x="1822" y="1983"/>
              <a:ext cx="18" cy="22"/>
            </a:xfrm>
            <a:custGeom>
              <a:avLst/>
              <a:gdLst>
                <a:gd name="T0" fmla="*/ 0 w 18"/>
                <a:gd name="T1" fmla="*/ 21 h 22"/>
                <a:gd name="T2" fmla="*/ 3 w 18"/>
                <a:gd name="T3" fmla="*/ 0 h 22"/>
                <a:gd name="T4" fmla="*/ 17 w 18"/>
                <a:gd name="T5" fmla="*/ 13 h 22"/>
                <a:gd name="T6" fmla="*/ 0 w 18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2"/>
                <a:gd name="T14" fmla="*/ 18 w 1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2">
                  <a:moveTo>
                    <a:pt x="0" y="21"/>
                  </a:moveTo>
                  <a:lnTo>
                    <a:pt x="3" y="0"/>
                  </a:lnTo>
                  <a:lnTo>
                    <a:pt x="17" y="13"/>
                  </a:lnTo>
                  <a:lnTo>
                    <a:pt x="0" y="2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80" name="Freeform 159"/>
            <p:cNvSpPr>
              <a:spLocks/>
            </p:cNvSpPr>
            <p:nvPr/>
          </p:nvSpPr>
          <p:spPr bwMode="auto">
            <a:xfrm>
              <a:off x="1810" y="1983"/>
              <a:ext cx="28" cy="22"/>
            </a:xfrm>
            <a:custGeom>
              <a:avLst/>
              <a:gdLst>
                <a:gd name="T0" fmla="*/ 0 w 28"/>
                <a:gd name="T1" fmla="*/ 7 h 22"/>
                <a:gd name="T2" fmla="*/ 12 w 28"/>
                <a:gd name="T3" fmla="*/ 21 h 22"/>
                <a:gd name="T4" fmla="*/ 27 w 28"/>
                <a:gd name="T5" fmla="*/ 13 h 22"/>
                <a:gd name="T6" fmla="*/ 15 w 28"/>
                <a:gd name="T7" fmla="*/ 0 h 22"/>
                <a:gd name="T8" fmla="*/ 0 w 28"/>
                <a:gd name="T9" fmla="*/ 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2"/>
                <a:gd name="T17" fmla="*/ 28 w 2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2">
                  <a:moveTo>
                    <a:pt x="0" y="7"/>
                  </a:moveTo>
                  <a:lnTo>
                    <a:pt x="12" y="21"/>
                  </a:lnTo>
                  <a:lnTo>
                    <a:pt x="27" y="13"/>
                  </a:lnTo>
                  <a:lnTo>
                    <a:pt x="15" y="0"/>
                  </a:lnTo>
                  <a:lnTo>
                    <a:pt x="0" y="7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81" name="Freeform 160"/>
            <p:cNvSpPr>
              <a:spLocks/>
            </p:cNvSpPr>
            <p:nvPr/>
          </p:nvSpPr>
          <p:spPr bwMode="auto">
            <a:xfrm>
              <a:off x="1824" y="1973"/>
              <a:ext cx="18" cy="25"/>
            </a:xfrm>
            <a:custGeom>
              <a:avLst/>
              <a:gdLst>
                <a:gd name="T0" fmla="*/ 0 w 18"/>
                <a:gd name="T1" fmla="*/ 8 h 25"/>
                <a:gd name="T2" fmla="*/ 12 w 18"/>
                <a:gd name="T3" fmla="*/ 24 h 25"/>
                <a:gd name="T4" fmla="*/ 17 w 18"/>
                <a:gd name="T5" fmla="*/ 0 h 25"/>
                <a:gd name="T6" fmla="*/ 0 w 18"/>
                <a:gd name="T7" fmla="*/ 8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5"/>
                <a:gd name="T14" fmla="*/ 18 w 1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5">
                  <a:moveTo>
                    <a:pt x="0" y="8"/>
                  </a:moveTo>
                  <a:lnTo>
                    <a:pt x="12" y="24"/>
                  </a:lnTo>
                  <a:lnTo>
                    <a:pt x="17" y="0"/>
                  </a:lnTo>
                  <a:lnTo>
                    <a:pt x="0" y="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82" name="Freeform 161"/>
            <p:cNvSpPr>
              <a:spLocks/>
            </p:cNvSpPr>
            <p:nvPr/>
          </p:nvSpPr>
          <p:spPr bwMode="auto">
            <a:xfrm>
              <a:off x="1837" y="1973"/>
              <a:ext cx="17" cy="25"/>
            </a:xfrm>
            <a:custGeom>
              <a:avLst/>
              <a:gdLst>
                <a:gd name="T0" fmla="*/ 0 w 17"/>
                <a:gd name="T1" fmla="*/ 24 h 25"/>
                <a:gd name="T2" fmla="*/ 5 w 17"/>
                <a:gd name="T3" fmla="*/ 0 h 25"/>
                <a:gd name="T4" fmla="*/ 16 w 17"/>
                <a:gd name="T5" fmla="*/ 16 h 25"/>
                <a:gd name="T6" fmla="*/ 0 w 17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5"/>
                <a:gd name="T14" fmla="*/ 17 w 17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5">
                  <a:moveTo>
                    <a:pt x="0" y="24"/>
                  </a:moveTo>
                  <a:lnTo>
                    <a:pt x="5" y="0"/>
                  </a:lnTo>
                  <a:lnTo>
                    <a:pt x="16" y="16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83" name="Freeform 162"/>
            <p:cNvSpPr>
              <a:spLocks/>
            </p:cNvSpPr>
            <p:nvPr/>
          </p:nvSpPr>
          <p:spPr bwMode="auto">
            <a:xfrm>
              <a:off x="1824" y="1973"/>
              <a:ext cx="26" cy="25"/>
            </a:xfrm>
            <a:custGeom>
              <a:avLst/>
              <a:gdLst>
                <a:gd name="T0" fmla="*/ 0 w 26"/>
                <a:gd name="T1" fmla="*/ 8 h 25"/>
                <a:gd name="T2" fmla="*/ 11 w 26"/>
                <a:gd name="T3" fmla="*/ 24 h 25"/>
                <a:gd name="T4" fmla="*/ 25 w 26"/>
                <a:gd name="T5" fmla="*/ 16 h 25"/>
                <a:gd name="T6" fmla="*/ 15 w 26"/>
                <a:gd name="T7" fmla="*/ 0 h 25"/>
                <a:gd name="T8" fmla="*/ 0 w 26"/>
                <a:gd name="T9" fmla="*/ 8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5"/>
                <a:gd name="T17" fmla="*/ 26 w 2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5">
                  <a:moveTo>
                    <a:pt x="0" y="8"/>
                  </a:moveTo>
                  <a:lnTo>
                    <a:pt x="11" y="24"/>
                  </a:lnTo>
                  <a:lnTo>
                    <a:pt x="25" y="16"/>
                  </a:lnTo>
                  <a:lnTo>
                    <a:pt x="15" y="0"/>
                  </a:lnTo>
                  <a:lnTo>
                    <a:pt x="0" y="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84" name="Freeform 163"/>
            <p:cNvSpPr>
              <a:spLocks/>
            </p:cNvSpPr>
            <p:nvPr/>
          </p:nvSpPr>
          <p:spPr bwMode="auto">
            <a:xfrm>
              <a:off x="1840" y="1964"/>
              <a:ext cx="20" cy="26"/>
            </a:xfrm>
            <a:custGeom>
              <a:avLst/>
              <a:gdLst>
                <a:gd name="T0" fmla="*/ 0 w 20"/>
                <a:gd name="T1" fmla="*/ 8 h 26"/>
                <a:gd name="T2" fmla="*/ 10 w 20"/>
                <a:gd name="T3" fmla="*/ 25 h 26"/>
                <a:gd name="T4" fmla="*/ 19 w 20"/>
                <a:gd name="T5" fmla="*/ 0 h 26"/>
                <a:gd name="T6" fmla="*/ 0 w 20"/>
                <a:gd name="T7" fmla="*/ 8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6"/>
                <a:gd name="T14" fmla="*/ 20 w 2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6">
                  <a:moveTo>
                    <a:pt x="0" y="8"/>
                  </a:moveTo>
                  <a:lnTo>
                    <a:pt x="10" y="25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85" name="Freeform 164"/>
            <p:cNvSpPr>
              <a:spLocks/>
            </p:cNvSpPr>
            <p:nvPr/>
          </p:nvSpPr>
          <p:spPr bwMode="auto">
            <a:xfrm>
              <a:off x="1849" y="1964"/>
              <a:ext cx="19" cy="26"/>
            </a:xfrm>
            <a:custGeom>
              <a:avLst/>
              <a:gdLst>
                <a:gd name="T0" fmla="*/ 0 w 19"/>
                <a:gd name="T1" fmla="*/ 25 h 26"/>
                <a:gd name="T2" fmla="*/ 8 w 19"/>
                <a:gd name="T3" fmla="*/ 0 h 26"/>
                <a:gd name="T4" fmla="*/ 18 w 19"/>
                <a:gd name="T5" fmla="*/ 16 h 26"/>
                <a:gd name="T6" fmla="*/ 0 w 19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6"/>
                <a:gd name="T14" fmla="*/ 19 w 1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6">
                  <a:moveTo>
                    <a:pt x="0" y="25"/>
                  </a:moveTo>
                  <a:lnTo>
                    <a:pt x="8" y="0"/>
                  </a:lnTo>
                  <a:lnTo>
                    <a:pt x="18" y="16"/>
                  </a:lnTo>
                  <a:lnTo>
                    <a:pt x="0" y="2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86" name="Freeform 165"/>
            <p:cNvSpPr>
              <a:spLocks/>
            </p:cNvSpPr>
            <p:nvPr/>
          </p:nvSpPr>
          <p:spPr bwMode="auto">
            <a:xfrm>
              <a:off x="1840" y="1964"/>
              <a:ext cx="28" cy="26"/>
            </a:xfrm>
            <a:custGeom>
              <a:avLst/>
              <a:gdLst>
                <a:gd name="T0" fmla="*/ 0 w 28"/>
                <a:gd name="T1" fmla="*/ 8 h 26"/>
                <a:gd name="T2" fmla="*/ 10 w 28"/>
                <a:gd name="T3" fmla="*/ 25 h 26"/>
                <a:gd name="T4" fmla="*/ 27 w 28"/>
                <a:gd name="T5" fmla="*/ 16 h 26"/>
                <a:gd name="T6" fmla="*/ 18 w 28"/>
                <a:gd name="T7" fmla="*/ 0 h 26"/>
                <a:gd name="T8" fmla="*/ 0 w 28"/>
                <a:gd name="T9" fmla="*/ 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6"/>
                <a:gd name="T17" fmla="*/ 28 w 2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6">
                  <a:moveTo>
                    <a:pt x="0" y="8"/>
                  </a:moveTo>
                  <a:lnTo>
                    <a:pt x="10" y="25"/>
                  </a:lnTo>
                  <a:lnTo>
                    <a:pt x="27" y="16"/>
                  </a:lnTo>
                  <a:lnTo>
                    <a:pt x="18" y="0"/>
                  </a:lnTo>
                  <a:lnTo>
                    <a:pt x="0" y="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87" name="Freeform 166"/>
            <p:cNvSpPr>
              <a:spLocks/>
            </p:cNvSpPr>
            <p:nvPr/>
          </p:nvSpPr>
          <p:spPr bwMode="auto">
            <a:xfrm>
              <a:off x="1859" y="1955"/>
              <a:ext cx="18" cy="27"/>
            </a:xfrm>
            <a:custGeom>
              <a:avLst/>
              <a:gdLst>
                <a:gd name="T0" fmla="*/ 0 w 18"/>
                <a:gd name="T1" fmla="*/ 9 h 27"/>
                <a:gd name="T2" fmla="*/ 8 w 18"/>
                <a:gd name="T3" fmla="*/ 26 h 27"/>
                <a:gd name="T4" fmla="*/ 17 w 18"/>
                <a:gd name="T5" fmla="*/ 0 h 27"/>
                <a:gd name="T6" fmla="*/ 0 w 18"/>
                <a:gd name="T7" fmla="*/ 9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7"/>
                <a:gd name="T14" fmla="*/ 18 w 1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7">
                  <a:moveTo>
                    <a:pt x="0" y="9"/>
                  </a:moveTo>
                  <a:lnTo>
                    <a:pt x="8" y="26"/>
                  </a:lnTo>
                  <a:lnTo>
                    <a:pt x="17" y="0"/>
                  </a:lnTo>
                  <a:lnTo>
                    <a:pt x="0" y="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88" name="Freeform 167"/>
            <p:cNvSpPr>
              <a:spLocks/>
            </p:cNvSpPr>
            <p:nvPr/>
          </p:nvSpPr>
          <p:spPr bwMode="auto">
            <a:xfrm>
              <a:off x="1867" y="1955"/>
              <a:ext cx="20" cy="27"/>
            </a:xfrm>
            <a:custGeom>
              <a:avLst/>
              <a:gdLst>
                <a:gd name="T0" fmla="*/ 0 w 20"/>
                <a:gd name="T1" fmla="*/ 26 h 27"/>
                <a:gd name="T2" fmla="*/ 10 w 20"/>
                <a:gd name="T3" fmla="*/ 0 h 27"/>
                <a:gd name="T4" fmla="*/ 19 w 20"/>
                <a:gd name="T5" fmla="*/ 17 h 27"/>
                <a:gd name="T6" fmla="*/ 0 w 20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7"/>
                <a:gd name="T14" fmla="*/ 20 w 2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7">
                  <a:moveTo>
                    <a:pt x="0" y="26"/>
                  </a:moveTo>
                  <a:lnTo>
                    <a:pt x="10" y="0"/>
                  </a:lnTo>
                  <a:lnTo>
                    <a:pt x="19" y="17"/>
                  </a:lnTo>
                  <a:lnTo>
                    <a:pt x="0" y="2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89" name="Freeform 168"/>
            <p:cNvSpPr>
              <a:spLocks/>
            </p:cNvSpPr>
            <p:nvPr/>
          </p:nvSpPr>
          <p:spPr bwMode="auto">
            <a:xfrm>
              <a:off x="1859" y="1955"/>
              <a:ext cx="28" cy="27"/>
            </a:xfrm>
            <a:custGeom>
              <a:avLst/>
              <a:gdLst>
                <a:gd name="T0" fmla="*/ 0 w 28"/>
                <a:gd name="T1" fmla="*/ 9 h 27"/>
                <a:gd name="T2" fmla="*/ 8 w 28"/>
                <a:gd name="T3" fmla="*/ 26 h 27"/>
                <a:gd name="T4" fmla="*/ 27 w 28"/>
                <a:gd name="T5" fmla="*/ 17 h 27"/>
                <a:gd name="T6" fmla="*/ 18 w 28"/>
                <a:gd name="T7" fmla="*/ 0 h 27"/>
                <a:gd name="T8" fmla="*/ 0 w 28"/>
                <a:gd name="T9" fmla="*/ 9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7"/>
                <a:gd name="T17" fmla="*/ 28 w 28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7">
                  <a:moveTo>
                    <a:pt x="0" y="9"/>
                  </a:moveTo>
                  <a:lnTo>
                    <a:pt x="8" y="26"/>
                  </a:lnTo>
                  <a:lnTo>
                    <a:pt x="27" y="17"/>
                  </a:lnTo>
                  <a:lnTo>
                    <a:pt x="18" y="0"/>
                  </a:lnTo>
                  <a:lnTo>
                    <a:pt x="0" y="9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90" name="Freeform 169"/>
            <p:cNvSpPr>
              <a:spLocks/>
            </p:cNvSpPr>
            <p:nvPr/>
          </p:nvSpPr>
          <p:spPr bwMode="auto">
            <a:xfrm>
              <a:off x="1876" y="1949"/>
              <a:ext cx="21" cy="24"/>
            </a:xfrm>
            <a:custGeom>
              <a:avLst/>
              <a:gdLst>
                <a:gd name="T0" fmla="*/ 0 w 21"/>
                <a:gd name="T1" fmla="*/ 6 h 24"/>
                <a:gd name="T2" fmla="*/ 9 w 21"/>
                <a:gd name="T3" fmla="*/ 23 h 24"/>
                <a:gd name="T4" fmla="*/ 20 w 21"/>
                <a:gd name="T5" fmla="*/ 0 h 24"/>
                <a:gd name="T6" fmla="*/ 0 w 21"/>
                <a:gd name="T7" fmla="*/ 6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4"/>
                <a:gd name="T14" fmla="*/ 21 w 2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4">
                  <a:moveTo>
                    <a:pt x="0" y="6"/>
                  </a:moveTo>
                  <a:lnTo>
                    <a:pt x="9" y="23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91" name="Freeform 170"/>
            <p:cNvSpPr>
              <a:spLocks/>
            </p:cNvSpPr>
            <p:nvPr/>
          </p:nvSpPr>
          <p:spPr bwMode="auto">
            <a:xfrm>
              <a:off x="1886" y="1949"/>
              <a:ext cx="19" cy="24"/>
            </a:xfrm>
            <a:custGeom>
              <a:avLst/>
              <a:gdLst>
                <a:gd name="T0" fmla="*/ 0 w 19"/>
                <a:gd name="T1" fmla="*/ 23 h 24"/>
                <a:gd name="T2" fmla="*/ 10 w 19"/>
                <a:gd name="T3" fmla="*/ 0 h 24"/>
                <a:gd name="T4" fmla="*/ 18 w 19"/>
                <a:gd name="T5" fmla="*/ 16 h 24"/>
                <a:gd name="T6" fmla="*/ 0 w 19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4"/>
                <a:gd name="T14" fmla="*/ 19 w 1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4">
                  <a:moveTo>
                    <a:pt x="0" y="23"/>
                  </a:moveTo>
                  <a:lnTo>
                    <a:pt x="10" y="0"/>
                  </a:lnTo>
                  <a:lnTo>
                    <a:pt x="18" y="16"/>
                  </a:lnTo>
                  <a:lnTo>
                    <a:pt x="0" y="2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92" name="Freeform 171"/>
            <p:cNvSpPr>
              <a:spLocks/>
            </p:cNvSpPr>
            <p:nvPr/>
          </p:nvSpPr>
          <p:spPr bwMode="auto">
            <a:xfrm>
              <a:off x="1876" y="1949"/>
              <a:ext cx="29" cy="24"/>
            </a:xfrm>
            <a:custGeom>
              <a:avLst/>
              <a:gdLst>
                <a:gd name="T0" fmla="*/ 0 w 29"/>
                <a:gd name="T1" fmla="*/ 6 h 24"/>
                <a:gd name="T2" fmla="*/ 9 w 29"/>
                <a:gd name="T3" fmla="*/ 23 h 24"/>
                <a:gd name="T4" fmla="*/ 28 w 29"/>
                <a:gd name="T5" fmla="*/ 16 h 24"/>
                <a:gd name="T6" fmla="*/ 20 w 29"/>
                <a:gd name="T7" fmla="*/ 0 h 24"/>
                <a:gd name="T8" fmla="*/ 0 w 29"/>
                <a:gd name="T9" fmla="*/ 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4"/>
                <a:gd name="T17" fmla="*/ 29 w 2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4">
                  <a:moveTo>
                    <a:pt x="0" y="6"/>
                  </a:moveTo>
                  <a:lnTo>
                    <a:pt x="9" y="23"/>
                  </a:lnTo>
                  <a:lnTo>
                    <a:pt x="28" y="16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93" name="Freeform 172"/>
            <p:cNvSpPr>
              <a:spLocks/>
            </p:cNvSpPr>
            <p:nvPr/>
          </p:nvSpPr>
          <p:spPr bwMode="auto">
            <a:xfrm>
              <a:off x="1896" y="1942"/>
              <a:ext cx="21" cy="25"/>
            </a:xfrm>
            <a:custGeom>
              <a:avLst/>
              <a:gdLst>
                <a:gd name="T0" fmla="*/ 0 w 21"/>
                <a:gd name="T1" fmla="*/ 7 h 25"/>
                <a:gd name="T2" fmla="*/ 7 w 21"/>
                <a:gd name="T3" fmla="*/ 24 h 25"/>
                <a:gd name="T4" fmla="*/ 20 w 21"/>
                <a:gd name="T5" fmla="*/ 0 h 25"/>
                <a:gd name="T6" fmla="*/ 0 w 21"/>
                <a:gd name="T7" fmla="*/ 7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5"/>
                <a:gd name="T14" fmla="*/ 21 w 2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5">
                  <a:moveTo>
                    <a:pt x="0" y="7"/>
                  </a:moveTo>
                  <a:lnTo>
                    <a:pt x="7" y="24"/>
                  </a:lnTo>
                  <a:lnTo>
                    <a:pt x="20" y="0"/>
                  </a:lnTo>
                  <a:lnTo>
                    <a:pt x="0" y="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94" name="Freeform 173"/>
            <p:cNvSpPr>
              <a:spLocks/>
            </p:cNvSpPr>
            <p:nvPr/>
          </p:nvSpPr>
          <p:spPr bwMode="auto">
            <a:xfrm>
              <a:off x="1904" y="1942"/>
              <a:ext cx="20" cy="25"/>
            </a:xfrm>
            <a:custGeom>
              <a:avLst/>
              <a:gdLst>
                <a:gd name="T0" fmla="*/ 0 w 20"/>
                <a:gd name="T1" fmla="*/ 24 h 25"/>
                <a:gd name="T2" fmla="*/ 12 w 20"/>
                <a:gd name="T3" fmla="*/ 0 h 25"/>
                <a:gd name="T4" fmla="*/ 19 w 20"/>
                <a:gd name="T5" fmla="*/ 17 h 25"/>
                <a:gd name="T6" fmla="*/ 0 w 20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5"/>
                <a:gd name="T14" fmla="*/ 20 w 2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5">
                  <a:moveTo>
                    <a:pt x="0" y="24"/>
                  </a:moveTo>
                  <a:lnTo>
                    <a:pt x="12" y="0"/>
                  </a:lnTo>
                  <a:lnTo>
                    <a:pt x="19" y="17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95" name="Freeform 174"/>
            <p:cNvSpPr>
              <a:spLocks/>
            </p:cNvSpPr>
            <p:nvPr/>
          </p:nvSpPr>
          <p:spPr bwMode="auto">
            <a:xfrm>
              <a:off x="1896" y="1942"/>
              <a:ext cx="28" cy="25"/>
            </a:xfrm>
            <a:custGeom>
              <a:avLst/>
              <a:gdLst>
                <a:gd name="T0" fmla="*/ 0 w 28"/>
                <a:gd name="T1" fmla="*/ 7 h 25"/>
                <a:gd name="T2" fmla="*/ 7 w 28"/>
                <a:gd name="T3" fmla="*/ 24 h 25"/>
                <a:gd name="T4" fmla="*/ 27 w 28"/>
                <a:gd name="T5" fmla="*/ 17 h 25"/>
                <a:gd name="T6" fmla="*/ 20 w 28"/>
                <a:gd name="T7" fmla="*/ 0 h 25"/>
                <a:gd name="T8" fmla="*/ 0 w 28"/>
                <a:gd name="T9" fmla="*/ 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5"/>
                <a:gd name="T17" fmla="*/ 28 w 2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5">
                  <a:moveTo>
                    <a:pt x="0" y="7"/>
                  </a:moveTo>
                  <a:lnTo>
                    <a:pt x="7" y="24"/>
                  </a:lnTo>
                  <a:lnTo>
                    <a:pt x="27" y="17"/>
                  </a:lnTo>
                  <a:lnTo>
                    <a:pt x="20" y="0"/>
                  </a:lnTo>
                  <a:lnTo>
                    <a:pt x="0" y="7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96" name="Freeform 175"/>
            <p:cNvSpPr>
              <a:spLocks/>
            </p:cNvSpPr>
            <p:nvPr/>
          </p:nvSpPr>
          <p:spPr bwMode="auto">
            <a:xfrm>
              <a:off x="1916" y="1935"/>
              <a:ext cx="23" cy="25"/>
            </a:xfrm>
            <a:custGeom>
              <a:avLst/>
              <a:gdLst>
                <a:gd name="T0" fmla="*/ 0 w 23"/>
                <a:gd name="T1" fmla="*/ 6 h 25"/>
                <a:gd name="T2" fmla="*/ 7 w 23"/>
                <a:gd name="T3" fmla="*/ 24 h 25"/>
                <a:gd name="T4" fmla="*/ 22 w 23"/>
                <a:gd name="T5" fmla="*/ 0 h 25"/>
                <a:gd name="T6" fmla="*/ 0 w 23"/>
                <a:gd name="T7" fmla="*/ 6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5"/>
                <a:gd name="T14" fmla="*/ 23 w 2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5">
                  <a:moveTo>
                    <a:pt x="0" y="6"/>
                  </a:moveTo>
                  <a:lnTo>
                    <a:pt x="7" y="24"/>
                  </a:lnTo>
                  <a:lnTo>
                    <a:pt x="22" y="0"/>
                  </a:lnTo>
                  <a:lnTo>
                    <a:pt x="0" y="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97" name="Freeform 176"/>
            <p:cNvSpPr>
              <a:spLocks/>
            </p:cNvSpPr>
            <p:nvPr/>
          </p:nvSpPr>
          <p:spPr bwMode="auto">
            <a:xfrm>
              <a:off x="1923" y="1935"/>
              <a:ext cx="21" cy="25"/>
            </a:xfrm>
            <a:custGeom>
              <a:avLst/>
              <a:gdLst>
                <a:gd name="T0" fmla="*/ 0 w 21"/>
                <a:gd name="T1" fmla="*/ 24 h 25"/>
                <a:gd name="T2" fmla="*/ 13 w 21"/>
                <a:gd name="T3" fmla="*/ 0 h 25"/>
                <a:gd name="T4" fmla="*/ 20 w 21"/>
                <a:gd name="T5" fmla="*/ 17 h 25"/>
                <a:gd name="T6" fmla="*/ 0 w 2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5"/>
                <a:gd name="T14" fmla="*/ 21 w 2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5">
                  <a:moveTo>
                    <a:pt x="0" y="24"/>
                  </a:moveTo>
                  <a:lnTo>
                    <a:pt x="13" y="0"/>
                  </a:lnTo>
                  <a:lnTo>
                    <a:pt x="20" y="17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98" name="Freeform 177"/>
            <p:cNvSpPr>
              <a:spLocks/>
            </p:cNvSpPr>
            <p:nvPr/>
          </p:nvSpPr>
          <p:spPr bwMode="auto">
            <a:xfrm>
              <a:off x="1916" y="1935"/>
              <a:ext cx="28" cy="25"/>
            </a:xfrm>
            <a:custGeom>
              <a:avLst/>
              <a:gdLst>
                <a:gd name="T0" fmla="*/ 0 w 28"/>
                <a:gd name="T1" fmla="*/ 6 h 25"/>
                <a:gd name="T2" fmla="*/ 6 w 28"/>
                <a:gd name="T3" fmla="*/ 24 h 25"/>
                <a:gd name="T4" fmla="*/ 27 w 28"/>
                <a:gd name="T5" fmla="*/ 17 h 25"/>
                <a:gd name="T6" fmla="*/ 20 w 28"/>
                <a:gd name="T7" fmla="*/ 0 h 25"/>
                <a:gd name="T8" fmla="*/ 0 w 28"/>
                <a:gd name="T9" fmla="*/ 6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5"/>
                <a:gd name="T17" fmla="*/ 28 w 2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5">
                  <a:moveTo>
                    <a:pt x="0" y="6"/>
                  </a:moveTo>
                  <a:lnTo>
                    <a:pt x="6" y="24"/>
                  </a:lnTo>
                  <a:lnTo>
                    <a:pt x="27" y="17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99" name="Freeform 178"/>
            <p:cNvSpPr>
              <a:spLocks/>
            </p:cNvSpPr>
            <p:nvPr/>
          </p:nvSpPr>
          <p:spPr bwMode="auto">
            <a:xfrm>
              <a:off x="1938" y="1928"/>
              <a:ext cx="23" cy="26"/>
            </a:xfrm>
            <a:custGeom>
              <a:avLst/>
              <a:gdLst>
                <a:gd name="T0" fmla="*/ 0 w 23"/>
                <a:gd name="T1" fmla="*/ 6 h 26"/>
                <a:gd name="T2" fmla="*/ 6 w 23"/>
                <a:gd name="T3" fmla="*/ 25 h 26"/>
                <a:gd name="T4" fmla="*/ 22 w 23"/>
                <a:gd name="T5" fmla="*/ 0 h 26"/>
                <a:gd name="T6" fmla="*/ 0 w 23"/>
                <a:gd name="T7" fmla="*/ 6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6"/>
                <a:gd name="T14" fmla="*/ 23 w 23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6">
                  <a:moveTo>
                    <a:pt x="0" y="6"/>
                  </a:moveTo>
                  <a:lnTo>
                    <a:pt x="6" y="25"/>
                  </a:lnTo>
                  <a:lnTo>
                    <a:pt x="22" y="0"/>
                  </a:lnTo>
                  <a:lnTo>
                    <a:pt x="0" y="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00" name="Freeform 179"/>
            <p:cNvSpPr>
              <a:spLocks/>
            </p:cNvSpPr>
            <p:nvPr/>
          </p:nvSpPr>
          <p:spPr bwMode="auto">
            <a:xfrm>
              <a:off x="1943" y="1928"/>
              <a:ext cx="23" cy="26"/>
            </a:xfrm>
            <a:custGeom>
              <a:avLst/>
              <a:gdLst>
                <a:gd name="T0" fmla="*/ 0 w 23"/>
                <a:gd name="T1" fmla="*/ 25 h 26"/>
                <a:gd name="T2" fmla="*/ 16 w 23"/>
                <a:gd name="T3" fmla="*/ 0 h 26"/>
                <a:gd name="T4" fmla="*/ 22 w 23"/>
                <a:gd name="T5" fmla="*/ 18 h 26"/>
                <a:gd name="T6" fmla="*/ 0 w 23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6"/>
                <a:gd name="T14" fmla="*/ 23 w 23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6">
                  <a:moveTo>
                    <a:pt x="0" y="25"/>
                  </a:moveTo>
                  <a:lnTo>
                    <a:pt x="16" y="0"/>
                  </a:lnTo>
                  <a:lnTo>
                    <a:pt x="22" y="18"/>
                  </a:lnTo>
                  <a:lnTo>
                    <a:pt x="0" y="2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01" name="Freeform 180"/>
            <p:cNvSpPr>
              <a:spLocks/>
            </p:cNvSpPr>
            <p:nvPr/>
          </p:nvSpPr>
          <p:spPr bwMode="auto">
            <a:xfrm>
              <a:off x="1938" y="1928"/>
              <a:ext cx="28" cy="26"/>
            </a:xfrm>
            <a:custGeom>
              <a:avLst/>
              <a:gdLst>
                <a:gd name="T0" fmla="*/ 0 w 28"/>
                <a:gd name="T1" fmla="*/ 6 h 26"/>
                <a:gd name="T2" fmla="*/ 6 w 28"/>
                <a:gd name="T3" fmla="*/ 25 h 26"/>
                <a:gd name="T4" fmla="*/ 27 w 28"/>
                <a:gd name="T5" fmla="*/ 18 h 26"/>
                <a:gd name="T6" fmla="*/ 21 w 28"/>
                <a:gd name="T7" fmla="*/ 0 h 26"/>
                <a:gd name="T8" fmla="*/ 0 w 28"/>
                <a:gd name="T9" fmla="*/ 6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6"/>
                <a:gd name="T17" fmla="*/ 28 w 2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6">
                  <a:moveTo>
                    <a:pt x="0" y="6"/>
                  </a:moveTo>
                  <a:lnTo>
                    <a:pt x="6" y="25"/>
                  </a:lnTo>
                  <a:lnTo>
                    <a:pt x="27" y="18"/>
                  </a:lnTo>
                  <a:lnTo>
                    <a:pt x="21" y="0"/>
                  </a:lnTo>
                  <a:lnTo>
                    <a:pt x="0" y="6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02" name="Freeform 181"/>
            <p:cNvSpPr>
              <a:spLocks/>
            </p:cNvSpPr>
            <p:nvPr/>
          </p:nvSpPr>
          <p:spPr bwMode="auto">
            <a:xfrm>
              <a:off x="1960" y="1923"/>
              <a:ext cx="24" cy="23"/>
            </a:xfrm>
            <a:custGeom>
              <a:avLst/>
              <a:gdLst>
                <a:gd name="T0" fmla="*/ 0 w 24"/>
                <a:gd name="T1" fmla="*/ 5 h 23"/>
                <a:gd name="T2" fmla="*/ 5 w 24"/>
                <a:gd name="T3" fmla="*/ 22 h 23"/>
                <a:gd name="T4" fmla="*/ 23 w 24"/>
                <a:gd name="T5" fmla="*/ 0 h 23"/>
                <a:gd name="T6" fmla="*/ 0 w 24"/>
                <a:gd name="T7" fmla="*/ 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5"/>
                  </a:moveTo>
                  <a:lnTo>
                    <a:pt x="5" y="22"/>
                  </a:lnTo>
                  <a:lnTo>
                    <a:pt x="23" y="0"/>
                  </a:lnTo>
                  <a:lnTo>
                    <a:pt x="0" y="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03" name="Freeform 182"/>
            <p:cNvSpPr>
              <a:spLocks/>
            </p:cNvSpPr>
            <p:nvPr/>
          </p:nvSpPr>
          <p:spPr bwMode="auto">
            <a:xfrm>
              <a:off x="1965" y="1923"/>
              <a:ext cx="24" cy="23"/>
            </a:xfrm>
            <a:custGeom>
              <a:avLst/>
              <a:gdLst>
                <a:gd name="T0" fmla="*/ 0 w 24"/>
                <a:gd name="T1" fmla="*/ 22 h 23"/>
                <a:gd name="T2" fmla="*/ 18 w 24"/>
                <a:gd name="T3" fmla="*/ 0 h 23"/>
                <a:gd name="T4" fmla="*/ 23 w 24"/>
                <a:gd name="T5" fmla="*/ 16 h 23"/>
                <a:gd name="T6" fmla="*/ 0 w 24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22"/>
                  </a:moveTo>
                  <a:lnTo>
                    <a:pt x="18" y="0"/>
                  </a:lnTo>
                  <a:lnTo>
                    <a:pt x="23" y="16"/>
                  </a:lnTo>
                  <a:lnTo>
                    <a:pt x="0" y="2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04" name="Freeform 183"/>
            <p:cNvSpPr>
              <a:spLocks/>
            </p:cNvSpPr>
            <p:nvPr/>
          </p:nvSpPr>
          <p:spPr bwMode="auto">
            <a:xfrm>
              <a:off x="1960" y="1923"/>
              <a:ext cx="29" cy="23"/>
            </a:xfrm>
            <a:custGeom>
              <a:avLst/>
              <a:gdLst>
                <a:gd name="T0" fmla="*/ 0 w 29"/>
                <a:gd name="T1" fmla="*/ 5 h 23"/>
                <a:gd name="T2" fmla="*/ 5 w 29"/>
                <a:gd name="T3" fmla="*/ 22 h 23"/>
                <a:gd name="T4" fmla="*/ 28 w 29"/>
                <a:gd name="T5" fmla="*/ 16 h 23"/>
                <a:gd name="T6" fmla="*/ 23 w 29"/>
                <a:gd name="T7" fmla="*/ 0 h 23"/>
                <a:gd name="T8" fmla="*/ 0 w 29"/>
                <a:gd name="T9" fmla="*/ 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3"/>
                <a:gd name="T17" fmla="*/ 29 w 2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3">
                  <a:moveTo>
                    <a:pt x="0" y="5"/>
                  </a:moveTo>
                  <a:lnTo>
                    <a:pt x="5" y="22"/>
                  </a:lnTo>
                  <a:lnTo>
                    <a:pt x="28" y="16"/>
                  </a:lnTo>
                  <a:lnTo>
                    <a:pt x="23" y="0"/>
                  </a:lnTo>
                  <a:lnTo>
                    <a:pt x="0" y="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05" name="Freeform 184"/>
            <p:cNvSpPr>
              <a:spLocks/>
            </p:cNvSpPr>
            <p:nvPr/>
          </p:nvSpPr>
          <p:spPr bwMode="auto">
            <a:xfrm>
              <a:off x="1983" y="1917"/>
              <a:ext cx="23" cy="24"/>
            </a:xfrm>
            <a:custGeom>
              <a:avLst/>
              <a:gdLst>
                <a:gd name="T0" fmla="*/ 0 w 23"/>
                <a:gd name="T1" fmla="*/ 5 h 24"/>
                <a:gd name="T2" fmla="*/ 4 w 23"/>
                <a:gd name="T3" fmla="*/ 23 h 24"/>
                <a:gd name="T4" fmla="*/ 22 w 23"/>
                <a:gd name="T5" fmla="*/ 0 h 24"/>
                <a:gd name="T6" fmla="*/ 0 w 23"/>
                <a:gd name="T7" fmla="*/ 5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4"/>
                <a:gd name="T14" fmla="*/ 23 w 23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4">
                  <a:moveTo>
                    <a:pt x="0" y="5"/>
                  </a:moveTo>
                  <a:lnTo>
                    <a:pt x="4" y="23"/>
                  </a:lnTo>
                  <a:lnTo>
                    <a:pt x="22" y="0"/>
                  </a:lnTo>
                  <a:lnTo>
                    <a:pt x="0" y="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06" name="Freeform 185"/>
            <p:cNvSpPr>
              <a:spLocks/>
            </p:cNvSpPr>
            <p:nvPr/>
          </p:nvSpPr>
          <p:spPr bwMode="auto">
            <a:xfrm>
              <a:off x="1988" y="1917"/>
              <a:ext cx="26" cy="24"/>
            </a:xfrm>
            <a:custGeom>
              <a:avLst/>
              <a:gdLst>
                <a:gd name="T0" fmla="*/ 0 w 26"/>
                <a:gd name="T1" fmla="*/ 23 h 24"/>
                <a:gd name="T2" fmla="*/ 20 w 26"/>
                <a:gd name="T3" fmla="*/ 0 h 24"/>
                <a:gd name="T4" fmla="*/ 25 w 26"/>
                <a:gd name="T5" fmla="*/ 17 h 24"/>
                <a:gd name="T6" fmla="*/ 0 w 26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4"/>
                <a:gd name="T14" fmla="*/ 26 w 2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4">
                  <a:moveTo>
                    <a:pt x="0" y="23"/>
                  </a:moveTo>
                  <a:lnTo>
                    <a:pt x="20" y="0"/>
                  </a:lnTo>
                  <a:lnTo>
                    <a:pt x="25" y="17"/>
                  </a:lnTo>
                  <a:lnTo>
                    <a:pt x="0" y="2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07" name="Freeform 186"/>
            <p:cNvSpPr>
              <a:spLocks/>
            </p:cNvSpPr>
            <p:nvPr/>
          </p:nvSpPr>
          <p:spPr bwMode="auto">
            <a:xfrm>
              <a:off x="1983" y="1917"/>
              <a:ext cx="31" cy="24"/>
            </a:xfrm>
            <a:custGeom>
              <a:avLst/>
              <a:gdLst>
                <a:gd name="T0" fmla="*/ 0 w 31"/>
                <a:gd name="T1" fmla="*/ 5 h 24"/>
                <a:gd name="T2" fmla="*/ 5 w 31"/>
                <a:gd name="T3" fmla="*/ 23 h 24"/>
                <a:gd name="T4" fmla="*/ 30 w 31"/>
                <a:gd name="T5" fmla="*/ 17 h 24"/>
                <a:gd name="T6" fmla="*/ 25 w 31"/>
                <a:gd name="T7" fmla="*/ 0 h 24"/>
                <a:gd name="T8" fmla="*/ 0 w 31"/>
                <a:gd name="T9" fmla="*/ 5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4"/>
                <a:gd name="T17" fmla="*/ 31 w 3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4">
                  <a:moveTo>
                    <a:pt x="0" y="5"/>
                  </a:moveTo>
                  <a:lnTo>
                    <a:pt x="5" y="23"/>
                  </a:lnTo>
                  <a:lnTo>
                    <a:pt x="30" y="17"/>
                  </a:lnTo>
                  <a:lnTo>
                    <a:pt x="25" y="0"/>
                  </a:lnTo>
                  <a:lnTo>
                    <a:pt x="0" y="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08" name="Freeform 187"/>
            <p:cNvSpPr>
              <a:spLocks/>
            </p:cNvSpPr>
            <p:nvPr/>
          </p:nvSpPr>
          <p:spPr bwMode="auto">
            <a:xfrm>
              <a:off x="2005" y="1912"/>
              <a:ext cx="28" cy="24"/>
            </a:xfrm>
            <a:custGeom>
              <a:avLst/>
              <a:gdLst>
                <a:gd name="T0" fmla="*/ 0 w 28"/>
                <a:gd name="T1" fmla="*/ 5 h 24"/>
                <a:gd name="T2" fmla="*/ 5 w 28"/>
                <a:gd name="T3" fmla="*/ 23 h 24"/>
                <a:gd name="T4" fmla="*/ 27 w 28"/>
                <a:gd name="T5" fmla="*/ 0 h 24"/>
                <a:gd name="T6" fmla="*/ 0 w 28"/>
                <a:gd name="T7" fmla="*/ 5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4"/>
                <a:gd name="T14" fmla="*/ 28 w 28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4">
                  <a:moveTo>
                    <a:pt x="0" y="5"/>
                  </a:moveTo>
                  <a:lnTo>
                    <a:pt x="5" y="23"/>
                  </a:lnTo>
                  <a:lnTo>
                    <a:pt x="27" y="0"/>
                  </a:lnTo>
                  <a:lnTo>
                    <a:pt x="0" y="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09" name="Freeform 188"/>
            <p:cNvSpPr>
              <a:spLocks/>
            </p:cNvSpPr>
            <p:nvPr/>
          </p:nvSpPr>
          <p:spPr bwMode="auto">
            <a:xfrm>
              <a:off x="2013" y="1912"/>
              <a:ext cx="24" cy="24"/>
            </a:xfrm>
            <a:custGeom>
              <a:avLst/>
              <a:gdLst>
                <a:gd name="T0" fmla="*/ 0 w 24"/>
                <a:gd name="T1" fmla="*/ 23 h 24"/>
                <a:gd name="T2" fmla="*/ 19 w 24"/>
                <a:gd name="T3" fmla="*/ 0 h 24"/>
                <a:gd name="T4" fmla="*/ 23 w 24"/>
                <a:gd name="T5" fmla="*/ 17 h 24"/>
                <a:gd name="T6" fmla="*/ 0 w 24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4"/>
                <a:gd name="T14" fmla="*/ 24 w 2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4">
                  <a:moveTo>
                    <a:pt x="0" y="23"/>
                  </a:moveTo>
                  <a:lnTo>
                    <a:pt x="19" y="0"/>
                  </a:lnTo>
                  <a:lnTo>
                    <a:pt x="23" y="17"/>
                  </a:lnTo>
                  <a:lnTo>
                    <a:pt x="0" y="2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10" name="Freeform 189"/>
            <p:cNvSpPr>
              <a:spLocks/>
            </p:cNvSpPr>
            <p:nvPr/>
          </p:nvSpPr>
          <p:spPr bwMode="auto">
            <a:xfrm>
              <a:off x="2005" y="1912"/>
              <a:ext cx="32" cy="24"/>
            </a:xfrm>
            <a:custGeom>
              <a:avLst/>
              <a:gdLst>
                <a:gd name="T0" fmla="*/ 0 w 32"/>
                <a:gd name="T1" fmla="*/ 5 h 24"/>
                <a:gd name="T2" fmla="*/ 5 w 32"/>
                <a:gd name="T3" fmla="*/ 23 h 24"/>
                <a:gd name="T4" fmla="*/ 31 w 32"/>
                <a:gd name="T5" fmla="*/ 17 h 24"/>
                <a:gd name="T6" fmla="*/ 26 w 32"/>
                <a:gd name="T7" fmla="*/ 0 h 24"/>
                <a:gd name="T8" fmla="*/ 0 w 32"/>
                <a:gd name="T9" fmla="*/ 5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4"/>
                <a:gd name="T17" fmla="*/ 32 w 3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4">
                  <a:moveTo>
                    <a:pt x="0" y="5"/>
                  </a:moveTo>
                  <a:lnTo>
                    <a:pt x="5" y="23"/>
                  </a:lnTo>
                  <a:lnTo>
                    <a:pt x="31" y="17"/>
                  </a:lnTo>
                  <a:lnTo>
                    <a:pt x="26" y="0"/>
                  </a:lnTo>
                  <a:lnTo>
                    <a:pt x="0" y="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11" name="Freeform 190"/>
            <p:cNvSpPr>
              <a:spLocks/>
            </p:cNvSpPr>
            <p:nvPr/>
          </p:nvSpPr>
          <p:spPr bwMode="auto">
            <a:xfrm>
              <a:off x="2032" y="1906"/>
              <a:ext cx="25" cy="25"/>
            </a:xfrm>
            <a:custGeom>
              <a:avLst/>
              <a:gdLst>
                <a:gd name="T0" fmla="*/ 0 w 25"/>
                <a:gd name="T1" fmla="*/ 4 h 25"/>
                <a:gd name="T2" fmla="*/ 3 w 25"/>
                <a:gd name="T3" fmla="*/ 24 h 25"/>
                <a:gd name="T4" fmla="*/ 24 w 25"/>
                <a:gd name="T5" fmla="*/ 0 h 25"/>
                <a:gd name="T6" fmla="*/ 0 w 25"/>
                <a:gd name="T7" fmla="*/ 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25"/>
                <a:gd name="T14" fmla="*/ 25 w 2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25">
                  <a:moveTo>
                    <a:pt x="0" y="4"/>
                  </a:moveTo>
                  <a:lnTo>
                    <a:pt x="3" y="24"/>
                  </a:lnTo>
                  <a:lnTo>
                    <a:pt x="24" y="0"/>
                  </a:lnTo>
                  <a:lnTo>
                    <a:pt x="0" y="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12" name="Freeform 191"/>
            <p:cNvSpPr>
              <a:spLocks/>
            </p:cNvSpPr>
            <p:nvPr/>
          </p:nvSpPr>
          <p:spPr bwMode="auto">
            <a:xfrm>
              <a:off x="2036" y="1906"/>
              <a:ext cx="24" cy="25"/>
            </a:xfrm>
            <a:custGeom>
              <a:avLst/>
              <a:gdLst>
                <a:gd name="T0" fmla="*/ 0 w 24"/>
                <a:gd name="T1" fmla="*/ 24 h 25"/>
                <a:gd name="T2" fmla="*/ 19 w 24"/>
                <a:gd name="T3" fmla="*/ 0 h 25"/>
                <a:gd name="T4" fmla="*/ 23 w 24"/>
                <a:gd name="T5" fmla="*/ 18 h 25"/>
                <a:gd name="T6" fmla="*/ 0 w 24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5"/>
                <a:gd name="T14" fmla="*/ 24 w 2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5">
                  <a:moveTo>
                    <a:pt x="0" y="24"/>
                  </a:moveTo>
                  <a:lnTo>
                    <a:pt x="19" y="0"/>
                  </a:lnTo>
                  <a:lnTo>
                    <a:pt x="23" y="18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13" name="Freeform 192"/>
            <p:cNvSpPr>
              <a:spLocks/>
            </p:cNvSpPr>
            <p:nvPr/>
          </p:nvSpPr>
          <p:spPr bwMode="auto">
            <a:xfrm>
              <a:off x="2032" y="1906"/>
              <a:ext cx="28" cy="25"/>
            </a:xfrm>
            <a:custGeom>
              <a:avLst/>
              <a:gdLst>
                <a:gd name="T0" fmla="*/ 0 w 28"/>
                <a:gd name="T1" fmla="*/ 4 h 25"/>
                <a:gd name="T2" fmla="*/ 3 w 28"/>
                <a:gd name="T3" fmla="*/ 24 h 25"/>
                <a:gd name="T4" fmla="*/ 27 w 28"/>
                <a:gd name="T5" fmla="*/ 18 h 25"/>
                <a:gd name="T6" fmla="*/ 23 w 28"/>
                <a:gd name="T7" fmla="*/ 0 h 25"/>
                <a:gd name="T8" fmla="*/ 0 w 28"/>
                <a:gd name="T9" fmla="*/ 4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5"/>
                <a:gd name="T17" fmla="*/ 28 w 2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5">
                  <a:moveTo>
                    <a:pt x="0" y="4"/>
                  </a:moveTo>
                  <a:lnTo>
                    <a:pt x="3" y="24"/>
                  </a:lnTo>
                  <a:lnTo>
                    <a:pt x="27" y="18"/>
                  </a:lnTo>
                  <a:lnTo>
                    <a:pt x="23" y="0"/>
                  </a:lnTo>
                  <a:lnTo>
                    <a:pt x="0" y="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14" name="Freeform 193"/>
            <p:cNvSpPr>
              <a:spLocks/>
            </p:cNvSpPr>
            <p:nvPr/>
          </p:nvSpPr>
          <p:spPr bwMode="auto">
            <a:xfrm>
              <a:off x="2056" y="1904"/>
              <a:ext cx="28" cy="21"/>
            </a:xfrm>
            <a:custGeom>
              <a:avLst/>
              <a:gdLst>
                <a:gd name="T0" fmla="*/ 0 w 28"/>
                <a:gd name="T1" fmla="*/ 4 h 21"/>
                <a:gd name="T2" fmla="*/ 4 w 28"/>
                <a:gd name="T3" fmla="*/ 20 h 21"/>
                <a:gd name="T4" fmla="*/ 27 w 28"/>
                <a:gd name="T5" fmla="*/ 0 h 21"/>
                <a:gd name="T6" fmla="*/ 0 w 28"/>
                <a:gd name="T7" fmla="*/ 4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1"/>
                <a:gd name="T14" fmla="*/ 28 w 28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1">
                  <a:moveTo>
                    <a:pt x="0" y="4"/>
                  </a:moveTo>
                  <a:lnTo>
                    <a:pt x="4" y="20"/>
                  </a:lnTo>
                  <a:lnTo>
                    <a:pt x="27" y="0"/>
                  </a:lnTo>
                  <a:lnTo>
                    <a:pt x="0" y="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15" name="Freeform 194"/>
            <p:cNvSpPr>
              <a:spLocks/>
            </p:cNvSpPr>
            <p:nvPr/>
          </p:nvSpPr>
          <p:spPr bwMode="auto">
            <a:xfrm>
              <a:off x="2059" y="1904"/>
              <a:ext cx="29" cy="21"/>
            </a:xfrm>
            <a:custGeom>
              <a:avLst/>
              <a:gdLst>
                <a:gd name="T0" fmla="*/ 0 w 29"/>
                <a:gd name="T1" fmla="*/ 20 h 21"/>
                <a:gd name="T2" fmla="*/ 23 w 29"/>
                <a:gd name="T3" fmla="*/ 0 h 21"/>
                <a:gd name="T4" fmla="*/ 28 w 29"/>
                <a:gd name="T5" fmla="*/ 16 h 21"/>
                <a:gd name="T6" fmla="*/ 0 w 29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1"/>
                <a:gd name="T14" fmla="*/ 29 w 29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1">
                  <a:moveTo>
                    <a:pt x="0" y="20"/>
                  </a:moveTo>
                  <a:lnTo>
                    <a:pt x="23" y="0"/>
                  </a:lnTo>
                  <a:lnTo>
                    <a:pt x="28" y="16"/>
                  </a:lnTo>
                  <a:lnTo>
                    <a:pt x="0" y="2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16" name="Freeform 195"/>
            <p:cNvSpPr>
              <a:spLocks/>
            </p:cNvSpPr>
            <p:nvPr/>
          </p:nvSpPr>
          <p:spPr bwMode="auto">
            <a:xfrm>
              <a:off x="2056" y="1904"/>
              <a:ext cx="32" cy="21"/>
            </a:xfrm>
            <a:custGeom>
              <a:avLst/>
              <a:gdLst>
                <a:gd name="T0" fmla="*/ 0 w 32"/>
                <a:gd name="T1" fmla="*/ 4 h 21"/>
                <a:gd name="T2" fmla="*/ 4 w 32"/>
                <a:gd name="T3" fmla="*/ 20 h 21"/>
                <a:gd name="T4" fmla="*/ 31 w 32"/>
                <a:gd name="T5" fmla="*/ 16 h 21"/>
                <a:gd name="T6" fmla="*/ 27 w 32"/>
                <a:gd name="T7" fmla="*/ 0 h 21"/>
                <a:gd name="T8" fmla="*/ 0 w 32"/>
                <a:gd name="T9" fmla="*/ 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1"/>
                <a:gd name="T17" fmla="*/ 32 w 3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1">
                  <a:moveTo>
                    <a:pt x="0" y="4"/>
                  </a:moveTo>
                  <a:lnTo>
                    <a:pt x="4" y="20"/>
                  </a:lnTo>
                  <a:lnTo>
                    <a:pt x="31" y="16"/>
                  </a:lnTo>
                  <a:lnTo>
                    <a:pt x="27" y="0"/>
                  </a:lnTo>
                  <a:lnTo>
                    <a:pt x="0" y="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17" name="Freeform 196"/>
            <p:cNvSpPr>
              <a:spLocks/>
            </p:cNvSpPr>
            <p:nvPr/>
          </p:nvSpPr>
          <p:spPr bwMode="auto">
            <a:xfrm>
              <a:off x="2083" y="1898"/>
              <a:ext cx="28" cy="23"/>
            </a:xfrm>
            <a:custGeom>
              <a:avLst/>
              <a:gdLst>
                <a:gd name="T0" fmla="*/ 0 w 28"/>
                <a:gd name="T1" fmla="*/ 4 h 23"/>
                <a:gd name="T2" fmla="*/ 3 w 28"/>
                <a:gd name="T3" fmla="*/ 22 h 23"/>
                <a:gd name="T4" fmla="*/ 27 w 28"/>
                <a:gd name="T5" fmla="*/ 0 h 23"/>
                <a:gd name="T6" fmla="*/ 0 w 28"/>
                <a:gd name="T7" fmla="*/ 4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3"/>
                <a:gd name="T14" fmla="*/ 28 w 2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3">
                  <a:moveTo>
                    <a:pt x="0" y="4"/>
                  </a:moveTo>
                  <a:lnTo>
                    <a:pt x="3" y="22"/>
                  </a:lnTo>
                  <a:lnTo>
                    <a:pt x="27" y="0"/>
                  </a:lnTo>
                  <a:lnTo>
                    <a:pt x="0" y="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18" name="Freeform 197"/>
            <p:cNvSpPr>
              <a:spLocks/>
            </p:cNvSpPr>
            <p:nvPr/>
          </p:nvSpPr>
          <p:spPr bwMode="auto">
            <a:xfrm>
              <a:off x="2087" y="1898"/>
              <a:ext cx="26" cy="23"/>
            </a:xfrm>
            <a:custGeom>
              <a:avLst/>
              <a:gdLst>
                <a:gd name="T0" fmla="*/ 0 w 26"/>
                <a:gd name="T1" fmla="*/ 22 h 23"/>
                <a:gd name="T2" fmla="*/ 22 w 26"/>
                <a:gd name="T3" fmla="*/ 0 h 23"/>
                <a:gd name="T4" fmla="*/ 25 w 26"/>
                <a:gd name="T5" fmla="*/ 18 h 23"/>
                <a:gd name="T6" fmla="*/ 0 w 26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3"/>
                <a:gd name="T14" fmla="*/ 26 w 26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3">
                  <a:moveTo>
                    <a:pt x="0" y="22"/>
                  </a:moveTo>
                  <a:lnTo>
                    <a:pt x="22" y="0"/>
                  </a:lnTo>
                  <a:lnTo>
                    <a:pt x="25" y="18"/>
                  </a:lnTo>
                  <a:lnTo>
                    <a:pt x="0" y="2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19" name="Freeform 198"/>
            <p:cNvSpPr>
              <a:spLocks/>
            </p:cNvSpPr>
            <p:nvPr/>
          </p:nvSpPr>
          <p:spPr bwMode="auto">
            <a:xfrm>
              <a:off x="2083" y="1898"/>
              <a:ext cx="30" cy="23"/>
            </a:xfrm>
            <a:custGeom>
              <a:avLst/>
              <a:gdLst>
                <a:gd name="T0" fmla="*/ 0 w 30"/>
                <a:gd name="T1" fmla="*/ 4 h 23"/>
                <a:gd name="T2" fmla="*/ 3 w 30"/>
                <a:gd name="T3" fmla="*/ 22 h 23"/>
                <a:gd name="T4" fmla="*/ 29 w 30"/>
                <a:gd name="T5" fmla="*/ 18 h 23"/>
                <a:gd name="T6" fmla="*/ 26 w 30"/>
                <a:gd name="T7" fmla="*/ 0 h 23"/>
                <a:gd name="T8" fmla="*/ 0 w 30"/>
                <a:gd name="T9" fmla="*/ 4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3"/>
                <a:gd name="T17" fmla="*/ 30 w 30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3">
                  <a:moveTo>
                    <a:pt x="0" y="4"/>
                  </a:moveTo>
                  <a:lnTo>
                    <a:pt x="3" y="22"/>
                  </a:lnTo>
                  <a:lnTo>
                    <a:pt x="29" y="18"/>
                  </a:lnTo>
                  <a:lnTo>
                    <a:pt x="26" y="0"/>
                  </a:lnTo>
                  <a:lnTo>
                    <a:pt x="0" y="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20" name="Freeform 199"/>
            <p:cNvSpPr>
              <a:spLocks/>
            </p:cNvSpPr>
            <p:nvPr/>
          </p:nvSpPr>
          <p:spPr bwMode="auto">
            <a:xfrm>
              <a:off x="2110" y="1895"/>
              <a:ext cx="29" cy="23"/>
            </a:xfrm>
            <a:custGeom>
              <a:avLst/>
              <a:gdLst>
                <a:gd name="T0" fmla="*/ 0 w 29"/>
                <a:gd name="T1" fmla="*/ 3 h 23"/>
                <a:gd name="T2" fmla="*/ 3 w 29"/>
                <a:gd name="T3" fmla="*/ 22 h 23"/>
                <a:gd name="T4" fmla="*/ 28 w 29"/>
                <a:gd name="T5" fmla="*/ 0 h 23"/>
                <a:gd name="T6" fmla="*/ 0 w 29"/>
                <a:gd name="T7" fmla="*/ 3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3"/>
                <a:gd name="T14" fmla="*/ 29 w 2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3">
                  <a:moveTo>
                    <a:pt x="0" y="3"/>
                  </a:moveTo>
                  <a:lnTo>
                    <a:pt x="3" y="22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21" name="Freeform 200"/>
            <p:cNvSpPr>
              <a:spLocks/>
            </p:cNvSpPr>
            <p:nvPr/>
          </p:nvSpPr>
          <p:spPr bwMode="auto">
            <a:xfrm>
              <a:off x="2112" y="1895"/>
              <a:ext cx="29" cy="23"/>
            </a:xfrm>
            <a:custGeom>
              <a:avLst/>
              <a:gdLst>
                <a:gd name="T0" fmla="*/ 0 w 29"/>
                <a:gd name="T1" fmla="*/ 22 h 23"/>
                <a:gd name="T2" fmla="*/ 25 w 29"/>
                <a:gd name="T3" fmla="*/ 0 h 23"/>
                <a:gd name="T4" fmla="*/ 28 w 29"/>
                <a:gd name="T5" fmla="*/ 18 h 23"/>
                <a:gd name="T6" fmla="*/ 0 w 2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3"/>
                <a:gd name="T14" fmla="*/ 29 w 2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3">
                  <a:moveTo>
                    <a:pt x="0" y="22"/>
                  </a:moveTo>
                  <a:lnTo>
                    <a:pt x="25" y="0"/>
                  </a:lnTo>
                  <a:lnTo>
                    <a:pt x="28" y="18"/>
                  </a:lnTo>
                  <a:lnTo>
                    <a:pt x="0" y="2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22" name="Freeform 201"/>
            <p:cNvSpPr>
              <a:spLocks/>
            </p:cNvSpPr>
            <p:nvPr/>
          </p:nvSpPr>
          <p:spPr bwMode="auto">
            <a:xfrm>
              <a:off x="2110" y="1895"/>
              <a:ext cx="31" cy="23"/>
            </a:xfrm>
            <a:custGeom>
              <a:avLst/>
              <a:gdLst>
                <a:gd name="T0" fmla="*/ 0 w 31"/>
                <a:gd name="T1" fmla="*/ 3 h 23"/>
                <a:gd name="T2" fmla="*/ 2 w 31"/>
                <a:gd name="T3" fmla="*/ 22 h 23"/>
                <a:gd name="T4" fmla="*/ 30 w 31"/>
                <a:gd name="T5" fmla="*/ 18 h 23"/>
                <a:gd name="T6" fmla="*/ 27 w 31"/>
                <a:gd name="T7" fmla="*/ 0 h 23"/>
                <a:gd name="T8" fmla="*/ 0 w 31"/>
                <a:gd name="T9" fmla="*/ 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3"/>
                <a:gd name="T17" fmla="*/ 31 w 3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3">
                  <a:moveTo>
                    <a:pt x="0" y="3"/>
                  </a:moveTo>
                  <a:lnTo>
                    <a:pt x="2" y="22"/>
                  </a:lnTo>
                  <a:lnTo>
                    <a:pt x="30" y="18"/>
                  </a:lnTo>
                  <a:lnTo>
                    <a:pt x="27" y="0"/>
                  </a:lnTo>
                  <a:lnTo>
                    <a:pt x="0" y="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23" name="Freeform 202"/>
            <p:cNvSpPr>
              <a:spLocks/>
            </p:cNvSpPr>
            <p:nvPr/>
          </p:nvSpPr>
          <p:spPr bwMode="auto">
            <a:xfrm>
              <a:off x="2138" y="1892"/>
              <a:ext cx="28" cy="22"/>
            </a:xfrm>
            <a:custGeom>
              <a:avLst/>
              <a:gdLst>
                <a:gd name="T0" fmla="*/ 0 w 28"/>
                <a:gd name="T1" fmla="*/ 2 h 22"/>
                <a:gd name="T2" fmla="*/ 2 w 28"/>
                <a:gd name="T3" fmla="*/ 21 h 22"/>
                <a:gd name="T4" fmla="*/ 27 w 28"/>
                <a:gd name="T5" fmla="*/ 0 h 22"/>
                <a:gd name="T6" fmla="*/ 0 w 28"/>
                <a:gd name="T7" fmla="*/ 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2"/>
                <a:gd name="T14" fmla="*/ 28 w 2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2">
                  <a:moveTo>
                    <a:pt x="0" y="2"/>
                  </a:moveTo>
                  <a:lnTo>
                    <a:pt x="2" y="21"/>
                  </a:lnTo>
                  <a:lnTo>
                    <a:pt x="27" y="0"/>
                  </a:lnTo>
                  <a:lnTo>
                    <a:pt x="0" y="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24" name="Freeform 203"/>
            <p:cNvSpPr>
              <a:spLocks/>
            </p:cNvSpPr>
            <p:nvPr/>
          </p:nvSpPr>
          <p:spPr bwMode="auto">
            <a:xfrm>
              <a:off x="2140" y="1892"/>
              <a:ext cx="31" cy="22"/>
            </a:xfrm>
            <a:custGeom>
              <a:avLst/>
              <a:gdLst>
                <a:gd name="T0" fmla="*/ 0 w 31"/>
                <a:gd name="T1" fmla="*/ 21 h 22"/>
                <a:gd name="T2" fmla="*/ 26 w 31"/>
                <a:gd name="T3" fmla="*/ 0 h 22"/>
                <a:gd name="T4" fmla="*/ 30 w 31"/>
                <a:gd name="T5" fmla="*/ 17 h 22"/>
                <a:gd name="T6" fmla="*/ 0 w 31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2"/>
                <a:gd name="T14" fmla="*/ 31 w 31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2">
                  <a:moveTo>
                    <a:pt x="0" y="21"/>
                  </a:moveTo>
                  <a:lnTo>
                    <a:pt x="26" y="0"/>
                  </a:lnTo>
                  <a:lnTo>
                    <a:pt x="30" y="17"/>
                  </a:lnTo>
                  <a:lnTo>
                    <a:pt x="0" y="2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25" name="Freeform 204"/>
            <p:cNvSpPr>
              <a:spLocks/>
            </p:cNvSpPr>
            <p:nvPr/>
          </p:nvSpPr>
          <p:spPr bwMode="auto">
            <a:xfrm>
              <a:off x="2138" y="1892"/>
              <a:ext cx="33" cy="22"/>
            </a:xfrm>
            <a:custGeom>
              <a:avLst/>
              <a:gdLst>
                <a:gd name="T0" fmla="*/ 0 w 33"/>
                <a:gd name="T1" fmla="*/ 2 h 22"/>
                <a:gd name="T2" fmla="*/ 3 w 33"/>
                <a:gd name="T3" fmla="*/ 21 h 22"/>
                <a:gd name="T4" fmla="*/ 32 w 33"/>
                <a:gd name="T5" fmla="*/ 17 h 22"/>
                <a:gd name="T6" fmla="*/ 29 w 33"/>
                <a:gd name="T7" fmla="*/ 0 h 22"/>
                <a:gd name="T8" fmla="*/ 0 w 33"/>
                <a:gd name="T9" fmla="*/ 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2"/>
                <a:gd name="T17" fmla="*/ 33 w 33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2">
                  <a:moveTo>
                    <a:pt x="0" y="2"/>
                  </a:moveTo>
                  <a:lnTo>
                    <a:pt x="3" y="21"/>
                  </a:lnTo>
                  <a:lnTo>
                    <a:pt x="32" y="17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26" name="Freeform 205"/>
            <p:cNvSpPr>
              <a:spLocks/>
            </p:cNvSpPr>
            <p:nvPr/>
          </p:nvSpPr>
          <p:spPr bwMode="auto">
            <a:xfrm>
              <a:off x="2165" y="1890"/>
              <a:ext cx="29" cy="20"/>
            </a:xfrm>
            <a:custGeom>
              <a:avLst/>
              <a:gdLst>
                <a:gd name="T0" fmla="*/ 0 w 29"/>
                <a:gd name="T1" fmla="*/ 2 h 20"/>
                <a:gd name="T2" fmla="*/ 2 w 29"/>
                <a:gd name="T3" fmla="*/ 19 h 20"/>
                <a:gd name="T4" fmla="*/ 28 w 29"/>
                <a:gd name="T5" fmla="*/ 0 h 20"/>
                <a:gd name="T6" fmla="*/ 0 w 29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0"/>
                <a:gd name="T14" fmla="*/ 29 w 2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0">
                  <a:moveTo>
                    <a:pt x="0" y="2"/>
                  </a:moveTo>
                  <a:lnTo>
                    <a:pt x="2" y="19"/>
                  </a:lnTo>
                  <a:lnTo>
                    <a:pt x="28" y="0"/>
                  </a:lnTo>
                  <a:lnTo>
                    <a:pt x="0" y="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27" name="Freeform 206"/>
            <p:cNvSpPr>
              <a:spLocks/>
            </p:cNvSpPr>
            <p:nvPr/>
          </p:nvSpPr>
          <p:spPr bwMode="auto">
            <a:xfrm>
              <a:off x="2170" y="1890"/>
              <a:ext cx="28" cy="20"/>
            </a:xfrm>
            <a:custGeom>
              <a:avLst/>
              <a:gdLst>
                <a:gd name="T0" fmla="*/ 0 w 28"/>
                <a:gd name="T1" fmla="*/ 19 h 20"/>
                <a:gd name="T2" fmla="*/ 25 w 28"/>
                <a:gd name="T3" fmla="*/ 0 h 20"/>
                <a:gd name="T4" fmla="*/ 27 w 28"/>
                <a:gd name="T5" fmla="*/ 17 h 20"/>
                <a:gd name="T6" fmla="*/ 0 w 28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0"/>
                <a:gd name="T14" fmla="*/ 28 w 2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0">
                  <a:moveTo>
                    <a:pt x="0" y="19"/>
                  </a:moveTo>
                  <a:lnTo>
                    <a:pt x="25" y="0"/>
                  </a:lnTo>
                  <a:lnTo>
                    <a:pt x="27" y="17"/>
                  </a:lnTo>
                  <a:lnTo>
                    <a:pt x="0" y="1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28" name="Freeform 207"/>
            <p:cNvSpPr>
              <a:spLocks/>
            </p:cNvSpPr>
            <p:nvPr/>
          </p:nvSpPr>
          <p:spPr bwMode="auto">
            <a:xfrm>
              <a:off x="2165" y="1890"/>
              <a:ext cx="33" cy="20"/>
            </a:xfrm>
            <a:custGeom>
              <a:avLst/>
              <a:gdLst>
                <a:gd name="T0" fmla="*/ 0 w 33"/>
                <a:gd name="T1" fmla="*/ 2 h 20"/>
                <a:gd name="T2" fmla="*/ 3 w 33"/>
                <a:gd name="T3" fmla="*/ 19 h 20"/>
                <a:gd name="T4" fmla="*/ 32 w 33"/>
                <a:gd name="T5" fmla="*/ 17 h 20"/>
                <a:gd name="T6" fmla="*/ 30 w 33"/>
                <a:gd name="T7" fmla="*/ 0 h 20"/>
                <a:gd name="T8" fmla="*/ 0 w 33"/>
                <a:gd name="T9" fmla="*/ 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0"/>
                <a:gd name="T17" fmla="*/ 33 w 3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0">
                  <a:moveTo>
                    <a:pt x="0" y="2"/>
                  </a:moveTo>
                  <a:lnTo>
                    <a:pt x="3" y="19"/>
                  </a:lnTo>
                  <a:lnTo>
                    <a:pt x="32" y="17"/>
                  </a:lnTo>
                  <a:lnTo>
                    <a:pt x="30" y="0"/>
                  </a:lnTo>
                  <a:lnTo>
                    <a:pt x="0" y="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29" name="Freeform 208"/>
            <p:cNvSpPr>
              <a:spLocks/>
            </p:cNvSpPr>
            <p:nvPr/>
          </p:nvSpPr>
          <p:spPr bwMode="auto">
            <a:xfrm>
              <a:off x="2193" y="1887"/>
              <a:ext cx="32" cy="20"/>
            </a:xfrm>
            <a:custGeom>
              <a:avLst/>
              <a:gdLst>
                <a:gd name="T0" fmla="*/ 0 w 32"/>
                <a:gd name="T1" fmla="*/ 2 h 20"/>
                <a:gd name="T2" fmla="*/ 2 w 32"/>
                <a:gd name="T3" fmla="*/ 19 h 20"/>
                <a:gd name="T4" fmla="*/ 31 w 32"/>
                <a:gd name="T5" fmla="*/ 0 h 20"/>
                <a:gd name="T6" fmla="*/ 0 w 32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0"/>
                <a:gd name="T14" fmla="*/ 32 w 3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0">
                  <a:moveTo>
                    <a:pt x="0" y="2"/>
                  </a:moveTo>
                  <a:lnTo>
                    <a:pt x="2" y="19"/>
                  </a:lnTo>
                  <a:lnTo>
                    <a:pt x="31" y="0"/>
                  </a:lnTo>
                  <a:lnTo>
                    <a:pt x="0" y="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30" name="Freeform 209"/>
            <p:cNvSpPr>
              <a:spLocks/>
            </p:cNvSpPr>
            <p:nvPr/>
          </p:nvSpPr>
          <p:spPr bwMode="auto">
            <a:xfrm>
              <a:off x="2197" y="1887"/>
              <a:ext cx="29" cy="20"/>
            </a:xfrm>
            <a:custGeom>
              <a:avLst/>
              <a:gdLst>
                <a:gd name="T0" fmla="*/ 0 w 29"/>
                <a:gd name="T1" fmla="*/ 19 h 20"/>
                <a:gd name="T2" fmla="*/ 26 w 29"/>
                <a:gd name="T3" fmla="*/ 0 h 20"/>
                <a:gd name="T4" fmla="*/ 28 w 29"/>
                <a:gd name="T5" fmla="*/ 16 h 20"/>
                <a:gd name="T6" fmla="*/ 0 w 29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0"/>
                <a:gd name="T14" fmla="*/ 29 w 2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0">
                  <a:moveTo>
                    <a:pt x="0" y="19"/>
                  </a:moveTo>
                  <a:lnTo>
                    <a:pt x="26" y="0"/>
                  </a:lnTo>
                  <a:lnTo>
                    <a:pt x="28" y="16"/>
                  </a:lnTo>
                  <a:lnTo>
                    <a:pt x="0" y="1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31" name="Freeform 210"/>
            <p:cNvSpPr>
              <a:spLocks/>
            </p:cNvSpPr>
            <p:nvPr/>
          </p:nvSpPr>
          <p:spPr bwMode="auto">
            <a:xfrm>
              <a:off x="2193" y="1887"/>
              <a:ext cx="33" cy="20"/>
            </a:xfrm>
            <a:custGeom>
              <a:avLst/>
              <a:gdLst>
                <a:gd name="T0" fmla="*/ 0 w 33"/>
                <a:gd name="T1" fmla="*/ 2 h 20"/>
                <a:gd name="T2" fmla="*/ 2 w 33"/>
                <a:gd name="T3" fmla="*/ 19 h 20"/>
                <a:gd name="T4" fmla="*/ 32 w 33"/>
                <a:gd name="T5" fmla="*/ 16 h 20"/>
                <a:gd name="T6" fmla="*/ 30 w 33"/>
                <a:gd name="T7" fmla="*/ 0 h 20"/>
                <a:gd name="T8" fmla="*/ 0 w 33"/>
                <a:gd name="T9" fmla="*/ 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0"/>
                <a:gd name="T17" fmla="*/ 33 w 3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0">
                  <a:moveTo>
                    <a:pt x="0" y="2"/>
                  </a:moveTo>
                  <a:lnTo>
                    <a:pt x="2" y="19"/>
                  </a:lnTo>
                  <a:lnTo>
                    <a:pt x="32" y="16"/>
                  </a:lnTo>
                  <a:lnTo>
                    <a:pt x="30" y="0"/>
                  </a:lnTo>
                  <a:lnTo>
                    <a:pt x="0" y="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32" name="Freeform 211"/>
            <p:cNvSpPr>
              <a:spLocks/>
            </p:cNvSpPr>
            <p:nvPr/>
          </p:nvSpPr>
          <p:spPr bwMode="auto">
            <a:xfrm>
              <a:off x="2224" y="1887"/>
              <a:ext cx="30" cy="19"/>
            </a:xfrm>
            <a:custGeom>
              <a:avLst/>
              <a:gdLst>
                <a:gd name="T0" fmla="*/ 0 w 30"/>
                <a:gd name="T1" fmla="*/ 1 h 19"/>
                <a:gd name="T2" fmla="*/ 1 w 30"/>
                <a:gd name="T3" fmla="*/ 18 h 19"/>
                <a:gd name="T4" fmla="*/ 29 w 30"/>
                <a:gd name="T5" fmla="*/ 0 h 19"/>
                <a:gd name="T6" fmla="*/ 0 w 30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9"/>
                <a:gd name="T14" fmla="*/ 30 w 30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9">
                  <a:moveTo>
                    <a:pt x="0" y="1"/>
                  </a:moveTo>
                  <a:lnTo>
                    <a:pt x="1" y="18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33" name="Freeform 212"/>
            <p:cNvSpPr>
              <a:spLocks/>
            </p:cNvSpPr>
            <p:nvPr/>
          </p:nvSpPr>
          <p:spPr bwMode="auto">
            <a:xfrm>
              <a:off x="2225" y="1887"/>
              <a:ext cx="31" cy="19"/>
            </a:xfrm>
            <a:custGeom>
              <a:avLst/>
              <a:gdLst>
                <a:gd name="T0" fmla="*/ 0 w 31"/>
                <a:gd name="T1" fmla="*/ 18 h 19"/>
                <a:gd name="T2" fmla="*/ 29 w 31"/>
                <a:gd name="T3" fmla="*/ 0 h 19"/>
                <a:gd name="T4" fmla="*/ 30 w 31"/>
                <a:gd name="T5" fmla="*/ 16 h 19"/>
                <a:gd name="T6" fmla="*/ 0 w 31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9"/>
                <a:gd name="T14" fmla="*/ 31 w 31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9">
                  <a:moveTo>
                    <a:pt x="0" y="18"/>
                  </a:moveTo>
                  <a:lnTo>
                    <a:pt x="29" y="0"/>
                  </a:lnTo>
                  <a:lnTo>
                    <a:pt x="30" y="16"/>
                  </a:lnTo>
                  <a:lnTo>
                    <a:pt x="0" y="1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34" name="Freeform 213"/>
            <p:cNvSpPr>
              <a:spLocks/>
            </p:cNvSpPr>
            <p:nvPr/>
          </p:nvSpPr>
          <p:spPr bwMode="auto">
            <a:xfrm>
              <a:off x="2224" y="1887"/>
              <a:ext cx="32" cy="19"/>
            </a:xfrm>
            <a:custGeom>
              <a:avLst/>
              <a:gdLst>
                <a:gd name="T0" fmla="*/ 0 w 32"/>
                <a:gd name="T1" fmla="*/ 1 h 19"/>
                <a:gd name="T2" fmla="*/ 1 w 32"/>
                <a:gd name="T3" fmla="*/ 18 h 19"/>
                <a:gd name="T4" fmla="*/ 31 w 32"/>
                <a:gd name="T5" fmla="*/ 16 h 19"/>
                <a:gd name="T6" fmla="*/ 30 w 32"/>
                <a:gd name="T7" fmla="*/ 0 h 19"/>
                <a:gd name="T8" fmla="*/ 0 w 32"/>
                <a:gd name="T9" fmla="*/ 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9"/>
                <a:gd name="T17" fmla="*/ 32 w 3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9">
                  <a:moveTo>
                    <a:pt x="0" y="1"/>
                  </a:moveTo>
                  <a:lnTo>
                    <a:pt x="1" y="18"/>
                  </a:lnTo>
                  <a:lnTo>
                    <a:pt x="31" y="16"/>
                  </a:lnTo>
                  <a:lnTo>
                    <a:pt x="30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35" name="Freeform 214"/>
            <p:cNvSpPr>
              <a:spLocks/>
            </p:cNvSpPr>
            <p:nvPr/>
          </p:nvSpPr>
          <p:spPr bwMode="auto">
            <a:xfrm>
              <a:off x="2253" y="1884"/>
              <a:ext cx="31" cy="21"/>
            </a:xfrm>
            <a:custGeom>
              <a:avLst/>
              <a:gdLst>
                <a:gd name="T0" fmla="*/ 0 w 31"/>
                <a:gd name="T1" fmla="*/ 1 h 21"/>
                <a:gd name="T2" fmla="*/ 0 w 31"/>
                <a:gd name="T3" fmla="*/ 20 h 21"/>
                <a:gd name="T4" fmla="*/ 30 w 31"/>
                <a:gd name="T5" fmla="*/ 0 h 21"/>
                <a:gd name="T6" fmla="*/ 0 w 31"/>
                <a:gd name="T7" fmla="*/ 1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1"/>
                <a:gd name="T14" fmla="*/ 31 w 31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1">
                  <a:moveTo>
                    <a:pt x="0" y="1"/>
                  </a:moveTo>
                  <a:lnTo>
                    <a:pt x="0" y="20"/>
                  </a:lnTo>
                  <a:lnTo>
                    <a:pt x="30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36" name="Freeform 215"/>
            <p:cNvSpPr>
              <a:spLocks/>
            </p:cNvSpPr>
            <p:nvPr/>
          </p:nvSpPr>
          <p:spPr bwMode="auto">
            <a:xfrm>
              <a:off x="2255" y="1884"/>
              <a:ext cx="29" cy="21"/>
            </a:xfrm>
            <a:custGeom>
              <a:avLst/>
              <a:gdLst>
                <a:gd name="T0" fmla="*/ 0 w 29"/>
                <a:gd name="T1" fmla="*/ 20 h 21"/>
                <a:gd name="T2" fmla="*/ 27 w 29"/>
                <a:gd name="T3" fmla="*/ 0 h 21"/>
                <a:gd name="T4" fmla="*/ 28 w 29"/>
                <a:gd name="T5" fmla="*/ 18 h 21"/>
                <a:gd name="T6" fmla="*/ 0 w 29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1"/>
                <a:gd name="T14" fmla="*/ 29 w 29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1">
                  <a:moveTo>
                    <a:pt x="0" y="20"/>
                  </a:moveTo>
                  <a:lnTo>
                    <a:pt x="27" y="0"/>
                  </a:lnTo>
                  <a:lnTo>
                    <a:pt x="28" y="18"/>
                  </a:lnTo>
                  <a:lnTo>
                    <a:pt x="0" y="2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37" name="Freeform 216"/>
            <p:cNvSpPr>
              <a:spLocks/>
            </p:cNvSpPr>
            <p:nvPr/>
          </p:nvSpPr>
          <p:spPr bwMode="auto">
            <a:xfrm>
              <a:off x="2253" y="1884"/>
              <a:ext cx="31" cy="21"/>
            </a:xfrm>
            <a:custGeom>
              <a:avLst/>
              <a:gdLst>
                <a:gd name="T0" fmla="*/ 0 w 31"/>
                <a:gd name="T1" fmla="*/ 1 h 21"/>
                <a:gd name="T2" fmla="*/ 0 w 31"/>
                <a:gd name="T3" fmla="*/ 20 h 21"/>
                <a:gd name="T4" fmla="*/ 30 w 31"/>
                <a:gd name="T5" fmla="*/ 18 h 21"/>
                <a:gd name="T6" fmla="*/ 29 w 31"/>
                <a:gd name="T7" fmla="*/ 0 h 21"/>
                <a:gd name="T8" fmla="*/ 0 w 31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1"/>
                <a:gd name="T17" fmla="*/ 31 w 3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1">
                  <a:moveTo>
                    <a:pt x="0" y="1"/>
                  </a:moveTo>
                  <a:lnTo>
                    <a:pt x="0" y="20"/>
                  </a:lnTo>
                  <a:lnTo>
                    <a:pt x="30" y="18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38" name="Freeform 217"/>
            <p:cNvSpPr>
              <a:spLocks/>
            </p:cNvSpPr>
            <p:nvPr/>
          </p:nvSpPr>
          <p:spPr bwMode="auto">
            <a:xfrm>
              <a:off x="2283" y="1882"/>
              <a:ext cx="30" cy="21"/>
            </a:xfrm>
            <a:custGeom>
              <a:avLst/>
              <a:gdLst>
                <a:gd name="T0" fmla="*/ 0 w 30"/>
                <a:gd name="T1" fmla="*/ 1 h 21"/>
                <a:gd name="T2" fmla="*/ 0 w 30"/>
                <a:gd name="T3" fmla="*/ 20 h 21"/>
                <a:gd name="T4" fmla="*/ 29 w 30"/>
                <a:gd name="T5" fmla="*/ 0 h 21"/>
                <a:gd name="T6" fmla="*/ 0 w 30"/>
                <a:gd name="T7" fmla="*/ 1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1"/>
                <a:gd name="T14" fmla="*/ 30 w 30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1">
                  <a:moveTo>
                    <a:pt x="0" y="1"/>
                  </a:moveTo>
                  <a:lnTo>
                    <a:pt x="0" y="20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39" name="Freeform 218"/>
            <p:cNvSpPr>
              <a:spLocks/>
            </p:cNvSpPr>
            <p:nvPr/>
          </p:nvSpPr>
          <p:spPr bwMode="auto">
            <a:xfrm>
              <a:off x="2283" y="1882"/>
              <a:ext cx="31" cy="21"/>
            </a:xfrm>
            <a:custGeom>
              <a:avLst/>
              <a:gdLst>
                <a:gd name="T0" fmla="*/ 0 w 31"/>
                <a:gd name="T1" fmla="*/ 20 h 21"/>
                <a:gd name="T2" fmla="*/ 29 w 31"/>
                <a:gd name="T3" fmla="*/ 0 h 21"/>
                <a:gd name="T4" fmla="*/ 30 w 31"/>
                <a:gd name="T5" fmla="*/ 18 h 21"/>
                <a:gd name="T6" fmla="*/ 0 w 31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1"/>
                <a:gd name="T14" fmla="*/ 31 w 31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1">
                  <a:moveTo>
                    <a:pt x="0" y="20"/>
                  </a:moveTo>
                  <a:lnTo>
                    <a:pt x="29" y="0"/>
                  </a:lnTo>
                  <a:lnTo>
                    <a:pt x="30" y="18"/>
                  </a:lnTo>
                  <a:lnTo>
                    <a:pt x="0" y="2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40" name="Freeform 219"/>
            <p:cNvSpPr>
              <a:spLocks/>
            </p:cNvSpPr>
            <p:nvPr/>
          </p:nvSpPr>
          <p:spPr bwMode="auto">
            <a:xfrm>
              <a:off x="2283" y="1882"/>
              <a:ext cx="31" cy="21"/>
            </a:xfrm>
            <a:custGeom>
              <a:avLst/>
              <a:gdLst>
                <a:gd name="T0" fmla="*/ 0 w 31"/>
                <a:gd name="T1" fmla="*/ 1 h 21"/>
                <a:gd name="T2" fmla="*/ 0 w 31"/>
                <a:gd name="T3" fmla="*/ 20 h 21"/>
                <a:gd name="T4" fmla="*/ 30 w 31"/>
                <a:gd name="T5" fmla="*/ 18 h 21"/>
                <a:gd name="T6" fmla="*/ 29 w 31"/>
                <a:gd name="T7" fmla="*/ 0 h 21"/>
                <a:gd name="T8" fmla="*/ 0 w 31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1"/>
                <a:gd name="T17" fmla="*/ 31 w 3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1">
                  <a:moveTo>
                    <a:pt x="0" y="1"/>
                  </a:moveTo>
                  <a:lnTo>
                    <a:pt x="0" y="20"/>
                  </a:lnTo>
                  <a:lnTo>
                    <a:pt x="30" y="18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41" name="Freeform 220"/>
            <p:cNvSpPr>
              <a:spLocks/>
            </p:cNvSpPr>
            <p:nvPr/>
          </p:nvSpPr>
          <p:spPr bwMode="auto">
            <a:xfrm>
              <a:off x="2312" y="1881"/>
              <a:ext cx="32" cy="20"/>
            </a:xfrm>
            <a:custGeom>
              <a:avLst/>
              <a:gdLst>
                <a:gd name="T0" fmla="*/ 0 w 32"/>
                <a:gd name="T1" fmla="*/ 0 h 20"/>
                <a:gd name="T2" fmla="*/ 0 w 32"/>
                <a:gd name="T3" fmla="*/ 19 h 20"/>
                <a:gd name="T4" fmla="*/ 31 w 32"/>
                <a:gd name="T5" fmla="*/ 0 h 20"/>
                <a:gd name="T6" fmla="*/ 0 w 32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0"/>
                <a:gd name="T14" fmla="*/ 32 w 3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0">
                  <a:moveTo>
                    <a:pt x="0" y="0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42" name="Freeform 221"/>
            <p:cNvSpPr>
              <a:spLocks/>
            </p:cNvSpPr>
            <p:nvPr/>
          </p:nvSpPr>
          <p:spPr bwMode="auto">
            <a:xfrm>
              <a:off x="2313" y="1881"/>
              <a:ext cx="32" cy="20"/>
            </a:xfrm>
            <a:custGeom>
              <a:avLst/>
              <a:gdLst>
                <a:gd name="T0" fmla="*/ 0 w 32"/>
                <a:gd name="T1" fmla="*/ 19 h 20"/>
                <a:gd name="T2" fmla="*/ 30 w 32"/>
                <a:gd name="T3" fmla="*/ 0 h 20"/>
                <a:gd name="T4" fmla="*/ 31 w 32"/>
                <a:gd name="T5" fmla="*/ 18 h 20"/>
                <a:gd name="T6" fmla="*/ 0 w 32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0"/>
                <a:gd name="T14" fmla="*/ 32 w 3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0">
                  <a:moveTo>
                    <a:pt x="0" y="19"/>
                  </a:moveTo>
                  <a:lnTo>
                    <a:pt x="30" y="0"/>
                  </a:lnTo>
                  <a:lnTo>
                    <a:pt x="31" y="18"/>
                  </a:lnTo>
                  <a:lnTo>
                    <a:pt x="0" y="1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43" name="Freeform 222"/>
            <p:cNvSpPr>
              <a:spLocks/>
            </p:cNvSpPr>
            <p:nvPr/>
          </p:nvSpPr>
          <p:spPr bwMode="auto">
            <a:xfrm>
              <a:off x="2312" y="1881"/>
              <a:ext cx="33" cy="20"/>
            </a:xfrm>
            <a:custGeom>
              <a:avLst/>
              <a:gdLst>
                <a:gd name="T0" fmla="*/ 0 w 33"/>
                <a:gd name="T1" fmla="*/ 0 h 20"/>
                <a:gd name="T2" fmla="*/ 0 w 33"/>
                <a:gd name="T3" fmla="*/ 19 h 20"/>
                <a:gd name="T4" fmla="*/ 32 w 33"/>
                <a:gd name="T5" fmla="*/ 18 h 20"/>
                <a:gd name="T6" fmla="*/ 31 w 33"/>
                <a:gd name="T7" fmla="*/ 0 h 20"/>
                <a:gd name="T8" fmla="*/ 0 w 33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0"/>
                <a:gd name="T17" fmla="*/ 33 w 3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0">
                  <a:moveTo>
                    <a:pt x="0" y="0"/>
                  </a:moveTo>
                  <a:lnTo>
                    <a:pt x="0" y="19"/>
                  </a:lnTo>
                  <a:lnTo>
                    <a:pt x="32" y="18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44" name="Freeform 223"/>
            <p:cNvSpPr>
              <a:spLocks/>
            </p:cNvSpPr>
            <p:nvPr/>
          </p:nvSpPr>
          <p:spPr bwMode="auto">
            <a:xfrm>
              <a:off x="2343" y="1881"/>
              <a:ext cx="32" cy="20"/>
            </a:xfrm>
            <a:custGeom>
              <a:avLst/>
              <a:gdLst>
                <a:gd name="T0" fmla="*/ 0 w 32"/>
                <a:gd name="T1" fmla="*/ 0 h 20"/>
                <a:gd name="T2" fmla="*/ 0 w 32"/>
                <a:gd name="T3" fmla="*/ 19 h 20"/>
                <a:gd name="T4" fmla="*/ 31 w 32"/>
                <a:gd name="T5" fmla="*/ 0 h 20"/>
                <a:gd name="T6" fmla="*/ 0 w 32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0"/>
                <a:gd name="T14" fmla="*/ 32 w 3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0">
                  <a:moveTo>
                    <a:pt x="0" y="0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45" name="Freeform 224"/>
            <p:cNvSpPr>
              <a:spLocks/>
            </p:cNvSpPr>
            <p:nvPr/>
          </p:nvSpPr>
          <p:spPr bwMode="auto">
            <a:xfrm>
              <a:off x="2344" y="1881"/>
              <a:ext cx="31" cy="20"/>
            </a:xfrm>
            <a:custGeom>
              <a:avLst/>
              <a:gdLst>
                <a:gd name="T0" fmla="*/ 0 w 31"/>
                <a:gd name="T1" fmla="*/ 19 h 20"/>
                <a:gd name="T2" fmla="*/ 29 w 31"/>
                <a:gd name="T3" fmla="*/ 0 h 20"/>
                <a:gd name="T4" fmla="*/ 30 w 31"/>
                <a:gd name="T5" fmla="*/ 17 h 20"/>
                <a:gd name="T6" fmla="*/ 0 w 31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0"/>
                <a:gd name="T14" fmla="*/ 31 w 31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0">
                  <a:moveTo>
                    <a:pt x="0" y="19"/>
                  </a:moveTo>
                  <a:lnTo>
                    <a:pt x="29" y="0"/>
                  </a:lnTo>
                  <a:lnTo>
                    <a:pt x="30" y="17"/>
                  </a:lnTo>
                  <a:lnTo>
                    <a:pt x="0" y="1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46" name="Freeform 225"/>
            <p:cNvSpPr>
              <a:spLocks/>
            </p:cNvSpPr>
            <p:nvPr/>
          </p:nvSpPr>
          <p:spPr bwMode="auto">
            <a:xfrm>
              <a:off x="2343" y="1881"/>
              <a:ext cx="32" cy="20"/>
            </a:xfrm>
            <a:custGeom>
              <a:avLst/>
              <a:gdLst>
                <a:gd name="T0" fmla="*/ 0 w 32"/>
                <a:gd name="T1" fmla="*/ 0 h 20"/>
                <a:gd name="T2" fmla="*/ 0 w 32"/>
                <a:gd name="T3" fmla="*/ 19 h 20"/>
                <a:gd name="T4" fmla="*/ 31 w 32"/>
                <a:gd name="T5" fmla="*/ 17 h 20"/>
                <a:gd name="T6" fmla="*/ 30 w 32"/>
                <a:gd name="T7" fmla="*/ 0 h 20"/>
                <a:gd name="T8" fmla="*/ 0 w 3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0"/>
                <a:gd name="T17" fmla="*/ 32 w 3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0">
                  <a:moveTo>
                    <a:pt x="0" y="0"/>
                  </a:moveTo>
                  <a:lnTo>
                    <a:pt x="0" y="19"/>
                  </a:lnTo>
                  <a:lnTo>
                    <a:pt x="31" y="17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47" name="Freeform 226"/>
            <p:cNvSpPr>
              <a:spLocks/>
            </p:cNvSpPr>
            <p:nvPr/>
          </p:nvSpPr>
          <p:spPr bwMode="auto">
            <a:xfrm>
              <a:off x="2374" y="1879"/>
              <a:ext cx="35" cy="20"/>
            </a:xfrm>
            <a:custGeom>
              <a:avLst/>
              <a:gdLst>
                <a:gd name="T0" fmla="*/ 0 w 35"/>
                <a:gd name="T1" fmla="*/ 1 h 20"/>
                <a:gd name="T2" fmla="*/ 1 w 35"/>
                <a:gd name="T3" fmla="*/ 19 h 20"/>
                <a:gd name="T4" fmla="*/ 34 w 35"/>
                <a:gd name="T5" fmla="*/ 0 h 20"/>
                <a:gd name="T6" fmla="*/ 0 w 35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0"/>
                <a:gd name="T14" fmla="*/ 35 w 3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0">
                  <a:moveTo>
                    <a:pt x="0" y="1"/>
                  </a:moveTo>
                  <a:lnTo>
                    <a:pt x="1" y="19"/>
                  </a:lnTo>
                  <a:lnTo>
                    <a:pt x="34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48" name="Freeform 227"/>
            <p:cNvSpPr>
              <a:spLocks/>
            </p:cNvSpPr>
            <p:nvPr/>
          </p:nvSpPr>
          <p:spPr bwMode="auto">
            <a:xfrm>
              <a:off x="2374" y="1879"/>
              <a:ext cx="35" cy="20"/>
            </a:xfrm>
            <a:custGeom>
              <a:avLst/>
              <a:gdLst>
                <a:gd name="T0" fmla="*/ 0 w 35"/>
                <a:gd name="T1" fmla="*/ 19 h 20"/>
                <a:gd name="T2" fmla="*/ 32 w 35"/>
                <a:gd name="T3" fmla="*/ 0 h 20"/>
                <a:gd name="T4" fmla="*/ 34 w 35"/>
                <a:gd name="T5" fmla="*/ 18 h 20"/>
                <a:gd name="T6" fmla="*/ 0 w 35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0"/>
                <a:gd name="T14" fmla="*/ 35 w 3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0">
                  <a:moveTo>
                    <a:pt x="0" y="19"/>
                  </a:moveTo>
                  <a:lnTo>
                    <a:pt x="32" y="0"/>
                  </a:lnTo>
                  <a:lnTo>
                    <a:pt x="34" y="18"/>
                  </a:lnTo>
                  <a:lnTo>
                    <a:pt x="0" y="1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49" name="Freeform 228"/>
            <p:cNvSpPr>
              <a:spLocks/>
            </p:cNvSpPr>
            <p:nvPr/>
          </p:nvSpPr>
          <p:spPr bwMode="auto">
            <a:xfrm>
              <a:off x="2374" y="1879"/>
              <a:ext cx="35" cy="20"/>
            </a:xfrm>
            <a:custGeom>
              <a:avLst/>
              <a:gdLst>
                <a:gd name="T0" fmla="*/ 0 w 35"/>
                <a:gd name="T1" fmla="*/ 1 h 20"/>
                <a:gd name="T2" fmla="*/ 1 w 35"/>
                <a:gd name="T3" fmla="*/ 19 h 20"/>
                <a:gd name="T4" fmla="*/ 34 w 35"/>
                <a:gd name="T5" fmla="*/ 18 h 20"/>
                <a:gd name="T6" fmla="*/ 32 w 35"/>
                <a:gd name="T7" fmla="*/ 0 h 20"/>
                <a:gd name="T8" fmla="*/ 0 w 35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0"/>
                <a:gd name="T17" fmla="*/ 35 w 35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0">
                  <a:moveTo>
                    <a:pt x="0" y="1"/>
                  </a:moveTo>
                  <a:lnTo>
                    <a:pt x="1" y="19"/>
                  </a:lnTo>
                  <a:lnTo>
                    <a:pt x="34" y="18"/>
                  </a:lnTo>
                  <a:lnTo>
                    <a:pt x="32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50" name="Freeform 229"/>
            <p:cNvSpPr>
              <a:spLocks/>
            </p:cNvSpPr>
            <p:nvPr/>
          </p:nvSpPr>
          <p:spPr bwMode="auto">
            <a:xfrm>
              <a:off x="2408" y="1878"/>
              <a:ext cx="32" cy="20"/>
            </a:xfrm>
            <a:custGeom>
              <a:avLst/>
              <a:gdLst>
                <a:gd name="T0" fmla="*/ 0 w 32"/>
                <a:gd name="T1" fmla="*/ 0 h 20"/>
                <a:gd name="T2" fmla="*/ 0 w 32"/>
                <a:gd name="T3" fmla="*/ 19 h 20"/>
                <a:gd name="T4" fmla="*/ 31 w 32"/>
                <a:gd name="T5" fmla="*/ 0 h 20"/>
                <a:gd name="T6" fmla="*/ 0 w 32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0"/>
                <a:gd name="T14" fmla="*/ 32 w 3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0">
                  <a:moveTo>
                    <a:pt x="0" y="0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51" name="Freeform 230"/>
            <p:cNvSpPr>
              <a:spLocks/>
            </p:cNvSpPr>
            <p:nvPr/>
          </p:nvSpPr>
          <p:spPr bwMode="auto">
            <a:xfrm>
              <a:off x="2408" y="1878"/>
              <a:ext cx="33" cy="20"/>
            </a:xfrm>
            <a:custGeom>
              <a:avLst/>
              <a:gdLst>
                <a:gd name="T0" fmla="*/ 0 w 33"/>
                <a:gd name="T1" fmla="*/ 19 h 20"/>
                <a:gd name="T2" fmla="*/ 31 w 33"/>
                <a:gd name="T3" fmla="*/ 0 h 20"/>
                <a:gd name="T4" fmla="*/ 32 w 33"/>
                <a:gd name="T5" fmla="*/ 18 h 20"/>
                <a:gd name="T6" fmla="*/ 0 w 33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0"/>
                <a:gd name="T14" fmla="*/ 33 w 3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0">
                  <a:moveTo>
                    <a:pt x="0" y="19"/>
                  </a:moveTo>
                  <a:lnTo>
                    <a:pt x="31" y="0"/>
                  </a:lnTo>
                  <a:lnTo>
                    <a:pt x="32" y="18"/>
                  </a:lnTo>
                  <a:lnTo>
                    <a:pt x="0" y="1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52" name="Freeform 231"/>
            <p:cNvSpPr>
              <a:spLocks/>
            </p:cNvSpPr>
            <p:nvPr/>
          </p:nvSpPr>
          <p:spPr bwMode="auto">
            <a:xfrm>
              <a:off x="2408" y="1878"/>
              <a:ext cx="33" cy="20"/>
            </a:xfrm>
            <a:custGeom>
              <a:avLst/>
              <a:gdLst>
                <a:gd name="T0" fmla="*/ 0 w 33"/>
                <a:gd name="T1" fmla="*/ 0 h 20"/>
                <a:gd name="T2" fmla="*/ 0 w 33"/>
                <a:gd name="T3" fmla="*/ 19 h 20"/>
                <a:gd name="T4" fmla="*/ 32 w 33"/>
                <a:gd name="T5" fmla="*/ 18 h 20"/>
                <a:gd name="T6" fmla="*/ 31 w 33"/>
                <a:gd name="T7" fmla="*/ 0 h 20"/>
                <a:gd name="T8" fmla="*/ 0 w 33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0"/>
                <a:gd name="T17" fmla="*/ 33 w 3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0">
                  <a:moveTo>
                    <a:pt x="0" y="0"/>
                  </a:moveTo>
                  <a:lnTo>
                    <a:pt x="0" y="19"/>
                  </a:lnTo>
                  <a:lnTo>
                    <a:pt x="32" y="18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53" name="Freeform 232"/>
            <p:cNvSpPr>
              <a:spLocks/>
            </p:cNvSpPr>
            <p:nvPr/>
          </p:nvSpPr>
          <p:spPr bwMode="auto">
            <a:xfrm>
              <a:off x="2439" y="1877"/>
              <a:ext cx="33" cy="20"/>
            </a:xfrm>
            <a:custGeom>
              <a:avLst/>
              <a:gdLst>
                <a:gd name="T0" fmla="*/ 0 w 33"/>
                <a:gd name="T1" fmla="*/ 0 h 20"/>
                <a:gd name="T2" fmla="*/ 0 w 33"/>
                <a:gd name="T3" fmla="*/ 19 h 20"/>
                <a:gd name="T4" fmla="*/ 32 w 33"/>
                <a:gd name="T5" fmla="*/ 0 h 20"/>
                <a:gd name="T6" fmla="*/ 0 w 33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0"/>
                <a:gd name="T14" fmla="*/ 33 w 3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0">
                  <a:moveTo>
                    <a:pt x="0" y="0"/>
                  </a:moveTo>
                  <a:lnTo>
                    <a:pt x="0" y="19"/>
                  </a:ln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54" name="Freeform 233"/>
            <p:cNvSpPr>
              <a:spLocks/>
            </p:cNvSpPr>
            <p:nvPr/>
          </p:nvSpPr>
          <p:spPr bwMode="auto">
            <a:xfrm>
              <a:off x="2440" y="1877"/>
              <a:ext cx="33" cy="20"/>
            </a:xfrm>
            <a:custGeom>
              <a:avLst/>
              <a:gdLst>
                <a:gd name="T0" fmla="*/ 0 w 33"/>
                <a:gd name="T1" fmla="*/ 19 h 20"/>
                <a:gd name="T2" fmla="*/ 31 w 33"/>
                <a:gd name="T3" fmla="*/ 0 h 20"/>
                <a:gd name="T4" fmla="*/ 32 w 33"/>
                <a:gd name="T5" fmla="*/ 17 h 20"/>
                <a:gd name="T6" fmla="*/ 0 w 33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0"/>
                <a:gd name="T14" fmla="*/ 33 w 3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0">
                  <a:moveTo>
                    <a:pt x="0" y="19"/>
                  </a:moveTo>
                  <a:lnTo>
                    <a:pt x="31" y="0"/>
                  </a:lnTo>
                  <a:lnTo>
                    <a:pt x="32" y="17"/>
                  </a:lnTo>
                  <a:lnTo>
                    <a:pt x="0" y="1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55" name="Freeform 234"/>
            <p:cNvSpPr>
              <a:spLocks/>
            </p:cNvSpPr>
            <p:nvPr/>
          </p:nvSpPr>
          <p:spPr bwMode="auto">
            <a:xfrm>
              <a:off x="2439" y="1877"/>
              <a:ext cx="34" cy="20"/>
            </a:xfrm>
            <a:custGeom>
              <a:avLst/>
              <a:gdLst>
                <a:gd name="T0" fmla="*/ 0 w 34"/>
                <a:gd name="T1" fmla="*/ 0 h 20"/>
                <a:gd name="T2" fmla="*/ 0 w 34"/>
                <a:gd name="T3" fmla="*/ 19 h 20"/>
                <a:gd name="T4" fmla="*/ 33 w 34"/>
                <a:gd name="T5" fmla="*/ 17 h 20"/>
                <a:gd name="T6" fmla="*/ 32 w 34"/>
                <a:gd name="T7" fmla="*/ 0 h 20"/>
                <a:gd name="T8" fmla="*/ 0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0" y="0"/>
                  </a:moveTo>
                  <a:lnTo>
                    <a:pt x="0" y="19"/>
                  </a:lnTo>
                  <a:lnTo>
                    <a:pt x="33" y="17"/>
                  </a:ln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56" name="Freeform 235"/>
            <p:cNvSpPr>
              <a:spLocks/>
            </p:cNvSpPr>
            <p:nvPr/>
          </p:nvSpPr>
          <p:spPr bwMode="auto">
            <a:xfrm>
              <a:off x="2471" y="1875"/>
              <a:ext cx="36" cy="19"/>
            </a:xfrm>
            <a:custGeom>
              <a:avLst/>
              <a:gdLst>
                <a:gd name="T0" fmla="*/ 0 w 36"/>
                <a:gd name="T1" fmla="*/ 1 h 19"/>
                <a:gd name="T2" fmla="*/ 0 w 36"/>
                <a:gd name="T3" fmla="*/ 18 h 19"/>
                <a:gd name="T4" fmla="*/ 35 w 36"/>
                <a:gd name="T5" fmla="*/ 0 h 19"/>
                <a:gd name="T6" fmla="*/ 0 w 36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9"/>
                <a:gd name="T14" fmla="*/ 36 w 3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9">
                  <a:moveTo>
                    <a:pt x="0" y="1"/>
                  </a:moveTo>
                  <a:lnTo>
                    <a:pt x="0" y="18"/>
                  </a:lnTo>
                  <a:lnTo>
                    <a:pt x="35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57" name="Freeform 236"/>
            <p:cNvSpPr>
              <a:spLocks/>
            </p:cNvSpPr>
            <p:nvPr/>
          </p:nvSpPr>
          <p:spPr bwMode="auto">
            <a:xfrm>
              <a:off x="2472" y="1875"/>
              <a:ext cx="36" cy="19"/>
            </a:xfrm>
            <a:custGeom>
              <a:avLst/>
              <a:gdLst>
                <a:gd name="T0" fmla="*/ 0 w 36"/>
                <a:gd name="T1" fmla="*/ 18 h 19"/>
                <a:gd name="T2" fmla="*/ 34 w 36"/>
                <a:gd name="T3" fmla="*/ 0 h 19"/>
                <a:gd name="T4" fmla="*/ 35 w 36"/>
                <a:gd name="T5" fmla="*/ 17 h 19"/>
                <a:gd name="T6" fmla="*/ 0 w 36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9"/>
                <a:gd name="T14" fmla="*/ 36 w 3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9">
                  <a:moveTo>
                    <a:pt x="0" y="18"/>
                  </a:moveTo>
                  <a:lnTo>
                    <a:pt x="34" y="0"/>
                  </a:lnTo>
                  <a:lnTo>
                    <a:pt x="35" y="17"/>
                  </a:lnTo>
                  <a:lnTo>
                    <a:pt x="0" y="1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58" name="Freeform 237"/>
            <p:cNvSpPr>
              <a:spLocks/>
            </p:cNvSpPr>
            <p:nvPr/>
          </p:nvSpPr>
          <p:spPr bwMode="auto">
            <a:xfrm>
              <a:off x="2471" y="1875"/>
              <a:ext cx="37" cy="19"/>
            </a:xfrm>
            <a:custGeom>
              <a:avLst/>
              <a:gdLst>
                <a:gd name="T0" fmla="*/ 0 w 37"/>
                <a:gd name="T1" fmla="*/ 1 h 19"/>
                <a:gd name="T2" fmla="*/ 0 w 37"/>
                <a:gd name="T3" fmla="*/ 18 h 19"/>
                <a:gd name="T4" fmla="*/ 36 w 37"/>
                <a:gd name="T5" fmla="*/ 17 h 19"/>
                <a:gd name="T6" fmla="*/ 35 w 37"/>
                <a:gd name="T7" fmla="*/ 0 h 19"/>
                <a:gd name="T8" fmla="*/ 0 w 37"/>
                <a:gd name="T9" fmla="*/ 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9"/>
                <a:gd name="T17" fmla="*/ 37 w 3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9">
                  <a:moveTo>
                    <a:pt x="0" y="1"/>
                  </a:moveTo>
                  <a:lnTo>
                    <a:pt x="0" y="18"/>
                  </a:lnTo>
                  <a:lnTo>
                    <a:pt x="36" y="17"/>
                  </a:lnTo>
                  <a:lnTo>
                    <a:pt x="35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59" name="Freeform 238"/>
            <p:cNvSpPr>
              <a:spLocks/>
            </p:cNvSpPr>
            <p:nvPr/>
          </p:nvSpPr>
          <p:spPr bwMode="auto">
            <a:xfrm>
              <a:off x="2506" y="1874"/>
              <a:ext cx="35" cy="20"/>
            </a:xfrm>
            <a:custGeom>
              <a:avLst/>
              <a:gdLst>
                <a:gd name="T0" fmla="*/ 0 w 35"/>
                <a:gd name="T1" fmla="*/ 0 h 20"/>
                <a:gd name="T2" fmla="*/ 0 w 35"/>
                <a:gd name="T3" fmla="*/ 19 h 20"/>
                <a:gd name="T4" fmla="*/ 34 w 35"/>
                <a:gd name="T5" fmla="*/ 0 h 20"/>
                <a:gd name="T6" fmla="*/ 0 w 35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0"/>
                <a:gd name="T14" fmla="*/ 35 w 3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0">
                  <a:moveTo>
                    <a:pt x="0" y="0"/>
                  </a:moveTo>
                  <a:lnTo>
                    <a:pt x="0" y="19"/>
                  </a:lnTo>
                  <a:lnTo>
                    <a:pt x="34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60" name="Freeform 239"/>
            <p:cNvSpPr>
              <a:spLocks/>
            </p:cNvSpPr>
            <p:nvPr/>
          </p:nvSpPr>
          <p:spPr bwMode="auto">
            <a:xfrm>
              <a:off x="2507" y="1874"/>
              <a:ext cx="35" cy="20"/>
            </a:xfrm>
            <a:custGeom>
              <a:avLst/>
              <a:gdLst>
                <a:gd name="T0" fmla="*/ 0 w 35"/>
                <a:gd name="T1" fmla="*/ 19 h 20"/>
                <a:gd name="T2" fmla="*/ 33 w 35"/>
                <a:gd name="T3" fmla="*/ 0 h 20"/>
                <a:gd name="T4" fmla="*/ 34 w 35"/>
                <a:gd name="T5" fmla="*/ 18 h 20"/>
                <a:gd name="T6" fmla="*/ 0 w 35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0"/>
                <a:gd name="T14" fmla="*/ 35 w 3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0">
                  <a:moveTo>
                    <a:pt x="0" y="19"/>
                  </a:moveTo>
                  <a:lnTo>
                    <a:pt x="33" y="0"/>
                  </a:lnTo>
                  <a:lnTo>
                    <a:pt x="34" y="18"/>
                  </a:lnTo>
                  <a:lnTo>
                    <a:pt x="0" y="1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61" name="Freeform 240"/>
            <p:cNvSpPr>
              <a:spLocks/>
            </p:cNvSpPr>
            <p:nvPr/>
          </p:nvSpPr>
          <p:spPr bwMode="auto">
            <a:xfrm>
              <a:off x="2506" y="1874"/>
              <a:ext cx="36" cy="20"/>
            </a:xfrm>
            <a:custGeom>
              <a:avLst/>
              <a:gdLst>
                <a:gd name="T0" fmla="*/ 0 w 36"/>
                <a:gd name="T1" fmla="*/ 0 h 20"/>
                <a:gd name="T2" fmla="*/ 0 w 36"/>
                <a:gd name="T3" fmla="*/ 19 h 20"/>
                <a:gd name="T4" fmla="*/ 35 w 36"/>
                <a:gd name="T5" fmla="*/ 18 h 20"/>
                <a:gd name="T6" fmla="*/ 34 w 36"/>
                <a:gd name="T7" fmla="*/ 0 h 20"/>
                <a:gd name="T8" fmla="*/ 0 w 3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0"/>
                <a:gd name="T17" fmla="*/ 36 w 3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0">
                  <a:moveTo>
                    <a:pt x="0" y="0"/>
                  </a:moveTo>
                  <a:lnTo>
                    <a:pt x="0" y="19"/>
                  </a:lnTo>
                  <a:lnTo>
                    <a:pt x="35" y="18"/>
                  </a:lnTo>
                  <a:lnTo>
                    <a:pt x="34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62" name="Freeform 241"/>
            <p:cNvSpPr>
              <a:spLocks/>
            </p:cNvSpPr>
            <p:nvPr/>
          </p:nvSpPr>
          <p:spPr bwMode="auto">
            <a:xfrm>
              <a:off x="2540" y="1874"/>
              <a:ext cx="38" cy="19"/>
            </a:xfrm>
            <a:custGeom>
              <a:avLst/>
              <a:gdLst>
                <a:gd name="T0" fmla="*/ 0 w 38"/>
                <a:gd name="T1" fmla="*/ 0 h 19"/>
                <a:gd name="T2" fmla="*/ 0 w 38"/>
                <a:gd name="T3" fmla="*/ 18 h 19"/>
                <a:gd name="T4" fmla="*/ 37 w 38"/>
                <a:gd name="T5" fmla="*/ 0 h 19"/>
                <a:gd name="T6" fmla="*/ 0 w 38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19"/>
                <a:gd name="T14" fmla="*/ 38 w 3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19">
                  <a:moveTo>
                    <a:pt x="0" y="0"/>
                  </a:moveTo>
                  <a:lnTo>
                    <a:pt x="0" y="18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63" name="Freeform 242"/>
            <p:cNvSpPr>
              <a:spLocks/>
            </p:cNvSpPr>
            <p:nvPr/>
          </p:nvSpPr>
          <p:spPr bwMode="auto">
            <a:xfrm>
              <a:off x="2541" y="1874"/>
              <a:ext cx="39" cy="19"/>
            </a:xfrm>
            <a:custGeom>
              <a:avLst/>
              <a:gdLst>
                <a:gd name="T0" fmla="*/ 0 w 39"/>
                <a:gd name="T1" fmla="*/ 18 h 19"/>
                <a:gd name="T2" fmla="*/ 37 w 39"/>
                <a:gd name="T3" fmla="*/ 0 h 19"/>
                <a:gd name="T4" fmla="*/ 38 w 39"/>
                <a:gd name="T5" fmla="*/ 16 h 19"/>
                <a:gd name="T6" fmla="*/ 0 w 39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19"/>
                <a:gd name="T14" fmla="*/ 39 w 39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19">
                  <a:moveTo>
                    <a:pt x="0" y="18"/>
                  </a:moveTo>
                  <a:lnTo>
                    <a:pt x="37" y="0"/>
                  </a:lnTo>
                  <a:lnTo>
                    <a:pt x="38" y="16"/>
                  </a:lnTo>
                  <a:lnTo>
                    <a:pt x="0" y="1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64" name="Freeform 243"/>
            <p:cNvSpPr>
              <a:spLocks/>
            </p:cNvSpPr>
            <p:nvPr/>
          </p:nvSpPr>
          <p:spPr bwMode="auto">
            <a:xfrm>
              <a:off x="2540" y="1874"/>
              <a:ext cx="40" cy="19"/>
            </a:xfrm>
            <a:custGeom>
              <a:avLst/>
              <a:gdLst>
                <a:gd name="T0" fmla="*/ 0 w 40"/>
                <a:gd name="T1" fmla="*/ 0 h 19"/>
                <a:gd name="T2" fmla="*/ 0 w 40"/>
                <a:gd name="T3" fmla="*/ 18 h 19"/>
                <a:gd name="T4" fmla="*/ 39 w 40"/>
                <a:gd name="T5" fmla="*/ 16 h 19"/>
                <a:gd name="T6" fmla="*/ 38 w 40"/>
                <a:gd name="T7" fmla="*/ 0 h 19"/>
                <a:gd name="T8" fmla="*/ 0 w 4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19"/>
                <a:gd name="T17" fmla="*/ 40 w 4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19">
                  <a:moveTo>
                    <a:pt x="0" y="0"/>
                  </a:moveTo>
                  <a:lnTo>
                    <a:pt x="0" y="18"/>
                  </a:lnTo>
                  <a:lnTo>
                    <a:pt x="39" y="16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65" name="Freeform 244"/>
            <p:cNvSpPr>
              <a:spLocks/>
            </p:cNvSpPr>
            <p:nvPr/>
          </p:nvSpPr>
          <p:spPr bwMode="auto">
            <a:xfrm>
              <a:off x="2577" y="1872"/>
              <a:ext cx="43" cy="20"/>
            </a:xfrm>
            <a:custGeom>
              <a:avLst/>
              <a:gdLst>
                <a:gd name="T0" fmla="*/ 0 w 43"/>
                <a:gd name="T1" fmla="*/ 1 h 20"/>
                <a:gd name="T2" fmla="*/ 1 w 43"/>
                <a:gd name="T3" fmla="*/ 19 h 20"/>
                <a:gd name="T4" fmla="*/ 42 w 43"/>
                <a:gd name="T5" fmla="*/ 0 h 20"/>
                <a:gd name="T6" fmla="*/ 0 w 43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0"/>
                <a:gd name="T14" fmla="*/ 43 w 4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0">
                  <a:moveTo>
                    <a:pt x="0" y="1"/>
                  </a:moveTo>
                  <a:lnTo>
                    <a:pt x="1" y="19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66" name="Freeform 245"/>
            <p:cNvSpPr>
              <a:spLocks/>
            </p:cNvSpPr>
            <p:nvPr/>
          </p:nvSpPr>
          <p:spPr bwMode="auto">
            <a:xfrm>
              <a:off x="2579" y="1872"/>
              <a:ext cx="42" cy="20"/>
            </a:xfrm>
            <a:custGeom>
              <a:avLst/>
              <a:gdLst>
                <a:gd name="T0" fmla="*/ 0 w 42"/>
                <a:gd name="T1" fmla="*/ 19 h 20"/>
                <a:gd name="T2" fmla="*/ 40 w 42"/>
                <a:gd name="T3" fmla="*/ 0 h 20"/>
                <a:gd name="T4" fmla="*/ 41 w 42"/>
                <a:gd name="T5" fmla="*/ 18 h 20"/>
                <a:gd name="T6" fmla="*/ 0 w 42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20"/>
                <a:gd name="T14" fmla="*/ 42 w 4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20">
                  <a:moveTo>
                    <a:pt x="0" y="19"/>
                  </a:moveTo>
                  <a:lnTo>
                    <a:pt x="40" y="0"/>
                  </a:lnTo>
                  <a:lnTo>
                    <a:pt x="41" y="18"/>
                  </a:lnTo>
                  <a:lnTo>
                    <a:pt x="0" y="1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67" name="Freeform 246"/>
            <p:cNvSpPr>
              <a:spLocks/>
            </p:cNvSpPr>
            <p:nvPr/>
          </p:nvSpPr>
          <p:spPr bwMode="auto">
            <a:xfrm>
              <a:off x="2577" y="1872"/>
              <a:ext cx="44" cy="20"/>
            </a:xfrm>
            <a:custGeom>
              <a:avLst/>
              <a:gdLst>
                <a:gd name="T0" fmla="*/ 0 w 44"/>
                <a:gd name="T1" fmla="*/ 1 h 20"/>
                <a:gd name="T2" fmla="*/ 1 w 44"/>
                <a:gd name="T3" fmla="*/ 19 h 20"/>
                <a:gd name="T4" fmla="*/ 43 w 44"/>
                <a:gd name="T5" fmla="*/ 18 h 20"/>
                <a:gd name="T6" fmla="*/ 42 w 44"/>
                <a:gd name="T7" fmla="*/ 0 h 20"/>
                <a:gd name="T8" fmla="*/ 0 w 44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0"/>
                <a:gd name="T17" fmla="*/ 44 w 4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0">
                  <a:moveTo>
                    <a:pt x="0" y="1"/>
                  </a:moveTo>
                  <a:lnTo>
                    <a:pt x="1" y="19"/>
                  </a:lnTo>
                  <a:lnTo>
                    <a:pt x="43" y="18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68" name="Freeform 247"/>
            <p:cNvSpPr>
              <a:spLocks/>
            </p:cNvSpPr>
            <p:nvPr/>
          </p:nvSpPr>
          <p:spPr bwMode="auto">
            <a:xfrm>
              <a:off x="2619" y="1870"/>
              <a:ext cx="43" cy="21"/>
            </a:xfrm>
            <a:custGeom>
              <a:avLst/>
              <a:gdLst>
                <a:gd name="T0" fmla="*/ 0 w 43"/>
                <a:gd name="T1" fmla="*/ 0 h 21"/>
                <a:gd name="T2" fmla="*/ 0 w 43"/>
                <a:gd name="T3" fmla="*/ 20 h 21"/>
                <a:gd name="T4" fmla="*/ 42 w 43"/>
                <a:gd name="T5" fmla="*/ 0 h 21"/>
                <a:gd name="T6" fmla="*/ 0 w 43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1"/>
                <a:gd name="T14" fmla="*/ 43 w 4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1">
                  <a:moveTo>
                    <a:pt x="0" y="0"/>
                  </a:moveTo>
                  <a:lnTo>
                    <a:pt x="0" y="20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69" name="Freeform 248"/>
            <p:cNvSpPr>
              <a:spLocks/>
            </p:cNvSpPr>
            <p:nvPr/>
          </p:nvSpPr>
          <p:spPr bwMode="auto">
            <a:xfrm>
              <a:off x="2620" y="1870"/>
              <a:ext cx="43" cy="21"/>
            </a:xfrm>
            <a:custGeom>
              <a:avLst/>
              <a:gdLst>
                <a:gd name="T0" fmla="*/ 0 w 43"/>
                <a:gd name="T1" fmla="*/ 20 h 21"/>
                <a:gd name="T2" fmla="*/ 41 w 43"/>
                <a:gd name="T3" fmla="*/ 0 h 21"/>
                <a:gd name="T4" fmla="*/ 42 w 43"/>
                <a:gd name="T5" fmla="*/ 19 h 21"/>
                <a:gd name="T6" fmla="*/ 0 w 43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1"/>
                <a:gd name="T14" fmla="*/ 43 w 4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1">
                  <a:moveTo>
                    <a:pt x="0" y="20"/>
                  </a:moveTo>
                  <a:lnTo>
                    <a:pt x="41" y="0"/>
                  </a:lnTo>
                  <a:lnTo>
                    <a:pt x="42" y="19"/>
                  </a:lnTo>
                  <a:lnTo>
                    <a:pt x="0" y="2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70" name="Freeform 249"/>
            <p:cNvSpPr>
              <a:spLocks/>
            </p:cNvSpPr>
            <p:nvPr/>
          </p:nvSpPr>
          <p:spPr bwMode="auto">
            <a:xfrm>
              <a:off x="2619" y="1870"/>
              <a:ext cx="44" cy="21"/>
            </a:xfrm>
            <a:custGeom>
              <a:avLst/>
              <a:gdLst>
                <a:gd name="T0" fmla="*/ 0 w 44"/>
                <a:gd name="T1" fmla="*/ 0 h 21"/>
                <a:gd name="T2" fmla="*/ 0 w 44"/>
                <a:gd name="T3" fmla="*/ 20 h 21"/>
                <a:gd name="T4" fmla="*/ 43 w 44"/>
                <a:gd name="T5" fmla="*/ 19 h 21"/>
                <a:gd name="T6" fmla="*/ 42 w 44"/>
                <a:gd name="T7" fmla="*/ 0 h 21"/>
                <a:gd name="T8" fmla="*/ 0 w 44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1"/>
                <a:gd name="T17" fmla="*/ 44 w 4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1">
                  <a:moveTo>
                    <a:pt x="0" y="0"/>
                  </a:moveTo>
                  <a:lnTo>
                    <a:pt x="0" y="20"/>
                  </a:lnTo>
                  <a:lnTo>
                    <a:pt x="43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71" name="Freeform 250"/>
            <p:cNvSpPr>
              <a:spLocks/>
            </p:cNvSpPr>
            <p:nvPr/>
          </p:nvSpPr>
          <p:spPr bwMode="auto">
            <a:xfrm>
              <a:off x="2661" y="1869"/>
              <a:ext cx="49" cy="19"/>
            </a:xfrm>
            <a:custGeom>
              <a:avLst/>
              <a:gdLst>
                <a:gd name="T0" fmla="*/ 0 w 49"/>
                <a:gd name="T1" fmla="*/ 0 h 19"/>
                <a:gd name="T2" fmla="*/ 1 w 49"/>
                <a:gd name="T3" fmla="*/ 18 h 19"/>
                <a:gd name="T4" fmla="*/ 48 w 49"/>
                <a:gd name="T5" fmla="*/ 0 h 19"/>
                <a:gd name="T6" fmla="*/ 0 w 4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9"/>
                <a:gd name="T14" fmla="*/ 49 w 49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9">
                  <a:moveTo>
                    <a:pt x="0" y="0"/>
                  </a:moveTo>
                  <a:lnTo>
                    <a:pt x="1" y="18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72" name="Freeform 251"/>
            <p:cNvSpPr>
              <a:spLocks/>
            </p:cNvSpPr>
            <p:nvPr/>
          </p:nvSpPr>
          <p:spPr bwMode="auto">
            <a:xfrm>
              <a:off x="2662" y="1869"/>
              <a:ext cx="48" cy="19"/>
            </a:xfrm>
            <a:custGeom>
              <a:avLst/>
              <a:gdLst>
                <a:gd name="T0" fmla="*/ 0 w 48"/>
                <a:gd name="T1" fmla="*/ 18 h 19"/>
                <a:gd name="T2" fmla="*/ 46 w 48"/>
                <a:gd name="T3" fmla="*/ 0 h 19"/>
                <a:gd name="T4" fmla="*/ 47 w 48"/>
                <a:gd name="T5" fmla="*/ 17 h 19"/>
                <a:gd name="T6" fmla="*/ 0 w 48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9"/>
                <a:gd name="T14" fmla="*/ 48 w 4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9">
                  <a:moveTo>
                    <a:pt x="0" y="18"/>
                  </a:moveTo>
                  <a:lnTo>
                    <a:pt x="46" y="0"/>
                  </a:lnTo>
                  <a:lnTo>
                    <a:pt x="47" y="17"/>
                  </a:lnTo>
                  <a:lnTo>
                    <a:pt x="0" y="1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73" name="Freeform 252"/>
            <p:cNvSpPr>
              <a:spLocks/>
            </p:cNvSpPr>
            <p:nvPr/>
          </p:nvSpPr>
          <p:spPr bwMode="auto">
            <a:xfrm>
              <a:off x="2661" y="1869"/>
              <a:ext cx="49" cy="19"/>
            </a:xfrm>
            <a:custGeom>
              <a:avLst/>
              <a:gdLst>
                <a:gd name="T0" fmla="*/ 0 w 49"/>
                <a:gd name="T1" fmla="*/ 0 h 19"/>
                <a:gd name="T2" fmla="*/ 0 w 49"/>
                <a:gd name="T3" fmla="*/ 18 h 19"/>
                <a:gd name="T4" fmla="*/ 48 w 49"/>
                <a:gd name="T5" fmla="*/ 17 h 19"/>
                <a:gd name="T6" fmla="*/ 47 w 49"/>
                <a:gd name="T7" fmla="*/ 0 h 19"/>
                <a:gd name="T8" fmla="*/ 0 w 4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"/>
                <a:gd name="T17" fmla="*/ 49 w 4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">
                  <a:moveTo>
                    <a:pt x="0" y="0"/>
                  </a:moveTo>
                  <a:lnTo>
                    <a:pt x="0" y="18"/>
                  </a:lnTo>
                  <a:lnTo>
                    <a:pt x="48" y="17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74" name="Freeform 253"/>
            <p:cNvSpPr>
              <a:spLocks/>
            </p:cNvSpPr>
            <p:nvPr/>
          </p:nvSpPr>
          <p:spPr bwMode="auto">
            <a:xfrm>
              <a:off x="2709" y="1869"/>
              <a:ext cx="49" cy="19"/>
            </a:xfrm>
            <a:custGeom>
              <a:avLst/>
              <a:gdLst>
                <a:gd name="T0" fmla="*/ 0 w 49"/>
                <a:gd name="T1" fmla="*/ 0 h 19"/>
                <a:gd name="T2" fmla="*/ 0 w 49"/>
                <a:gd name="T3" fmla="*/ 18 h 19"/>
                <a:gd name="T4" fmla="*/ 48 w 49"/>
                <a:gd name="T5" fmla="*/ 0 h 19"/>
                <a:gd name="T6" fmla="*/ 0 w 4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9"/>
                <a:gd name="T14" fmla="*/ 49 w 49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9">
                  <a:moveTo>
                    <a:pt x="0" y="0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75" name="Freeform 254"/>
            <p:cNvSpPr>
              <a:spLocks/>
            </p:cNvSpPr>
            <p:nvPr/>
          </p:nvSpPr>
          <p:spPr bwMode="auto">
            <a:xfrm>
              <a:off x="2709" y="1869"/>
              <a:ext cx="51" cy="19"/>
            </a:xfrm>
            <a:custGeom>
              <a:avLst/>
              <a:gdLst>
                <a:gd name="T0" fmla="*/ 0 w 51"/>
                <a:gd name="T1" fmla="*/ 18 h 19"/>
                <a:gd name="T2" fmla="*/ 49 w 51"/>
                <a:gd name="T3" fmla="*/ 0 h 19"/>
                <a:gd name="T4" fmla="*/ 50 w 51"/>
                <a:gd name="T5" fmla="*/ 16 h 19"/>
                <a:gd name="T6" fmla="*/ 0 w 51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19"/>
                <a:gd name="T14" fmla="*/ 51 w 51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19">
                  <a:moveTo>
                    <a:pt x="0" y="18"/>
                  </a:moveTo>
                  <a:lnTo>
                    <a:pt x="49" y="0"/>
                  </a:lnTo>
                  <a:lnTo>
                    <a:pt x="50" y="16"/>
                  </a:lnTo>
                  <a:lnTo>
                    <a:pt x="0" y="1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76" name="Freeform 255"/>
            <p:cNvSpPr>
              <a:spLocks/>
            </p:cNvSpPr>
            <p:nvPr/>
          </p:nvSpPr>
          <p:spPr bwMode="auto">
            <a:xfrm>
              <a:off x="2709" y="1869"/>
              <a:ext cx="51" cy="19"/>
            </a:xfrm>
            <a:custGeom>
              <a:avLst/>
              <a:gdLst>
                <a:gd name="T0" fmla="*/ 0 w 51"/>
                <a:gd name="T1" fmla="*/ 0 h 19"/>
                <a:gd name="T2" fmla="*/ 0 w 51"/>
                <a:gd name="T3" fmla="*/ 18 h 19"/>
                <a:gd name="T4" fmla="*/ 50 w 51"/>
                <a:gd name="T5" fmla="*/ 16 h 19"/>
                <a:gd name="T6" fmla="*/ 49 w 51"/>
                <a:gd name="T7" fmla="*/ 0 h 19"/>
                <a:gd name="T8" fmla="*/ 0 w 5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9"/>
                <a:gd name="T17" fmla="*/ 51 w 5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9">
                  <a:moveTo>
                    <a:pt x="0" y="0"/>
                  </a:moveTo>
                  <a:lnTo>
                    <a:pt x="0" y="18"/>
                  </a:lnTo>
                  <a:lnTo>
                    <a:pt x="50" y="16"/>
                  </a:lnTo>
                  <a:lnTo>
                    <a:pt x="49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77" name="Freeform 256"/>
            <p:cNvSpPr>
              <a:spLocks/>
            </p:cNvSpPr>
            <p:nvPr/>
          </p:nvSpPr>
          <p:spPr bwMode="auto">
            <a:xfrm>
              <a:off x="2757" y="1869"/>
              <a:ext cx="53" cy="19"/>
            </a:xfrm>
            <a:custGeom>
              <a:avLst/>
              <a:gdLst>
                <a:gd name="T0" fmla="*/ 0 w 53"/>
                <a:gd name="T1" fmla="*/ 1 h 19"/>
                <a:gd name="T2" fmla="*/ 0 w 53"/>
                <a:gd name="T3" fmla="*/ 18 h 19"/>
                <a:gd name="T4" fmla="*/ 52 w 53"/>
                <a:gd name="T5" fmla="*/ 0 h 19"/>
                <a:gd name="T6" fmla="*/ 0 w 53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19"/>
                <a:gd name="T14" fmla="*/ 53 w 53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19">
                  <a:moveTo>
                    <a:pt x="0" y="1"/>
                  </a:moveTo>
                  <a:lnTo>
                    <a:pt x="0" y="18"/>
                  </a:lnTo>
                  <a:lnTo>
                    <a:pt x="52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78" name="Freeform 257"/>
            <p:cNvSpPr>
              <a:spLocks/>
            </p:cNvSpPr>
            <p:nvPr/>
          </p:nvSpPr>
          <p:spPr bwMode="auto">
            <a:xfrm>
              <a:off x="2759" y="1869"/>
              <a:ext cx="51" cy="19"/>
            </a:xfrm>
            <a:custGeom>
              <a:avLst/>
              <a:gdLst>
                <a:gd name="T0" fmla="*/ 0 w 51"/>
                <a:gd name="T1" fmla="*/ 18 h 19"/>
                <a:gd name="T2" fmla="*/ 49 w 51"/>
                <a:gd name="T3" fmla="*/ 0 h 19"/>
                <a:gd name="T4" fmla="*/ 50 w 51"/>
                <a:gd name="T5" fmla="*/ 17 h 19"/>
                <a:gd name="T6" fmla="*/ 0 w 51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19"/>
                <a:gd name="T14" fmla="*/ 51 w 51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19">
                  <a:moveTo>
                    <a:pt x="0" y="18"/>
                  </a:moveTo>
                  <a:lnTo>
                    <a:pt x="49" y="0"/>
                  </a:lnTo>
                  <a:lnTo>
                    <a:pt x="50" y="17"/>
                  </a:lnTo>
                  <a:lnTo>
                    <a:pt x="0" y="1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79" name="Freeform 258"/>
            <p:cNvSpPr>
              <a:spLocks/>
            </p:cNvSpPr>
            <p:nvPr/>
          </p:nvSpPr>
          <p:spPr bwMode="auto">
            <a:xfrm>
              <a:off x="2757" y="1869"/>
              <a:ext cx="53" cy="19"/>
            </a:xfrm>
            <a:custGeom>
              <a:avLst/>
              <a:gdLst>
                <a:gd name="T0" fmla="*/ 0 w 53"/>
                <a:gd name="T1" fmla="*/ 1 h 19"/>
                <a:gd name="T2" fmla="*/ 0 w 53"/>
                <a:gd name="T3" fmla="*/ 18 h 19"/>
                <a:gd name="T4" fmla="*/ 52 w 53"/>
                <a:gd name="T5" fmla="*/ 17 h 19"/>
                <a:gd name="T6" fmla="*/ 51 w 53"/>
                <a:gd name="T7" fmla="*/ 0 h 19"/>
                <a:gd name="T8" fmla="*/ 0 w 53"/>
                <a:gd name="T9" fmla="*/ 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0" y="1"/>
                  </a:moveTo>
                  <a:lnTo>
                    <a:pt x="0" y="18"/>
                  </a:lnTo>
                  <a:lnTo>
                    <a:pt x="52" y="17"/>
                  </a:lnTo>
                  <a:lnTo>
                    <a:pt x="51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80" name="Freeform 259"/>
            <p:cNvSpPr>
              <a:spLocks/>
            </p:cNvSpPr>
            <p:nvPr/>
          </p:nvSpPr>
          <p:spPr bwMode="auto">
            <a:xfrm>
              <a:off x="2809" y="1868"/>
              <a:ext cx="56" cy="20"/>
            </a:xfrm>
            <a:custGeom>
              <a:avLst/>
              <a:gdLst>
                <a:gd name="T0" fmla="*/ 0 w 56"/>
                <a:gd name="T1" fmla="*/ 0 h 20"/>
                <a:gd name="T2" fmla="*/ 0 w 56"/>
                <a:gd name="T3" fmla="*/ 19 h 20"/>
                <a:gd name="T4" fmla="*/ 55 w 56"/>
                <a:gd name="T5" fmla="*/ 0 h 20"/>
                <a:gd name="T6" fmla="*/ 0 w 56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0"/>
                <a:gd name="T14" fmla="*/ 56 w 56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0">
                  <a:moveTo>
                    <a:pt x="0" y="0"/>
                  </a:moveTo>
                  <a:lnTo>
                    <a:pt x="0" y="19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81" name="Freeform 260"/>
            <p:cNvSpPr>
              <a:spLocks/>
            </p:cNvSpPr>
            <p:nvPr/>
          </p:nvSpPr>
          <p:spPr bwMode="auto">
            <a:xfrm>
              <a:off x="2809" y="1868"/>
              <a:ext cx="56" cy="20"/>
            </a:xfrm>
            <a:custGeom>
              <a:avLst/>
              <a:gdLst>
                <a:gd name="T0" fmla="*/ 0 w 56"/>
                <a:gd name="T1" fmla="*/ 19 h 20"/>
                <a:gd name="T2" fmla="*/ 55 w 56"/>
                <a:gd name="T3" fmla="*/ 0 h 20"/>
                <a:gd name="T4" fmla="*/ 55 w 56"/>
                <a:gd name="T5" fmla="*/ 18 h 20"/>
                <a:gd name="T6" fmla="*/ 0 w 56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0"/>
                <a:gd name="T14" fmla="*/ 56 w 56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0">
                  <a:moveTo>
                    <a:pt x="0" y="19"/>
                  </a:moveTo>
                  <a:lnTo>
                    <a:pt x="55" y="0"/>
                  </a:lnTo>
                  <a:lnTo>
                    <a:pt x="55" y="18"/>
                  </a:lnTo>
                  <a:lnTo>
                    <a:pt x="0" y="1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82" name="Freeform 261"/>
            <p:cNvSpPr>
              <a:spLocks/>
            </p:cNvSpPr>
            <p:nvPr/>
          </p:nvSpPr>
          <p:spPr bwMode="auto">
            <a:xfrm>
              <a:off x="2809" y="1868"/>
              <a:ext cx="56" cy="20"/>
            </a:xfrm>
            <a:custGeom>
              <a:avLst/>
              <a:gdLst>
                <a:gd name="T0" fmla="*/ 0 w 56"/>
                <a:gd name="T1" fmla="*/ 0 h 20"/>
                <a:gd name="T2" fmla="*/ 0 w 56"/>
                <a:gd name="T3" fmla="*/ 19 h 20"/>
                <a:gd name="T4" fmla="*/ 55 w 56"/>
                <a:gd name="T5" fmla="*/ 18 h 20"/>
                <a:gd name="T6" fmla="*/ 55 w 56"/>
                <a:gd name="T7" fmla="*/ 0 h 20"/>
                <a:gd name="T8" fmla="*/ 0 w 5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0"/>
                <a:gd name="T17" fmla="*/ 56 w 5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0">
                  <a:moveTo>
                    <a:pt x="0" y="0"/>
                  </a:moveTo>
                  <a:lnTo>
                    <a:pt x="0" y="19"/>
                  </a:lnTo>
                  <a:lnTo>
                    <a:pt x="55" y="18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83" name="Freeform 262"/>
            <p:cNvSpPr>
              <a:spLocks/>
            </p:cNvSpPr>
            <p:nvPr/>
          </p:nvSpPr>
          <p:spPr bwMode="auto">
            <a:xfrm>
              <a:off x="2864" y="1865"/>
              <a:ext cx="56" cy="22"/>
            </a:xfrm>
            <a:custGeom>
              <a:avLst/>
              <a:gdLst>
                <a:gd name="T0" fmla="*/ 0 w 56"/>
                <a:gd name="T1" fmla="*/ 0 h 22"/>
                <a:gd name="T2" fmla="*/ 0 w 56"/>
                <a:gd name="T3" fmla="*/ 21 h 22"/>
                <a:gd name="T4" fmla="*/ 55 w 56"/>
                <a:gd name="T5" fmla="*/ 0 h 22"/>
                <a:gd name="T6" fmla="*/ 0 w 5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2"/>
                <a:gd name="T14" fmla="*/ 56 w 5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2">
                  <a:moveTo>
                    <a:pt x="0" y="0"/>
                  </a:moveTo>
                  <a:lnTo>
                    <a:pt x="0" y="21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84" name="Freeform 263"/>
            <p:cNvSpPr>
              <a:spLocks/>
            </p:cNvSpPr>
            <p:nvPr/>
          </p:nvSpPr>
          <p:spPr bwMode="auto">
            <a:xfrm>
              <a:off x="2864" y="1865"/>
              <a:ext cx="56" cy="22"/>
            </a:xfrm>
            <a:custGeom>
              <a:avLst/>
              <a:gdLst>
                <a:gd name="T0" fmla="*/ 0 w 56"/>
                <a:gd name="T1" fmla="*/ 21 h 22"/>
                <a:gd name="T2" fmla="*/ 55 w 56"/>
                <a:gd name="T3" fmla="*/ 0 h 22"/>
                <a:gd name="T4" fmla="*/ 55 w 56"/>
                <a:gd name="T5" fmla="*/ 20 h 22"/>
                <a:gd name="T6" fmla="*/ 0 w 56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2"/>
                <a:gd name="T14" fmla="*/ 56 w 5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2">
                  <a:moveTo>
                    <a:pt x="0" y="21"/>
                  </a:moveTo>
                  <a:lnTo>
                    <a:pt x="55" y="0"/>
                  </a:lnTo>
                  <a:lnTo>
                    <a:pt x="55" y="20"/>
                  </a:lnTo>
                  <a:lnTo>
                    <a:pt x="0" y="2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85" name="Freeform 264"/>
            <p:cNvSpPr>
              <a:spLocks/>
            </p:cNvSpPr>
            <p:nvPr/>
          </p:nvSpPr>
          <p:spPr bwMode="auto">
            <a:xfrm>
              <a:off x="2864" y="1865"/>
              <a:ext cx="56" cy="22"/>
            </a:xfrm>
            <a:custGeom>
              <a:avLst/>
              <a:gdLst>
                <a:gd name="T0" fmla="*/ 0 w 56"/>
                <a:gd name="T1" fmla="*/ 0 h 22"/>
                <a:gd name="T2" fmla="*/ 0 w 56"/>
                <a:gd name="T3" fmla="*/ 21 h 22"/>
                <a:gd name="T4" fmla="*/ 55 w 56"/>
                <a:gd name="T5" fmla="*/ 20 h 22"/>
                <a:gd name="T6" fmla="*/ 55 w 56"/>
                <a:gd name="T7" fmla="*/ 0 h 22"/>
                <a:gd name="T8" fmla="*/ 0 w 56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2"/>
                <a:gd name="T17" fmla="*/ 56 w 5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2">
                  <a:moveTo>
                    <a:pt x="0" y="0"/>
                  </a:moveTo>
                  <a:lnTo>
                    <a:pt x="0" y="21"/>
                  </a:lnTo>
                  <a:lnTo>
                    <a:pt x="55" y="20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86" name="Freeform 265"/>
            <p:cNvSpPr>
              <a:spLocks/>
            </p:cNvSpPr>
            <p:nvPr/>
          </p:nvSpPr>
          <p:spPr bwMode="auto">
            <a:xfrm>
              <a:off x="2919" y="1865"/>
              <a:ext cx="57" cy="20"/>
            </a:xfrm>
            <a:custGeom>
              <a:avLst/>
              <a:gdLst>
                <a:gd name="T0" fmla="*/ 0 w 57"/>
                <a:gd name="T1" fmla="*/ 0 h 20"/>
                <a:gd name="T2" fmla="*/ 0 w 57"/>
                <a:gd name="T3" fmla="*/ 19 h 20"/>
                <a:gd name="T4" fmla="*/ 56 w 57"/>
                <a:gd name="T5" fmla="*/ 0 h 20"/>
                <a:gd name="T6" fmla="*/ 0 w 57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0"/>
                <a:gd name="T14" fmla="*/ 57 w 57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0">
                  <a:moveTo>
                    <a:pt x="0" y="0"/>
                  </a:moveTo>
                  <a:lnTo>
                    <a:pt x="0" y="19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87" name="Freeform 266"/>
            <p:cNvSpPr>
              <a:spLocks/>
            </p:cNvSpPr>
            <p:nvPr/>
          </p:nvSpPr>
          <p:spPr bwMode="auto">
            <a:xfrm>
              <a:off x="2919" y="1865"/>
              <a:ext cx="57" cy="20"/>
            </a:xfrm>
            <a:custGeom>
              <a:avLst/>
              <a:gdLst>
                <a:gd name="T0" fmla="*/ 0 w 57"/>
                <a:gd name="T1" fmla="*/ 19 h 20"/>
                <a:gd name="T2" fmla="*/ 56 w 57"/>
                <a:gd name="T3" fmla="*/ 0 h 20"/>
                <a:gd name="T4" fmla="*/ 56 w 57"/>
                <a:gd name="T5" fmla="*/ 18 h 20"/>
                <a:gd name="T6" fmla="*/ 0 w 57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0"/>
                <a:gd name="T14" fmla="*/ 57 w 57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0">
                  <a:moveTo>
                    <a:pt x="0" y="19"/>
                  </a:moveTo>
                  <a:lnTo>
                    <a:pt x="56" y="0"/>
                  </a:lnTo>
                  <a:lnTo>
                    <a:pt x="56" y="18"/>
                  </a:lnTo>
                  <a:lnTo>
                    <a:pt x="0" y="1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88" name="Freeform 267"/>
            <p:cNvSpPr>
              <a:spLocks/>
            </p:cNvSpPr>
            <p:nvPr/>
          </p:nvSpPr>
          <p:spPr bwMode="auto">
            <a:xfrm>
              <a:off x="2919" y="1865"/>
              <a:ext cx="57" cy="20"/>
            </a:xfrm>
            <a:custGeom>
              <a:avLst/>
              <a:gdLst>
                <a:gd name="T0" fmla="*/ 0 w 57"/>
                <a:gd name="T1" fmla="*/ 0 h 20"/>
                <a:gd name="T2" fmla="*/ 0 w 57"/>
                <a:gd name="T3" fmla="*/ 19 h 20"/>
                <a:gd name="T4" fmla="*/ 56 w 57"/>
                <a:gd name="T5" fmla="*/ 18 h 20"/>
                <a:gd name="T6" fmla="*/ 56 w 57"/>
                <a:gd name="T7" fmla="*/ 0 h 20"/>
                <a:gd name="T8" fmla="*/ 0 w 57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0"/>
                <a:gd name="T17" fmla="*/ 57 w 5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0">
                  <a:moveTo>
                    <a:pt x="0" y="0"/>
                  </a:moveTo>
                  <a:lnTo>
                    <a:pt x="0" y="19"/>
                  </a:lnTo>
                  <a:lnTo>
                    <a:pt x="56" y="18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89" name="Freeform 268"/>
            <p:cNvSpPr>
              <a:spLocks/>
            </p:cNvSpPr>
            <p:nvPr/>
          </p:nvSpPr>
          <p:spPr bwMode="auto">
            <a:xfrm>
              <a:off x="2975" y="1865"/>
              <a:ext cx="60" cy="20"/>
            </a:xfrm>
            <a:custGeom>
              <a:avLst/>
              <a:gdLst>
                <a:gd name="T0" fmla="*/ 0 w 60"/>
                <a:gd name="T1" fmla="*/ 0 h 20"/>
                <a:gd name="T2" fmla="*/ 0 w 60"/>
                <a:gd name="T3" fmla="*/ 19 h 20"/>
                <a:gd name="T4" fmla="*/ 59 w 60"/>
                <a:gd name="T5" fmla="*/ 0 h 20"/>
                <a:gd name="T6" fmla="*/ 0 w 60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0"/>
                <a:gd name="T14" fmla="*/ 60 w 60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0">
                  <a:moveTo>
                    <a:pt x="0" y="0"/>
                  </a:moveTo>
                  <a:lnTo>
                    <a:pt x="0" y="19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90" name="Freeform 269"/>
            <p:cNvSpPr>
              <a:spLocks/>
            </p:cNvSpPr>
            <p:nvPr/>
          </p:nvSpPr>
          <p:spPr bwMode="auto">
            <a:xfrm>
              <a:off x="2975" y="1865"/>
              <a:ext cx="60" cy="20"/>
            </a:xfrm>
            <a:custGeom>
              <a:avLst/>
              <a:gdLst>
                <a:gd name="T0" fmla="*/ 0 w 60"/>
                <a:gd name="T1" fmla="*/ 19 h 20"/>
                <a:gd name="T2" fmla="*/ 59 w 60"/>
                <a:gd name="T3" fmla="*/ 0 h 20"/>
                <a:gd name="T4" fmla="*/ 59 w 60"/>
                <a:gd name="T5" fmla="*/ 18 h 20"/>
                <a:gd name="T6" fmla="*/ 0 w 60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0"/>
                <a:gd name="T14" fmla="*/ 60 w 60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0">
                  <a:moveTo>
                    <a:pt x="0" y="19"/>
                  </a:moveTo>
                  <a:lnTo>
                    <a:pt x="59" y="0"/>
                  </a:lnTo>
                  <a:lnTo>
                    <a:pt x="59" y="18"/>
                  </a:lnTo>
                  <a:lnTo>
                    <a:pt x="0" y="1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91" name="Freeform 270"/>
            <p:cNvSpPr>
              <a:spLocks/>
            </p:cNvSpPr>
            <p:nvPr/>
          </p:nvSpPr>
          <p:spPr bwMode="auto">
            <a:xfrm>
              <a:off x="2975" y="1865"/>
              <a:ext cx="60" cy="20"/>
            </a:xfrm>
            <a:custGeom>
              <a:avLst/>
              <a:gdLst>
                <a:gd name="T0" fmla="*/ 0 w 60"/>
                <a:gd name="T1" fmla="*/ 0 h 20"/>
                <a:gd name="T2" fmla="*/ 0 w 60"/>
                <a:gd name="T3" fmla="*/ 19 h 20"/>
                <a:gd name="T4" fmla="*/ 59 w 60"/>
                <a:gd name="T5" fmla="*/ 18 h 20"/>
                <a:gd name="T6" fmla="*/ 59 w 60"/>
                <a:gd name="T7" fmla="*/ 0 h 20"/>
                <a:gd name="T8" fmla="*/ 0 w 6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20"/>
                <a:gd name="T17" fmla="*/ 60 w 6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20">
                  <a:moveTo>
                    <a:pt x="0" y="0"/>
                  </a:moveTo>
                  <a:lnTo>
                    <a:pt x="0" y="19"/>
                  </a:lnTo>
                  <a:lnTo>
                    <a:pt x="59" y="18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92" name="Freeform 271"/>
            <p:cNvSpPr>
              <a:spLocks/>
            </p:cNvSpPr>
            <p:nvPr/>
          </p:nvSpPr>
          <p:spPr bwMode="auto">
            <a:xfrm>
              <a:off x="3034" y="1863"/>
              <a:ext cx="58" cy="20"/>
            </a:xfrm>
            <a:custGeom>
              <a:avLst/>
              <a:gdLst>
                <a:gd name="T0" fmla="*/ 0 w 58"/>
                <a:gd name="T1" fmla="*/ 0 h 20"/>
                <a:gd name="T2" fmla="*/ 0 w 58"/>
                <a:gd name="T3" fmla="*/ 19 h 20"/>
                <a:gd name="T4" fmla="*/ 57 w 58"/>
                <a:gd name="T5" fmla="*/ 0 h 20"/>
                <a:gd name="T6" fmla="*/ 0 w 58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0"/>
                <a:gd name="T14" fmla="*/ 58 w 5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0">
                  <a:moveTo>
                    <a:pt x="0" y="0"/>
                  </a:moveTo>
                  <a:lnTo>
                    <a:pt x="0" y="19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93" name="Freeform 272"/>
            <p:cNvSpPr>
              <a:spLocks/>
            </p:cNvSpPr>
            <p:nvPr/>
          </p:nvSpPr>
          <p:spPr bwMode="auto">
            <a:xfrm>
              <a:off x="3034" y="1863"/>
              <a:ext cx="58" cy="20"/>
            </a:xfrm>
            <a:custGeom>
              <a:avLst/>
              <a:gdLst>
                <a:gd name="T0" fmla="*/ 0 w 58"/>
                <a:gd name="T1" fmla="*/ 19 h 20"/>
                <a:gd name="T2" fmla="*/ 57 w 58"/>
                <a:gd name="T3" fmla="*/ 0 h 20"/>
                <a:gd name="T4" fmla="*/ 57 w 58"/>
                <a:gd name="T5" fmla="*/ 18 h 20"/>
                <a:gd name="T6" fmla="*/ 0 w 58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0"/>
                <a:gd name="T14" fmla="*/ 58 w 5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0">
                  <a:moveTo>
                    <a:pt x="0" y="19"/>
                  </a:moveTo>
                  <a:lnTo>
                    <a:pt x="57" y="0"/>
                  </a:lnTo>
                  <a:lnTo>
                    <a:pt x="57" y="18"/>
                  </a:lnTo>
                  <a:lnTo>
                    <a:pt x="0" y="1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94" name="Freeform 273"/>
            <p:cNvSpPr>
              <a:spLocks/>
            </p:cNvSpPr>
            <p:nvPr/>
          </p:nvSpPr>
          <p:spPr bwMode="auto">
            <a:xfrm>
              <a:off x="3034" y="1863"/>
              <a:ext cx="58" cy="20"/>
            </a:xfrm>
            <a:custGeom>
              <a:avLst/>
              <a:gdLst>
                <a:gd name="T0" fmla="*/ 0 w 58"/>
                <a:gd name="T1" fmla="*/ 0 h 20"/>
                <a:gd name="T2" fmla="*/ 0 w 58"/>
                <a:gd name="T3" fmla="*/ 19 h 20"/>
                <a:gd name="T4" fmla="*/ 57 w 58"/>
                <a:gd name="T5" fmla="*/ 18 h 20"/>
                <a:gd name="T6" fmla="*/ 57 w 58"/>
                <a:gd name="T7" fmla="*/ 0 h 20"/>
                <a:gd name="T8" fmla="*/ 0 w 58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"/>
                <a:gd name="T17" fmla="*/ 58 w 58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">
                  <a:moveTo>
                    <a:pt x="0" y="0"/>
                  </a:moveTo>
                  <a:lnTo>
                    <a:pt x="0" y="19"/>
                  </a:lnTo>
                  <a:lnTo>
                    <a:pt x="57" y="18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95" name="Freeform 274"/>
            <p:cNvSpPr>
              <a:spLocks/>
            </p:cNvSpPr>
            <p:nvPr/>
          </p:nvSpPr>
          <p:spPr bwMode="auto">
            <a:xfrm>
              <a:off x="3091" y="1863"/>
              <a:ext cx="57" cy="19"/>
            </a:xfrm>
            <a:custGeom>
              <a:avLst/>
              <a:gdLst>
                <a:gd name="T0" fmla="*/ 0 w 57"/>
                <a:gd name="T1" fmla="*/ 0 h 19"/>
                <a:gd name="T2" fmla="*/ 0 w 57"/>
                <a:gd name="T3" fmla="*/ 18 h 19"/>
                <a:gd name="T4" fmla="*/ 56 w 57"/>
                <a:gd name="T5" fmla="*/ 0 h 19"/>
                <a:gd name="T6" fmla="*/ 0 w 5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9"/>
                <a:gd name="T14" fmla="*/ 57 w 5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9">
                  <a:moveTo>
                    <a:pt x="0" y="0"/>
                  </a:moveTo>
                  <a:lnTo>
                    <a:pt x="0" y="18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96" name="Freeform 275"/>
            <p:cNvSpPr>
              <a:spLocks/>
            </p:cNvSpPr>
            <p:nvPr/>
          </p:nvSpPr>
          <p:spPr bwMode="auto">
            <a:xfrm>
              <a:off x="3091" y="1863"/>
              <a:ext cx="57" cy="19"/>
            </a:xfrm>
            <a:custGeom>
              <a:avLst/>
              <a:gdLst>
                <a:gd name="T0" fmla="*/ 0 w 57"/>
                <a:gd name="T1" fmla="*/ 18 h 19"/>
                <a:gd name="T2" fmla="*/ 56 w 57"/>
                <a:gd name="T3" fmla="*/ 0 h 19"/>
                <a:gd name="T4" fmla="*/ 56 w 57"/>
                <a:gd name="T5" fmla="*/ 17 h 19"/>
                <a:gd name="T6" fmla="*/ 0 w 57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9"/>
                <a:gd name="T14" fmla="*/ 57 w 5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9">
                  <a:moveTo>
                    <a:pt x="0" y="18"/>
                  </a:moveTo>
                  <a:lnTo>
                    <a:pt x="56" y="0"/>
                  </a:lnTo>
                  <a:lnTo>
                    <a:pt x="56" y="17"/>
                  </a:lnTo>
                  <a:lnTo>
                    <a:pt x="0" y="1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97" name="Freeform 276"/>
            <p:cNvSpPr>
              <a:spLocks/>
            </p:cNvSpPr>
            <p:nvPr/>
          </p:nvSpPr>
          <p:spPr bwMode="auto">
            <a:xfrm>
              <a:off x="3091" y="1863"/>
              <a:ext cx="57" cy="19"/>
            </a:xfrm>
            <a:custGeom>
              <a:avLst/>
              <a:gdLst>
                <a:gd name="T0" fmla="*/ 0 w 57"/>
                <a:gd name="T1" fmla="*/ 0 h 19"/>
                <a:gd name="T2" fmla="*/ 0 w 57"/>
                <a:gd name="T3" fmla="*/ 18 h 19"/>
                <a:gd name="T4" fmla="*/ 56 w 57"/>
                <a:gd name="T5" fmla="*/ 17 h 19"/>
                <a:gd name="T6" fmla="*/ 56 w 57"/>
                <a:gd name="T7" fmla="*/ 0 h 19"/>
                <a:gd name="T8" fmla="*/ 0 w 5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9"/>
                <a:gd name="T17" fmla="*/ 57 w 5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9">
                  <a:moveTo>
                    <a:pt x="0" y="0"/>
                  </a:moveTo>
                  <a:lnTo>
                    <a:pt x="0" y="18"/>
                  </a:lnTo>
                  <a:lnTo>
                    <a:pt x="56" y="17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98" name="Freeform 277"/>
            <p:cNvSpPr>
              <a:spLocks/>
            </p:cNvSpPr>
            <p:nvPr/>
          </p:nvSpPr>
          <p:spPr bwMode="auto">
            <a:xfrm>
              <a:off x="3147" y="1863"/>
              <a:ext cx="57" cy="19"/>
            </a:xfrm>
            <a:custGeom>
              <a:avLst/>
              <a:gdLst>
                <a:gd name="T0" fmla="*/ 0 w 57"/>
                <a:gd name="T1" fmla="*/ 0 h 19"/>
                <a:gd name="T2" fmla="*/ 0 w 57"/>
                <a:gd name="T3" fmla="*/ 18 h 19"/>
                <a:gd name="T4" fmla="*/ 56 w 57"/>
                <a:gd name="T5" fmla="*/ 0 h 19"/>
                <a:gd name="T6" fmla="*/ 0 w 5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9"/>
                <a:gd name="T14" fmla="*/ 57 w 5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9">
                  <a:moveTo>
                    <a:pt x="0" y="0"/>
                  </a:moveTo>
                  <a:lnTo>
                    <a:pt x="0" y="18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99" name="Freeform 278"/>
            <p:cNvSpPr>
              <a:spLocks/>
            </p:cNvSpPr>
            <p:nvPr/>
          </p:nvSpPr>
          <p:spPr bwMode="auto">
            <a:xfrm>
              <a:off x="3147" y="1863"/>
              <a:ext cx="57" cy="19"/>
            </a:xfrm>
            <a:custGeom>
              <a:avLst/>
              <a:gdLst>
                <a:gd name="T0" fmla="*/ 0 w 57"/>
                <a:gd name="T1" fmla="*/ 18 h 19"/>
                <a:gd name="T2" fmla="*/ 56 w 57"/>
                <a:gd name="T3" fmla="*/ 0 h 19"/>
                <a:gd name="T4" fmla="*/ 56 w 57"/>
                <a:gd name="T5" fmla="*/ 17 h 19"/>
                <a:gd name="T6" fmla="*/ 0 w 57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9"/>
                <a:gd name="T14" fmla="*/ 57 w 5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9">
                  <a:moveTo>
                    <a:pt x="0" y="18"/>
                  </a:moveTo>
                  <a:lnTo>
                    <a:pt x="56" y="0"/>
                  </a:lnTo>
                  <a:lnTo>
                    <a:pt x="56" y="17"/>
                  </a:lnTo>
                  <a:lnTo>
                    <a:pt x="0" y="1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900" name="Freeform 279"/>
            <p:cNvSpPr>
              <a:spLocks/>
            </p:cNvSpPr>
            <p:nvPr/>
          </p:nvSpPr>
          <p:spPr bwMode="auto">
            <a:xfrm>
              <a:off x="3147" y="1863"/>
              <a:ext cx="57" cy="19"/>
            </a:xfrm>
            <a:custGeom>
              <a:avLst/>
              <a:gdLst>
                <a:gd name="T0" fmla="*/ 0 w 57"/>
                <a:gd name="T1" fmla="*/ 0 h 19"/>
                <a:gd name="T2" fmla="*/ 0 w 57"/>
                <a:gd name="T3" fmla="*/ 18 h 19"/>
                <a:gd name="T4" fmla="*/ 56 w 57"/>
                <a:gd name="T5" fmla="*/ 17 h 19"/>
                <a:gd name="T6" fmla="*/ 56 w 57"/>
                <a:gd name="T7" fmla="*/ 0 h 19"/>
                <a:gd name="T8" fmla="*/ 0 w 5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9"/>
                <a:gd name="T17" fmla="*/ 57 w 5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9">
                  <a:moveTo>
                    <a:pt x="0" y="0"/>
                  </a:moveTo>
                  <a:lnTo>
                    <a:pt x="0" y="18"/>
                  </a:lnTo>
                  <a:lnTo>
                    <a:pt x="56" y="17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901" name="Freeform 280"/>
            <p:cNvSpPr>
              <a:spLocks/>
            </p:cNvSpPr>
            <p:nvPr/>
          </p:nvSpPr>
          <p:spPr bwMode="auto">
            <a:xfrm>
              <a:off x="3203" y="1862"/>
              <a:ext cx="58" cy="18"/>
            </a:xfrm>
            <a:custGeom>
              <a:avLst/>
              <a:gdLst>
                <a:gd name="T0" fmla="*/ 0 w 58"/>
                <a:gd name="T1" fmla="*/ 0 h 18"/>
                <a:gd name="T2" fmla="*/ 0 w 58"/>
                <a:gd name="T3" fmla="*/ 17 h 18"/>
                <a:gd name="T4" fmla="*/ 57 w 58"/>
                <a:gd name="T5" fmla="*/ 0 h 18"/>
                <a:gd name="T6" fmla="*/ 0 w 58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8"/>
                <a:gd name="T14" fmla="*/ 58 w 5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8">
                  <a:moveTo>
                    <a:pt x="0" y="0"/>
                  </a:moveTo>
                  <a:lnTo>
                    <a:pt x="0" y="17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902" name="Freeform 281"/>
            <p:cNvSpPr>
              <a:spLocks/>
            </p:cNvSpPr>
            <p:nvPr/>
          </p:nvSpPr>
          <p:spPr bwMode="auto">
            <a:xfrm>
              <a:off x="3203" y="1862"/>
              <a:ext cx="58" cy="18"/>
            </a:xfrm>
            <a:custGeom>
              <a:avLst/>
              <a:gdLst>
                <a:gd name="T0" fmla="*/ 0 w 58"/>
                <a:gd name="T1" fmla="*/ 17 h 18"/>
                <a:gd name="T2" fmla="*/ 57 w 58"/>
                <a:gd name="T3" fmla="*/ 0 h 18"/>
                <a:gd name="T4" fmla="*/ 57 w 58"/>
                <a:gd name="T5" fmla="*/ 17 h 18"/>
                <a:gd name="T6" fmla="*/ 0 w 58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8"/>
                <a:gd name="T14" fmla="*/ 58 w 5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8">
                  <a:moveTo>
                    <a:pt x="0" y="17"/>
                  </a:moveTo>
                  <a:lnTo>
                    <a:pt x="57" y="0"/>
                  </a:lnTo>
                  <a:lnTo>
                    <a:pt x="57" y="17"/>
                  </a:lnTo>
                  <a:lnTo>
                    <a:pt x="0" y="1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903" name="Freeform 282"/>
            <p:cNvSpPr>
              <a:spLocks/>
            </p:cNvSpPr>
            <p:nvPr/>
          </p:nvSpPr>
          <p:spPr bwMode="auto">
            <a:xfrm>
              <a:off x="3203" y="1862"/>
              <a:ext cx="58" cy="18"/>
            </a:xfrm>
            <a:custGeom>
              <a:avLst/>
              <a:gdLst>
                <a:gd name="T0" fmla="*/ 0 w 58"/>
                <a:gd name="T1" fmla="*/ 0 h 18"/>
                <a:gd name="T2" fmla="*/ 0 w 58"/>
                <a:gd name="T3" fmla="*/ 17 h 18"/>
                <a:gd name="T4" fmla="*/ 57 w 58"/>
                <a:gd name="T5" fmla="*/ 17 h 18"/>
                <a:gd name="T6" fmla="*/ 57 w 58"/>
                <a:gd name="T7" fmla="*/ 0 h 18"/>
                <a:gd name="T8" fmla="*/ 0 w 5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8"/>
                <a:gd name="T17" fmla="*/ 58 w 5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8">
                  <a:moveTo>
                    <a:pt x="0" y="0"/>
                  </a:moveTo>
                  <a:lnTo>
                    <a:pt x="0" y="17"/>
                  </a:lnTo>
                  <a:lnTo>
                    <a:pt x="57" y="17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904" name="Freeform 283"/>
            <p:cNvSpPr>
              <a:spLocks/>
            </p:cNvSpPr>
            <p:nvPr/>
          </p:nvSpPr>
          <p:spPr bwMode="auto">
            <a:xfrm>
              <a:off x="3260" y="1862"/>
              <a:ext cx="61" cy="18"/>
            </a:xfrm>
            <a:custGeom>
              <a:avLst/>
              <a:gdLst>
                <a:gd name="T0" fmla="*/ 0 w 61"/>
                <a:gd name="T1" fmla="*/ 0 h 18"/>
                <a:gd name="T2" fmla="*/ 0 w 61"/>
                <a:gd name="T3" fmla="*/ 17 h 18"/>
                <a:gd name="T4" fmla="*/ 60 w 61"/>
                <a:gd name="T5" fmla="*/ 0 h 18"/>
                <a:gd name="T6" fmla="*/ 0 w 61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8"/>
                <a:gd name="T14" fmla="*/ 61 w 61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8">
                  <a:moveTo>
                    <a:pt x="0" y="0"/>
                  </a:moveTo>
                  <a:lnTo>
                    <a:pt x="0" y="17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905" name="Freeform 284"/>
            <p:cNvSpPr>
              <a:spLocks/>
            </p:cNvSpPr>
            <p:nvPr/>
          </p:nvSpPr>
          <p:spPr bwMode="auto">
            <a:xfrm>
              <a:off x="3260" y="1862"/>
              <a:ext cx="61" cy="18"/>
            </a:xfrm>
            <a:custGeom>
              <a:avLst/>
              <a:gdLst>
                <a:gd name="T0" fmla="*/ 0 w 61"/>
                <a:gd name="T1" fmla="*/ 17 h 18"/>
                <a:gd name="T2" fmla="*/ 60 w 61"/>
                <a:gd name="T3" fmla="*/ 0 h 18"/>
                <a:gd name="T4" fmla="*/ 60 w 61"/>
                <a:gd name="T5" fmla="*/ 17 h 18"/>
                <a:gd name="T6" fmla="*/ 0 w 61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8"/>
                <a:gd name="T14" fmla="*/ 61 w 61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8">
                  <a:moveTo>
                    <a:pt x="0" y="17"/>
                  </a:moveTo>
                  <a:lnTo>
                    <a:pt x="60" y="0"/>
                  </a:lnTo>
                  <a:lnTo>
                    <a:pt x="60" y="17"/>
                  </a:lnTo>
                  <a:lnTo>
                    <a:pt x="0" y="1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906" name="Freeform 285"/>
            <p:cNvSpPr>
              <a:spLocks/>
            </p:cNvSpPr>
            <p:nvPr/>
          </p:nvSpPr>
          <p:spPr bwMode="auto">
            <a:xfrm>
              <a:off x="3260" y="1862"/>
              <a:ext cx="61" cy="18"/>
            </a:xfrm>
            <a:custGeom>
              <a:avLst/>
              <a:gdLst>
                <a:gd name="T0" fmla="*/ 0 w 61"/>
                <a:gd name="T1" fmla="*/ 0 h 18"/>
                <a:gd name="T2" fmla="*/ 0 w 61"/>
                <a:gd name="T3" fmla="*/ 17 h 18"/>
                <a:gd name="T4" fmla="*/ 60 w 61"/>
                <a:gd name="T5" fmla="*/ 17 h 18"/>
                <a:gd name="T6" fmla="*/ 60 w 61"/>
                <a:gd name="T7" fmla="*/ 0 h 18"/>
                <a:gd name="T8" fmla="*/ 0 w 6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18"/>
                <a:gd name="T17" fmla="*/ 61 w 6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18">
                  <a:moveTo>
                    <a:pt x="0" y="0"/>
                  </a:moveTo>
                  <a:lnTo>
                    <a:pt x="0" y="17"/>
                  </a:lnTo>
                  <a:lnTo>
                    <a:pt x="60" y="17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907" name="Freeform 286"/>
            <p:cNvSpPr>
              <a:spLocks/>
            </p:cNvSpPr>
            <p:nvPr/>
          </p:nvSpPr>
          <p:spPr bwMode="auto">
            <a:xfrm>
              <a:off x="3320" y="1862"/>
              <a:ext cx="69" cy="18"/>
            </a:xfrm>
            <a:custGeom>
              <a:avLst/>
              <a:gdLst>
                <a:gd name="T0" fmla="*/ 0 w 69"/>
                <a:gd name="T1" fmla="*/ 0 h 18"/>
                <a:gd name="T2" fmla="*/ 0 w 69"/>
                <a:gd name="T3" fmla="*/ 17 h 18"/>
                <a:gd name="T4" fmla="*/ 68 w 69"/>
                <a:gd name="T5" fmla="*/ 0 h 18"/>
                <a:gd name="T6" fmla="*/ 0 w 69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18"/>
                <a:gd name="T14" fmla="*/ 69 w 6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18">
                  <a:moveTo>
                    <a:pt x="0" y="0"/>
                  </a:moveTo>
                  <a:lnTo>
                    <a:pt x="0" y="17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908" name="Freeform 287"/>
            <p:cNvSpPr>
              <a:spLocks/>
            </p:cNvSpPr>
            <p:nvPr/>
          </p:nvSpPr>
          <p:spPr bwMode="auto">
            <a:xfrm>
              <a:off x="3320" y="1862"/>
              <a:ext cx="69" cy="18"/>
            </a:xfrm>
            <a:custGeom>
              <a:avLst/>
              <a:gdLst>
                <a:gd name="T0" fmla="*/ 0 w 69"/>
                <a:gd name="T1" fmla="*/ 17 h 18"/>
                <a:gd name="T2" fmla="*/ 68 w 69"/>
                <a:gd name="T3" fmla="*/ 0 h 18"/>
                <a:gd name="T4" fmla="*/ 68 w 69"/>
                <a:gd name="T5" fmla="*/ 16 h 18"/>
                <a:gd name="T6" fmla="*/ 0 w 69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18"/>
                <a:gd name="T14" fmla="*/ 69 w 6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18">
                  <a:moveTo>
                    <a:pt x="0" y="17"/>
                  </a:moveTo>
                  <a:lnTo>
                    <a:pt x="68" y="0"/>
                  </a:lnTo>
                  <a:lnTo>
                    <a:pt x="68" y="16"/>
                  </a:lnTo>
                  <a:lnTo>
                    <a:pt x="0" y="1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909" name="Freeform 288"/>
            <p:cNvSpPr>
              <a:spLocks/>
            </p:cNvSpPr>
            <p:nvPr/>
          </p:nvSpPr>
          <p:spPr bwMode="auto">
            <a:xfrm>
              <a:off x="3320" y="1862"/>
              <a:ext cx="69" cy="18"/>
            </a:xfrm>
            <a:custGeom>
              <a:avLst/>
              <a:gdLst>
                <a:gd name="T0" fmla="*/ 0 w 69"/>
                <a:gd name="T1" fmla="*/ 0 h 18"/>
                <a:gd name="T2" fmla="*/ 0 w 69"/>
                <a:gd name="T3" fmla="*/ 17 h 18"/>
                <a:gd name="T4" fmla="*/ 68 w 69"/>
                <a:gd name="T5" fmla="*/ 16 h 18"/>
                <a:gd name="T6" fmla="*/ 68 w 69"/>
                <a:gd name="T7" fmla="*/ 0 h 18"/>
                <a:gd name="T8" fmla="*/ 0 w 6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8"/>
                <a:gd name="T17" fmla="*/ 69 w 6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8">
                  <a:moveTo>
                    <a:pt x="0" y="0"/>
                  </a:moveTo>
                  <a:lnTo>
                    <a:pt x="0" y="17"/>
                  </a:lnTo>
                  <a:lnTo>
                    <a:pt x="68" y="16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910" name="Freeform 289"/>
            <p:cNvSpPr>
              <a:spLocks/>
            </p:cNvSpPr>
            <p:nvPr/>
          </p:nvSpPr>
          <p:spPr bwMode="auto">
            <a:xfrm>
              <a:off x="3388" y="1862"/>
              <a:ext cx="79" cy="18"/>
            </a:xfrm>
            <a:custGeom>
              <a:avLst/>
              <a:gdLst>
                <a:gd name="T0" fmla="*/ 0 w 79"/>
                <a:gd name="T1" fmla="*/ 0 h 18"/>
                <a:gd name="T2" fmla="*/ 0 w 79"/>
                <a:gd name="T3" fmla="*/ 17 h 18"/>
                <a:gd name="T4" fmla="*/ 78 w 79"/>
                <a:gd name="T5" fmla="*/ 0 h 18"/>
                <a:gd name="T6" fmla="*/ 0 w 79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8"/>
                <a:gd name="T14" fmla="*/ 79 w 7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8">
                  <a:moveTo>
                    <a:pt x="0" y="0"/>
                  </a:moveTo>
                  <a:lnTo>
                    <a:pt x="0" y="17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911" name="Freeform 290"/>
            <p:cNvSpPr>
              <a:spLocks/>
            </p:cNvSpPr>
            <p:nvPr/>
          </p:nvSpPr>
          <p:spPr bwMode="auto">
            <a:xfrm>
              <a:off x="3388" y="1862"/>
              <a:ext cx="79" cy="18"/>
            </a:xfrm>
            <a:custGeom>
              <a:avLst/>
              <a:gdLst>
                <a:gd name="T0" fmla="*/ 0 w 79"/>
                <a:gd name="T1" fmla="*/ 17 h 18"/>
                <a:gd name="T2" fmla="*/ 78 w 79"/>
                <a:gd name="T3" fmla="*/ 0 h 18"/>
                <a:gd name="T4" fmla="*/ 78 w 79"/>
                <a:gd name="T5" fmla="*/ 17 h 18"/>
                <a:gd name="T6" fmla="*/ 0 w 79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8"/>
                <a:gd name="T14" fmla="*/ 79 w 7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8">
                  <a:moveTo>
                    <a:pt x="0" y="17"/>
                  </a:moveTo>
                  <a:lnTo>
                    <a:pt x="78" y="0"/>
                  </a:lnTo>
                  <a:lnTo>
                    <a:pt x="78" y="17"/>
                  </a:lnTo>
                  <a:lnTo>
                    <a:pt x="0" y="1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912" name="Freeform 291"/>
            <p:cNvSpPr>
              <a:spLocks/>
            </p:cNvSpPr>
            <p:nvPr/>
          </p:nvSpPr>
          <p:spPr bwMode="auto">
            <a:xfrm>
              <a:off x="3388" y="1862"/>
              <a:ext cx="79" cy="18"/>
            </a:xfrm>
            <a:custGeom>
              <a:avLst/>
              <a:gdLst>
                <a:gd name="T0" fmla="*/ 0 w 79"/>
                <a:gd name="T1" fmla="*/ 0 h 18"/>
                <a:gd name="T2" fmla="*/ 0 w 79"/>
                <a:gd name="T3" fmla="*/ 17 h 18"/>
                <a:gd name="T4" fmla="*/ 78 w 79"/>
                <a:gd name="T5" fmla="*/ 17 h 18"/>
                <a:gd name="T6" fmla="*/ 78 w 79"/>
                <a:gd name="T7" fmla="*/ 0 h 18"/>
                <a:gd name="T8" fmla="*/ 0 w 7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8"/>
                <a:gd name="T17" fmla="*/ 79 w 7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8">
                  <a:moveTo>
                    <a:pt x="0" y="0"/>
                  </a:moveTo>
                  <a:lnTo>
                    <a:pt x="0" y="17"/>
                  </a:lnTo>
                  <a:lnTo>
                    <a:pt x="78" y="17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913" name="Freeform 292"/>
            <p:cNvSpPr>
              <a:spLocks/>
            </p:cNvSpPr>
            <p:nvPr/>
          </p:nvSpPr>
          <p:spPr bwMode="auto">
            <a:xfrm>
              <a:off x="3466" y="1862"/>
              <a:ext cx="90" cy="18"/>
            </a:xfrm>
            <a:custGeom>
              <a:avLst/>
              <a:gdLst>
                <a:gd name="T0" fmla="*/ 0 w 90"/>
                <a:gd name="T1" fmla="*/ 0 h 18"/>
                <a:gd name="T2" fmla="*/ 0 w 90"/>
                <a:gd name="T3" fmla="*/ 17 h 18"/>
                <a:gd name="T4" fmla="*/ 89 w 90"/>
                <a:gd name="T5" fmla="*/ 0 h 18"/>
                <a:gd name="T6" fmla="*/ 0 w 90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8"/>
                <a:gd name="T14" fmla="*/ 90 w 90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8">
                  <a:moveTo>
                    <a:pt x="0" y="0"/>
                  </a:moveTo>
                  <a:lnTo>
                    <a:pt x="0" y="17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914" name="Freeform 293"/>
            <p:cNvSpPr>
              <a:spLocks/>
            </p:cNvSpPr>
            <p:nvPr/>
          </p:nvSpPr>
          <p:spPr bwMode="auto">
            <a:xfrm>
              <a:off x="3466" y="1862"/>
              <a:ext cx="90" cy="18"/>
            </a:xfrm>
            <a:custGeom>
              <a:avLst/>
              <a:gdLst>
                <a:gd name="T0" fmla="*/ 0 w 90"/>
                <a:gd name="T1" fmla="*/ 17 h 18"/>
                <a:gd name="T2" fmla="*/ 89 w 90"/>
                <a:gd name="T3" fmla="*/ 0 h 18"/>
                <a:gd name="T4" fmla="*/ 89 w 90"/>
                <a:gd name="T5" fmla="*/ 17 h 18"/>
                <a:gd name="T6" fmla="*/ 0 w 90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8"/>
                <a:gd name="T14" fmla="*/ 90 w 90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8">
                  <a:moveTo>
                    <a:pt x="0" y="17"/>
                  </a:moveTo>
                  <a:lnTo>
                    <a:pt x="89" y="0"/>
                  </a:lnTo>
                  <a:lnTo>
                    <a:pt x="89" y="17"/>
                  </a:lnTo>
                  <a:lnTo>
                    <a:pt x="0" y="1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915" name="Freeform 294"/>
            <p:cNvSpPr>
              <a:spLocks/>
            </p:cNvSpPr>
            <p:nvPr/>
          </p:nvSpPr>
          <p:spPr bwMode="auto">
            <a:xfrm>
              <a:off x="3466" y="1862"/>
              <a:ext cx="90" cy="18"/>
            </a:xfrm>
            <a:custGeom>
              <a:avLst/>
              <a:gdLst>
                <a:gd name="T0" fmla="*/ 0 w 90"/>
                <a:gd name="T1" fmla="*/ 0 h 18"/>
                <a:gd name="T2" fmla="*/ 0 w 90"/>
                <a:gd name="T3" fmla="*/ 17 h 18"/>
                <a:gd name="T4" fmla="*/ 89 w 90"/>
                <a:gd name="T5" fmla="*/ 17 h 18"/>
                <a:gd name="T6" fmla="*/ 89 w 90"/>
                <a:gd name="T7" fmla="*/ 0 h 18"/>
                <a:gd name="T8" fmla="*/ 0 w 9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8"/>
                <a:gd name="T17" fmla="*/ 90 w 9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8">
                  <a:moveTo>
                    <a:pt x="0" y="0"/>
                  </a:moveTo>
                  <a:lnTo>
                    <a:pt x="0" y="17"/>
                  </a:lnTo>
                  <a:lnTo>
                    <a:pt x="89" y="17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916" name="Freeform 295"/>
            <p:cNvSpPr>
              <a:spLocks/>
            </p:cNvSpPr>
            <p:nvPr/>
          </p:nvSpPr>
          <p:spPr bwMode="auto">
            <a:xfrm>
              <a:off x="3555" y="1860"/>
              <a:ext cx="105" cy="20"/>
            </a:xfrm>
            <a:custGeom>
              <a:avLst/>
              <a:gdLst>
                <a:gd name="T0" fmla="*/ 0 w 105"/>
                <a:gd name="T1" fmla="*/ 0 h 20"/>
                <a:gd name="T2" fmla="*/ 0 w 105"/>
                <a:gd name="T3" fmla="*/ 19 h 20"/>
                <a:gd name="T4" fmla="*/ 104 w 105"/>
                <a:gd name="T5" fmla="*/ 0 h 20"/>
                <a:gd name="T6" fmla="*/ 0 w 105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0"/>
                <a:gd name="T14" fmla="*/ 105 w 10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0">
                  <a:moveTo>
                    <a:pt x="0" y="0"/>
                  </a:moveTo>
                  <a:lnTo>
                    <a:pt x="0" y="19"/>
                  </a:lnTo>
                  <a:lnTo>
                    <a:pt x="104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917" name="Freeform 296"/>
            <p:cNvSpPr>
              <a:spLocks/>
            </p:cNvSpPr>
            <p:nvPr/>
          </p:nvSpPr>
          <p:spPr bwMode="auto">
            <a:xfrm>
              <a:off x="3555" y="1860"/>
              <a:ext cx="105" cy="20"/>
            </a:xfrm>
            <a:custGeom>
              <a:avLst/>
              <a:gdLst>
                <a:gd name="T0" fmla="*/ 0 w 105"/>
                <a:gd name="T1" fmla="*/ 19 h 20"/>
                <a:gd name="T2" fmla="*/ 104 w 105"/>
                <a:gd name="T3" fmla="*/ 0 h 20"/>
                <a:gd name="T4" fmla="*/ 104 w 105"/>
                <a:gd name="T5" fmla="*/ 19 h 20"/>
                <a:gd name="T6" fmla="*/ 0 w 105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0"/>
                <a:gd name="T14" fmla="*/ 105 w 10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0">
                  <a:moveTo>
                    <a:pt x="0" y="19"/>
                  </a:moveTo>
                  <a:lnTo>
                    <a:pt x="104" y="0"/>
                  </a:lnTo>
                  <a:lnTo>
                    <a:pt x="104" y="19"/>
                  </a:lnTo>
                  <a:lnTo>
                    <a:pt x="0" y="1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918" name="Freeform 297"/>
            <p:cNvSpPr>
              <a:spLocks/>
            </p:cNvSpPr>
            <p:nvPr/>
          </p:nvSpPr>
          <p:spPr bwMode="auto">
            <a:xfrm>
              <a:off x="3555" y="1860"/>
              <a:ext cx="105" cy="20"/>
            </a:xfrm>
            <a:custGeom>
              <a:avLst/>
              <a:gdLst>
                <a:gd name="T0" fmla="*/ 0 w 105"/>
                <a:gd name="T1" fmla="*/ 0 h 20"/>
                <a:gd name="T2" fmla="*/ 0 w 105"/>
                <a:gd name="T3" fmla="*/ 19 h 20"/>
                <a:gd name="T4" fmla="*/ 104 w 105"/>
                <a:gd name="T5" fmla="*/ 19 h 20"/>
                <a:gd name="T6" fmla="*/ 104 w 105"/>
                <a:gd name="T7" fmla="*/ 0 h 20"/>
                <a:gd name="T8" fmla="*/ 0 w 105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20"/>
                <a:gd name="T17" fmla="*/ 105 w 105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20">
                  <a:moveTo>
                    <a:pt x="0" y="0"/>
                  </a:moveTo>
                  <a:lnTo>
                    <a:pt x="0" y="19"/>
                  </a:lnTo>
                  <a:lnTo>
                    <a:pt x="104" y="19"/>
                  </a:lnTo>
                  <a:lnTo>
                    <a:pt x="104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919" name="Freeform 298"/>
            <p:cNvSpPr>
              <a:spLocks/>
            </p:cNvSpPr>
            <p:nvPr/>
          </p:nvSpPr>
          <p:spPr bwMode="auto">
            <a:xfrm>
              <a:off x="3659" y="1860"/>
              <a:ext cx="122" cy="20"/>
            </a:xfrm>
            <a:custGeom>
              <a:avLst/>
              <a:gdLst>
                <a:gd name="T0" fmla="*/ 0 w 122"/>
                <a:gd name="T1" fmla="*/ 0 h 20"/>
                <a:gd name="T2" fmla="*/ 0 w 122"/>
                <a:gd name="T3" fmla="*/ 19 h 20"/>
                <a:gd name="T4" fmla="*/ 121 w 122"/>
                <a:gd name="T5" fmla="*/ 0 h 20"/>
                <a:gd name="T6" fmla="*/ 0 w 122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20"/>
                <a:gd name="T14" fmla="*/ 122 w 12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20">
                  <a:moveTo>
                    <a:pt x="0" y="0"/>
                  </a:moveTo>
                  <a:lnTo>
                    <a:pt x="0" y="19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920" name="Freeform 299"/>
            <p:cNvSpPr>
              <a:spLocks/>
            </p:cNvSpPr>
            <p:nvPr/>
          </p:nvSpPr>
          <p:spPr bwMode="auto">
            <a:xfrm>
              <a:off x="3659" y="1860"/>
              <a:ext cx="122" cy="20"/>
            </a:xfrm>
            <a:custGeom>
              <a:avLst/>
              <a:gdLst>
                <a:gd name="T0" fmla="*/ 0 w 122"/>
                <a:gd name="T1" fmla="*/ 19 h 20"/>
                <a:gd name="T2" fmla="*/ 121 w 122"/>
                <a:gd name="T3" fmla="*/ 0 h 20"/>
                <a:gd name="T4" fmla="*/ 121 w 122"/>
                <a:gd name="T5" fmla="*/ 19 h 20"/>
                <a:gd name="T6" fmla="*/ 0 w 122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20"/>
                <a:gd name="T14" fmla="*/ 122 w 12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20">
                  <a:moveTo>
                    <a:pt x="0" y="19"/>
                  </a:moveTo>
                  <a:lnTo>
                    <a:pt x="121" y="0"/>
                  </a:lnTo>
                  <a:lnTo>
                    <a:pt x="121" y="19"/>
                  </a:lnTo>
                  <a:lnTo>
                    <a:pt x="0" y="1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921" name="Freeform 300"/>
            <p:cNvSpPr>
              <a:spLocks/>
            </p:cNvSpPr>
            <p:nvPr/>
          </p:nvSpPr>
          <p:spPr bwMode="auto">
            <a:xfrm>
              <a:off x="3659" y="1860"/>
              <a:ext cx="122" cy="20"/>
            </a:xfrm>
            <a:custGeom>
              <a:avLst/>
              <a:gdLst>
                <a:gd name="T0" fmla="*/ 0 w 122"/>
                <a:gd name="T1" fmla="*/ 0 h 20"/>
                <a:gd name="T2" fmla="*/ 0 w 122"/>
                <a:gd name="T3" fmla="*/ 19 h 20"/>
                <a:gd name="T4" fmla="*/ 121 w 122"/>
                <a:gd name="T5" fmla="*/ 19 h 20"/>
                <a:gd name="T6" fmla="*/ 121 w 122"/>
                <a:gd name="T7" fmla="*/ 0 h 20"/>
                <a:gd name="T8" fmla="*/ 0 w 12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20"/>
                <a:gd name="T17" fmla="*/ 122 w 12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20">
                  <a:moveTo>
                    <a:pt x="0" y="0"/>
                  </a:moveTo>
                  <a:lnTo>
                    <a:pt x="0" y="19"/>
                  </a:lnTo>
                  <a:lnTo>
                    <a:pt x="121" y="19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621" name="Text Box 304"/>
          <p:cNvSpPr txBox="1">
            <a:spLocks noChangeArrowheads="1"/>
          </p:cNvSpPr>
          <p:nvPr/>
        </p:nvSpPr>
        <p:spPr bwMode="auto">
          <a:xfrm>
            <a:off x="1828800" y="1905000"/>
            <a:ext cx="38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b="0" dirty="0">
                <a:latin typeface="+mj-lt"/>
              </a:rPr>
              <a:t>5</a:t>
            </a:r>
          </a:p>
        </p:txBody>
      </p:sp>
      <p:sp>
        <p:nvSpPr>
          <p:cNvPr id="25622" name="Text Box 305"/>
          <p:cNvSpPr txBox="1">
            <a:spLocks noChangeArrowheads="1"/>
          </p:cNvSpPr>
          <p:nvPr/>
        </p:nvSpPr>
        <p:spPr bwMode="auto">
          <a:xfrm>
            <a:off x="1828800" y="2438400"/>
            <a:ext cx="38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b="0" dirty="0">
                <a:latin typeface="+mj-lt"/>
              </a:rPr>
              <a:t>4</a:t>
            </a:r>
          </a:p>
        </p:txBody>
      </p:sp>
      <p:sp>
        <p:nvSpPr>
          <p:cNvPr id="25623" name="Text Box 306"/>
          <p:cNvSpPr txBox="1">
            <a:spLocks noChangeArrowheads="1"/>
          </p:cNvSpPr>
          <p:nvPr/>
        </p:nvSpPr>
        <p:spPr bwMode="auto">
          <a:xfrm>
            <a:off x="1828800" y="3048000"/>
            <a:ext cx="38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b="0" dirty="0">
                <a:latin typeface="+mj-lt"/>
              </a:rPr>
              <a:t>3</a:t>
            </a:r>
          </a:p>
        </p:txBody>
      </p:sp>
      <p:sp>
        <p:nvSpPr>
          <p:cNvPr id="25624" name="Text Box 307"/>
          <p:cNvSpPr txBox="1">
            <a:spLocks noChangeArrowheads="1"/>
          </p:cNvSpPr>
          <p:nvPr/>
        </p:nvSpPr>
        <p:spPr bwMode="auto">
          <a:xfrm>
            <a:off x="1828800" y="3657600"/>
            <a:ext cx="38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b="0" dirty="0">
                <a:latin typeface="+mj-lt"/>
              </a:rPr>
              <a:t>2</a:t>
            </a:r>
          </a:p>
        </p:txBody>
      </p:sp>
      <p:sp>
        <p:nvSpPr>
          <p:cNvPr id="25625" name="Text Box 308"/>
          <p:cNvSpPr txBox="1">
            <a:spLocks noChangeArrowheads="1"/>
          </p:cNvSpPr>
          <p:nvPr/>
        </p:nvSpPr>
        <p:spPr bwMode="auto">
          <a:xfrm>
            <a:off x="1828800" y="4267200"/>
            <a:ext cx="38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b="0" dirty="0">
                <a:latin typeface="+mj-lt"/>
              </a:rPr>
              <a:t>1</a:t>
            </a:r>
          </a:p>
        </p:txBody>
      </p:sp>
      <p:sp>
        <p:nvSpPr>
          <p:cNvPr id="25626" name="Text Box 309"/>
          <p:cNvSpPr txBox="1">
            <a:spLocks noChangeArrowheads="1"/>
          </p:cNvSpPr>
          <p:nvPr/>
        </p:nvSpPr>
        <p:spPr bwMode="auto">
          <a:xfrm>
            <a:off x="2819400" y="5257800"/>
            <a:ext cx="38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b="0" dirty="0">
                <a:latin typeface="+mj-lt"/>
              </a:rPr>
              <a:t>1</a:t>
            </a:r>
          </a:p>
        </p:txBody>
      </p:sp>
      <p:sp>
        <p:nvSpPr>
          <p:cNvPr id="25627" name="Text Box 310"/>
          <p:cNvSpPr txBox="1">
            <a:spLocks noChangeArrowheads="1"/>
          </p:cNvSpPr>
          <p:nvPr/>
        </p:nvSpPr>
        <p:spPr bwMode="auto">
          <a:xfrm>
            <a:off x="3429000" y="5257800"/>
            <a:ext cx="38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b="0" dirty="0">
                <a:latin typeface="+mj-lt"/>
              </a:rPr>
              <a:t>2</a:t>
            </a:r>
          </a:p>
        </p:txBody>
      </p:sp>
      <p:sp>
        <p:nvSpPr>
          <p:cNvPr id="25628" name="Text Box 311"/>
          <p:cNvSpPr txBox="1">
            <a:spLocks noChangeArrowheads="1"/>
          </p:cNvSpPr>
          <p:nvPr/>
        </p:nvSpPr>
        <p:spPr bwMode="auto">
          <a:xfrm flipH="1">
            <a:off x="3962400" y="5257800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b="0" dirty="0">
                <a:latin typeface="+mj-lt"/>
              </a:rPr>
              <a:t>3</a:t>
            </a:r>
          </a:p>
        </p:txBody>
      </p:sp>
      <p:sp>
        <p:nvSpPr>
          <p:cNvPr id="25629" name="Text Box 312"/>
          <p:cNvSpPr txBox="1">
            <a:spLocks noChangeArrowheads="1"/>
          </p:cNvSpPr>
          <p:nvPr/>
        </p:nvSpPr>
        <p:spPr bwMode="auto">
          <a:xfrm>
            <a:off x="4572000" y="5257800"/>
            <a:ext cx="38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b="0" dirty="0">
                <a:latin typeface="+mj-lt"/>
              </a:rPr>
              <a:t>4</a:t>
            </a:r>
          </a:p>
        </p:txBody>
      </p:sp>
      <p:sp>
        <p:nvSpPr>
          <p:cNvPr id="25630" name="Text Box 313"/>
          <p:cNvSpPr txBox="1">
            <a:spLocks noChangeArrowheads="1"/>
          </p:cNvSpPr>
          <p:nvPr/>
        </p:nvSpPr>
        <p:spPr bwMode="auto">
          <a:xfrm>
            <a:off x="5257800" y="5257800"/>
            <a:ext cx="38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b="0" dirty="0">
                <a:latin typeface="+mj-lt"/>
              </a:rPr>
              <a:t>5</a:t>
            </a:r>
          </a:p>
        </p:txBody>
      </p:sp>
      <p:sp>
        <p:nvSpPr>
          <p:cNvPr id="25631" name="Text Box 314"/>
          <p:cNvSpPr txBox="1">
            <a:spLocks noChangeArrowheads="1"/>
          </p:cNvSpPr>
          <p:nvPr/>
        </p:nvSpPr>
        <p:spPr bwMode="auto">
          <a:xfrm>
            <a:off x="5791200" y="5257800"/>
            <a:ext cx="38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b="0" dirty="0">
                <a:latin typeface="+mj-lt"/>
              </a:rPr>
              <a:t>6</a:t>
            </a:r>
          </a:p>
        </p:txBody>
      </p:sp>
      <p:sp>
        <p:nvSpPr>
          <p:cNvPr id="38204" name="Text Box 316"/>
          <p:cNvSpPr txBox="1">
            <a:spLocks noChangeArrowheads="1"/>
          </p:cNvSpPr>
          <p:nvPr/>
        </p:nvSpPr>
        <p:spPr bwMode="auto">
          <a:xfrm>
            <a:off x="4572000" y="3276600"/>
            <a:ext cx="289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b="0" dirty="0">
                <a:latin typeface="+mj-lt"/>
              </a:rPr>
              <a:t>VEF</a:t>
            </a:r>
            <a:r>
              <a:rPr lang="en-AU" sz="1800" b="0" dirty="0">
                <a:latin typeface="+mj-lt"/>
              </a:rPr>
              <a:t>1</a:t>
            </a:r>
            <a:r>
              <a:rPr lang="en-AU" b="0" dirty="0">
                <a:latin typeface="+mj-lt"/>
              </a:rPr>
              <a:t> = 1,8L</a:t>
            </a:r>
          </a:p>
          <a:p>
            <a:pPr>
              <a:spcBef>
                <a:spcPct val="50000"/>
              </a:spcBef>
              <a:defRPr/>
            </a:pPr>
            <a:r>
              <a:rPr lang="en-AU" b="0" dirty="0">
                <a:latin typeface="+mj-lt"/>
              </a:rPr>
              <a:t>CVF = 3,2L</a:t>
            </a:r>
          </a:p>
          <a:p>
            <a:pPr>
              <a:spcBef>
                <a:spcPct val="50000"/>
              </a:spcBef>
              <a:defRPr/>
            </a:pPr>
            <a:r>
              <a:rPr lang="en-AU" b="0" dirty="0">
                <a:latin typeface="+mj-lt"/>
              </a:rPr>
              <a:t>VEF</a:t>
            </a:r>
            <a:r>
              <a:rPr lang="en-AU" sz="1800" b="0" dirty="0">
                <a:latin typeface="+mj-lt"/>
              </a:rPr>
              <a:t>1</a:t>
            </a:r>
            <a:r>
              <a:rPr lang="en-AU" b="0" dirty="0">
                <a:latin typeface="+mj-lt"/>
              </a:rPr>
              <a:t>/CVF = 0,56</a:t>
            </a:r>
          </a:p>
        </p:txBody>
      </p:sp>
      <p:sp>
        <p:nvSpPr>
          <p:cNvPr id="319" name="TextBox 318"/>
          <p:cNvSpPr txBox="1">
            <a:spLocks noChangeArrowheads="1"/>
          </p:cNvSpPr>
          <p:nvPr/>
        </p:nvSpPr>
        <p:spPr bwMode="auto">
          <a:xfrm>
            <a:off x="6324600" y="2738438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0" dirty="0">
                <a:latin typeface="+mj-lt"/>
              </a:rPr>
              <a:t>Normal</a:t>
            </a:r>
          </a:p>
        </p:txBody>
      </p:sp>
      <p:sp>
        <p:nvSpPr>
          <p:cNvPr id="320" name="TextBox 319"/>
          <p:cNvSpPr txBox="1">
            <a:spLocks noChangeArrowheads="1"/>
          </p:cNvSpPr>
          <p:nvPr/>
        </p:nvSpPr>
        <p:spPr bwMode="auto">
          <a:xfrm>
            <a:off x="7162800" y="3810000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0">
                <a:latin typeface="Tahoma" pitchFamily="34" charset="0"/>
              </a:rPr>
              <a:t> Obstrutiva</a:t>
            </a:r>
          </a:p>
        </p:txBody>
      </p:sp>
      <p:cxnSp>
        <p:nvCxnSpPr>
          <p:cNvPr id="322" name="Straight Connector 321"/>
          <p:cNvCxnSpPr>
            <a:cxnSpLocks noChangeShapeType="1"/>
          </p:cNvCxnSpPr>
          <p:nvPr/>
        </p:nvCxnSpPr>
        <p:spPr bwMode="auto">
          <a:xfrm rot="5400000" flipH="1" flipV="1">
            <a:off x="2474913" y="4533900"/>
            <a:ext cx="992188" cy="1587"/>
          </a:xfrm>
          <a:prstGeom prst="line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" name="Straight Connector 326"/>
          <p:cNvCxnSpPr>
            <a:cxnSpLocks noChangeShapeType="1"/>
          </p:cNvCxnSpPr>
          <p:nvPr/>
        </p:nvCxnSpPr>
        <p:spPr bwMode="auto">
          <a:xfrm rot="10800000">
            <a:off x="2438400" y="4038600"/>
            <a:ext cx="533400" cy="1588"/>
          </a:xfrm>
          <a:prstGeom prst="line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9" name="Straight Connector 328"/>
          <p:cNvCxnSpPr>
            <a:cxnSpLocks noChangeShapeType="1"/>
          </p:cNvCxnSpPr>
          <p:nvPr/>
        </p:nvCxnSpPr>
        <p:spPr bwMode="auto">
          <a:xfrm rot="10800000" flipV="1">
            <a:off x="2438400" y="3049588"/>
            <a:ext cx="3124200" cy="74612"/>
          </a:xfrm>
          <a:prstGeom prst="line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93" name="AutoShape 41"/>
          <p:cNvSpPr>
            <a:spLocks/>
          </p:cNvSpPr>
          <p:nvPr/>
        </p:nvSpPr>
        <p:spPr bwMode="auto">
          <a:xfrm>
            <a:off x="7010400" y="3505200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647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38204" grpId="0" build="allAtOnce"/>
      <p:bldP spid="319" grpId="0" build="allAtOnce"/>
      <p:bldP spid="320" grpId="0"/>
      <p:bldP spid="2359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 rot="-5400000">
            <a:off x="665407" y="3220201"/>
            <a:ext cx="1571136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b="0" i="1">
                <a:latin typeface="Tahoma" pitchFamily="34" charset="0"/>
                <a:cs typeface="Tahoma" pitchFamily="34" charset="0"/>
              </a:rPr>
              <a:t>Volume, litros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3505200" y="5786438"/>
            <a:ext cx="197053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b="0" i="1">
                <a:latin typeface="Tahoma" pitchFamily="34" charset="0"/>
                <a:cs typeface="Tahoma" pitchFamily="34" charset="0"/>
              </a:rPr>
              <a:t>Tempo, segundos</a:t>
            </a:r>
          </a:p>
        </p:txBody>
      </p:sp>
      <p:sp>
        <p:nvSpPr>
          <p:cNvPr id="35844" name="Freeform 5"/>
          <p:cNvSpPr>
            <a:spLocks/>
          </p:cNvSpPr>
          <p:nvPr/>
        </p:nvSpPr>
        <p:spPr bwMode="auto">
          <a:xfrm>
            <a:off x="2462213" y="1584325"/>
            <a:ext cx="4013200" cy="3481388"/>
          </a:xfrm>
          <a:custGeom>
            <a:avLst/>
            <a:gdLst>
              <a:gd name="T0" fmla="*/ 0 w 2528"/>
              <a:gd name="T1" fmla="*/ 0 h 2193"/>
              <a:gd name="T2" fmla="*/ 0 w 2528"/>
              <a:gd name="T3" fmla="*/ 2147483647 h 2193"/>
              <a:gd name="T4" fmla="*/ 2147483647 w 2528"/>
              <a:gd name="T5" fmla="*/ 2147483647 h 2193"/>
              <a:gd name="T6" fmla="*/ 2147483647 w 2528"/>
              <a:gd name="T7" fmla="*/ 2147483647 h 2193"/>
              <a:gd name="T8" fmla="*/ 0 60000 65536"/>
              <a:gd name="T9" fmla="*/ 0 60000 65536"/>
              <a:gd name="T10" fmla="*/ 0 60000 65536"/>
              <a:gd name="T11" fmla="*/ 0 60000 65536"/>
              <a:gd name="T12" fmla="*/ 0 w 2528"/>
              <a:gd name="T13" fmla="*/ 0 h 2193"/>
              <a:gd name="T14" fmla="*/ 2528 w 2528"/>
              <a:gd name="T15" fmla="*/ 2193 h 21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28" h="2193">
                <a:moveTo>
                  <a:pt x="0" y="0"/>
                </a:moveTo>
                <a:lnTo>
                  <a:pt x="0" y="2181"/>
                </a:lnTo>
                <a:lnTo>
                  <a:pt x="2527" y="2181"/>
                </a:lnTo>
                <a:lnTo>
                  <a:pt x="2527" y="2192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3000375" y="5072063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4216400" y="5078413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47" name="Line 8"/>
          <p:cNvSpPr>
            <a:spLocks noChangeShapeType="1"/>
          </p:cNvSpPr>
          <p:nvPr/>
        </p:nvSpPr>
        <p:spPr bwMode="auto">
          <a:xfrm>
            <a:off x="4806950" y="5081588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48" name="Line 9"/>
          <p:cNvSpPr>
            <a:spLocks noChangeShapeType="1"/>
          </p:cNvSpPr>
          <p:nvPr/>
        </p:nvSpPr>
        <p:spPr bwMode="auto">
          <a:xfrm>
            <a:off x="3635375" y="5081588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49" name="Line 10"/>
          <p:cNvSpPr>
            <a:spLocks noChangeShapeType="1"/>
          </p:cNvSpPr>
          <p:nvPr/>
        </p:nvSpPr>
        <p:spPr bwMode="auto">
          <a:xfrm flipH="1">
            <a:off x="5978525" y="5059363"/>
            <a:ext cx="3175" cy="1682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50" name="Line 11"/>
          <p:cNvSpPr>
            <a:spLocks noChangeShapeType="1"/>
          </p:cNvSpPr>
          <p:nvPr/>
        </p:nvSpPr>
        <p:spPr bwMode="auto">
          <a:xfrm>
            <a:off x="5400675" y="5086350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51" name="Line 12"/>
          <p:cNvSpPr>
            <a:spLocks noChangeShapeType="1"/>
          </p:cNvSpPr>
          <p:nvPr/>
        </p:nvSpPr>
        <p:spPr bwMode="auto">
          <a:xfrm flipH="1" flipV="1">
            <a:off x="2281238" y="4492625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52" name="Line 13"/>
          <p:cNvSpPr>
            <a:spLocks noChangeShapeType="1"/>
          </p:cNvSpPr>
          <p:nvPr/>
        </p:nvSpPr>
        <p:spPr bwMode="auto">
          <a:xfrm flipH="1" flipV="1">
            <a:off x="2286000" y="3894138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53" name="Line 14"/>
          <p:cNvSpPr>
            <a:spLocks noChangeShapeType="1"/>
          </p:cNvSpPr>
          <p:nvPr/>
        </p:nvSpPr>
        <p:spPr bwMode="auto">
          <a:xfrm flipH="1" flipV="1">
            <a:off x="2279650" y="3302000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54" name="Line 15"/>
          <p:cNvSpPr>
            <a:spLocks noChangeShapeType="1"/>
          </p:cNvSpPr>
          <p:nvPr/>
        </p:nvSpPr>
        <p:spPr bwMode="auto">
          <a:xfrm flipH="1" flipV="1">
            <a:off x="2284413" y="2722563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55" name="Line 16"/>
          <p:cNvSpPr>
            <a:spLocks noChangeShapeType="1"/>
          </p:cNvSpPr>
          <p:nvPr/>
        </p:nvSpPr>
        <p:spPr bwMode="auto">
          <a:xfrm flipH="1" flipV="1">
            <a:off x="2279650" y="2130425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465388" y="3887788"/>
            <a:ext cx="3536950" cy="1131887"/>
            <a:chOff x="1553" y="2449"/>
            <a:chExt cx="2228" cy="713"/>
          </a:xfrm>
          <a:solidFill>
            <a:schemeClr val="bg1"/>
          </a:solidFill>
        </p:grpSpPr>
        <p:sp>
          <p:nvSpPr>
            <p:cNvPr id="39233" name="Freeform 18"/>
            <p:cNvSpPr>
              <a:spLocks/>
            </p:cNvSpPr>
            <p:nvPr/>
          </p:nvSpPr>
          <p:spPr bwMode="auto">
            <a:xfrm>
              <a:off x="1553" y="3116"/>
              <a:ext cx="19" cy="46"/>
            </a:xfrm>
            <a:custGeom>
              <a:avLst/>
              <a:gdLst>
                <a:gd name="T0" fmla="*/ 0 w 19"/>
                <a:gd name="T1" fmla="*/ 44 h 46"/>
                <a:gd name="T2" fmla="*/ 18 w 19"/>
                <a:gd name="T3" fmla="*/ 45 h 46"/>
                <a:gd name="T4" fmla="*/ 6 w 19"/>
                <a:gd name="T5" fmla="*/ 0 h 46"/>
                <a:gd name="T6" fmla="*/ 0 w 19"/>
                <a:gd name="T7" fmla="*/ 44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6"/>
                <a:gd name="T14" fmla="*/ 19 w 19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6">
                  <a:moveTo>
                    <a:pt x="0" y="44"/>
                  </a:moveTo>
                  <a:lnTo>
                    <a:pt x="18" y="45"/>
                  </a:lnTo>
                  <a:lnTo>
                    <a:pt x="6" y="0"/>
                  </a:lnTo>
                  <a:lnTo>
                    <a:pt x="0" y="4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34" name="Freeform 19"/>
            <p:cNvSpPr>
              <a:spLocks/>
            </p:cNvSpPr>
            <p:nvPr/>
          </p:nvSpPr>
          <p:spPr bwMode="auto">
            <a:xfrm>
              <a:off x="1558" y="3116"/>
              <a:ext cx="20" cy="46"/>
            </a:xfrm>
            <a:custGeom>
              <a:avLst/>
              <a:gdLst>
                <a:gd name="T0" fmla="*/ 12 w 20"/>
                <a:gd name="T1" fmla="*/ 45 h 46"/>
                <a:gd name="T2" fmla="*/ 0 w 20"/>
                <a:gd name="T3" fmla="*/ 0 h 46"/>
                <a:gd name="T4" fmla="*/ 19 w 20"/>
                <a:gd name="T5" fmla="*/ 0 h 46"/>
                <a:gd name="T6" fmla="*/ 12 w 20"/>
                <a:gd name="T7" fmla="*/ 45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46"/>
                <a:gd name="T14" fmla="*/ 20 w 20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46">
                  <a:moveTo>
                    <a:pt x="12" y="45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2" y="4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35" name="Freeform 20"/>
            <p:cNvSpPr>
              <a:spLocks/>
            </p:cNvSpPr>
            <p:nvPr/>
          </p:nvSpPr>
          <p:spPr bwMode="auto">
            <a:xfrm>
              <a:off x="1553" y="3116"/>
              <a:ext cx="25" cy="46"/>
            </a:xfrm>
            <a:custGeom>
              <a:avLst/>
              <a:gdLst>
                <a:gd name="T0" fmla="*/ 0 w 25"/>
                <a:gd name="T1" fmla="*/ 44 h 46"/>
                <a:gd name="T2" fmla="*/ 18 w 25"/>
                <a:gd name="T3" fmla="*/ 45 h 46"/>
                <a:gd name="T4" fmla="*/ 24 w 25"/>
                <a:gd name="T5" fmla="*/ 0 h 46"/>
                <a:gd name="T6" fmla="*/ 6 w 25"/>
                <a:gd name="T7" fmla="*/ 0 h 46"/>
                <a:gd name="T8" fmla="*/ 0 w 25"/>
                <a:gd name="T9" fmla="*/ 4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46"/>
                <a:gd name="T17" fmla="*/ 25 w 2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46">
                  <a:moveTo>
                    <a:pt x="0" y="44"/>
                  </a:moveTo>
                  <a:lnTo>
                    <a:pt x="18" y="45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4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36" name="Freeform 21"/>
            <p:cNvSpPr>
              <a:spLocks/>
            </p:cNvSpPr>
            <p:nvPr/>
          </p:nvSpPr>
          <p:spPr bwMode="auto">
            <a:xfrm>
              <a:off x="1558" y="3076"/>
              <a:ext cx="20" cy="42"/>
            </a:xfrm>
            <a:custGeom>
              <a:avLst/>
              <a:gdLst>
                <a:gd name="T0" fmla="*/ 0 w 20"/>
                <a:gd name="T1" fmla="*/ 40 h 42"/>
                <a:gd name="T2" fmla="*/ 19 w 20"/>
                <a:gd name="T3" fmla="*/ 41 h 42"/>
                <a:gd name="T4" fmla="*/ 5 w 20"/>
                <a:gd name="T5" fmla="*/ 0 h 42"/>
                <a:gd name="T6" fmla="*/ 0 w 20"/>
                <a:gd name="T7" fmla="*/ 4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42"/>
                <a:gd name="T14" fmla="*/ 20 w 20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42">
                  <a:moveTo>
                    <a:pt x="0" y="40"/>
                  </a:moveTo>
                  <a:lnTo>
                    <a:pt x="19" y="41"/>
                  </a:lnTo>
                  <a:lnTo>
                    <a:pt x="5" y="0"/>
                  </a:lnTo>
                  <a:lnTo>
                    <a:pt x="0" y="4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37" name="Freeform 22"/>
            <p:cNvSpPr>
              <a:spLocks/>
            </p:cNvSpPr>
            <p:nvPr/>
          </p:nvSpPr>
          <p:spPr bwMode="auto">
            <a:xfrm>
              <a:off x="1564" y="3076"/>
              <a:ext cx="22" cy="42"/>
            </a:xfrm>
            <a:custGeom>
              <a:avLst/>
              <a:gdLst>
                <a:gd name="T0" fmla="*/ 14 w 22"/>
                <a:gd name="T1" fmla="*/ 41 h 42"/>
                <a:gd name="T2" fmla="*/ 0 w 22"/>
                <a:gd name="T3" fmla="*/ 0 h 42"/>
                <a:gd name="T4" fmla="*/ 21 w 22"/>
                <a:gd name="T5" fmla="*/ 0 h 42"/>
                <a:gd name="T6" fmla="*/ 14 w 22"/>
                <a:gd name="T7" fmla="*/ 41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2"/>
                <a:gd name="T14" fmla="*/ 22 w 22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2">
                  <a:moveTo>
                    <a:pt x="14" y="41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14" y="4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38" name="Freeform 23"/>
            <p:cNvSpPr>
              <a:spLocks/>
            </p:cNvSpPr>
            <p:nvPr/>
          </p:nvSpPr>
          <p:spPr bwMode="auto">
            <a:xfrm>
              <a:off x="1558" y="3076"/>
              <a:ext cx="28" cy="42"/>
            </a:xfrm>
            <a:custGeom>
              <a:avLst/>
              <a:gdLst>
                <a:gd name="T0" fmla="*/ 0 w 28"/>
                <a:gd name="T1" fmla="*/ 40 h 42"/>
                <a:gd name="T2" fmla="*/ 20 w 28"/>
                <a:gd name="T3" fmla="*/ 41 h 42"/>
                <a:gd name="T4" fmla="*/ 27 w 28"/>
                <a:gd name="T5" fmla="*/ 0 h 42"/>
                <a:gd name="T6" fmla="*/ 6 w 28"/>
                <a:gd name="T7" fmla="*/ 0 h 42"/>
                <a:gd name="T8" fmla="*/ 0 w 28"/>
                <a:gd name="T9" fmla="*/ 4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42"/>
                <a:gd name="T17" fmla="*/ 28 w 28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42">
                  <a:moveTo>
                    <a:pt x="0" y="40"/>
                  </a:moveTo>
                  <a:lnTo>
                    <a:pt x="20" y="41"/>
                  </a:lnTo>
                  <a:lnTo>
                    <a:pt x="27" y="0"/>
                  </a:lnTo>
                  <a:lnTo>
                    <a:pt x="6" y="0"/>
                  </a:lnTo>
                  <a:lnTo>
                    <a:pt x="0" y="4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39" name="Freeform 24"/>
            <p:cNvSpPr>
              <a:spLocks/>
            </p:cNvSpPr>
            <p:nvPr/>
          </p:nvSpPr>
          <p:spPr bwMode="auto">
            <a:xfrm>
              <a:off x="1564" y="3042"/>
              <a:ext cx="22" cy="36"/>
            </a:xfrm>
            <a:custGeom>
              <a:avLst/>
              <a:gdLst>
                <a:gd name="T0" fmla="*/ 0 w 22"/>
                <a:gd name="T1" fmla="*/ 34 h 36"/>
                <a:gd name="T2" fmla="*/ 21 w 22"/>
                <a:gd name="T3" fmla="*/ 35 h 36"/>
                <a:gd name="T4" fmla="*/ 5 w 22"/>
                <a:gd name="T5" fmla="*/ 0 h 36"/>
                <a:gd name="T6" fmla="*/ 0 w 22"/>
                <a:gd name="T7" fmla="*/ 34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6"/>
                <a:gd name="T14" fmla="*/ 22 w 22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6">
                  <a:moveTo>
                    <a:pt x="0" y="34"/>
                  </a:moveTo>
                  <a:lnTo>
                    <a:pt x="21" y="35"/>
                  </a:lnTo>
                  <a:lnTo>
                    <a:pt x="5" y="0"/>
                  </a:lnTo>
                  <a:lnTo>
                    <a:pt x="0" y="3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40" name="Freeform 25"/>
            <p:cNvSpPr>
              <a:spLocks/>
            </p:cNvSpPr>
            <p:nvPr/>
          </p:nvSpPr>
          <p:spPr bwMode="auto">
            <a:xfrm>
              <a:off x="1570" y="3042"/>
              <a:ext cx="21" cy="36"/>
            </a:xfrm>
            <a:custGeom>
              <a:avLst/>
              <a:gdLst>
                <a:gd name="T0" fmla="*/ 15 w 21"/>
                <a:gd name="T1" fmla="*/ 35 h 36"/>
                <a:gd name="T2" fmla="*/ 0 w 21"/>
                <a:gd name="T3" fmla="*/ 0 h 36"/>
                <a:gd name="T4" fmla="*/ 20 w 21"/>
                <a:gd name="T5" fmla="*/ 0 h 36"/>
                <a:gd name="T6" fmla="*/ 15 w 21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6"/>
                <a:gd name="T14" fmla="*/ 21 w 21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6">
                  <a:moveTo>
                    <a:pt x="15" y="35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5" y="3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41" name="Freeform 26"/>
            <p:cNvSpPr>
              <a:spLocks/>
            </p:cNvSpPr>
            <p:nvPr/>
          </p:nvSpPr>
          <p:spPr bwMode="auto">
            <a:xfrm>
              <a:off x="1564" y="3042"/>
              <a:ext cx="27" cy="36"/>
            </a:xfrm>
            <a:custGeom>
              <a:avLst/>
              <a:gdLst>
                <a:gd name="T0" fmla="*/ 0 w 27"/>
                <a:gd name="T1" fmla="*/ 34 h 36"/>
                <a:gd name="T2" fmla="*/ 21 w 27"/>
                <a:gd name="T3" fmla="*/ 35 h 36"/>
                <a:gd name="T4" fmla="*/ 26 w 27"/>
                <a:gd name="T5" fmla="*/ 0 h 36"/>
                <a:gd name="T6" fmla="*/ 5 w 27"/>
                <a:gd name="T7" fmla="*/ 0 h 36"/>
                <a:gd name="T8" fmla="*/ 0 w 27"/>
                <a:gd name="T9" fmla="*/ 34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6"/>
                <a:gd name="T17" fmla="*/ 27 w 2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6">
                  <a:moveTo>
                    <a:pt x="0" y="34"/>
                  </a:moveTo>
                  <a:lnTo>
                    <a:pt x="21" y="35"/>
                  </a:lnTo>
                  <a:lnTo>
                    <a:pt x="26" y="0"/>
                  </a:lnTo>
                  <a:lnTo>
                    <a:pt x="5" y="0"/>
                  </a:lnTo>
                  <a:lnTo>
                    <a:pt x="0" y="3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42" name="Freeform 27"/>
            <p:cNvSpPr>
              <a:spLocks/>
            </p:cNvSpPr>
            <p:nvPr/>
          </p:nvSpPr>
          <p:spPr bwMode="auto">
            <a:xfrm>
              <a:off x="1570" y="3010"/>
              <a:ext cx="21" cy="33"/>
            </a:xfrm>
            <a:custGeom>
              <a:avLst/>
              <a:gdLst>
                <a:gd name="T0" fmla="*/ 0 w 21"/>
                <a:gd name="T1" fmla="*/ 31 h 33"/>
                <a:gd name="T2" fmla="*/ 20 w 21"/>
                <a:gd name="T3" fmla="*/ 32 h 33"/>
                <a:gd name="T4" fmla="*/ 4 w 21"/>
                <a:gd name="T5" fmla="*/ 0 h 33"/>
                <a:gd name="T6" fmla="*/ 0 w 21"/>
                <a:gd name="T7" fmla="*/ 3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3"/>
                <a:gd name="T14" fmla="*/ 21 w 21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3">
                  <a:moveTo>
                    <a:pt x="0" y="31"/>
                  </a:moveTo>
                  <a:lnTo>
                    <a:pt x="20" y="32"/>
                  </a:lnTo>
                  <a:lnTo>
                    <a:pt x="4" y="0"/>
                  </a:lnTo>
                  <a:lnTo>
                    <a:pt x="0" y="3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43" name="Freeform 28"/>
            <p:cNvSpPr>
              <a:spLocks/>
            </p:cNvSpPr>
            <p:nvPr/>
          </p:nvSpPr>
          <p:spPr bwMode="auto">
            <a:xfrm>
              <a:off x="1574" y="3010"/>
              <a:ext cx="22" cy="33"/>
            </a:xfrm>
            <a:custGeom>
              <a:avLst/>
              <a:gdLst>
                <a:gd name="T0" fmla="*/ 16 w 22"/>
                <a:gd name="T1" fmla="*/ 32 h 33"/>
                <a:gd name="T2" fmla="*/ 0 w 22"/>
                <a:gd name="T3" fmla="*/ 0 h 33"/>
                <a:gd name="T4" fmla="*/ 21 w 22"/>
                <a:gd name="T5" fmla="*/ 0 h 33"/>
                <a:gd name="T6" fmla="*/ 16 w 22"/>
                <a:gd name="T7" fmla="*/ 32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3"/>
                <a:gd name="T14" fmla="*/ 22 w 22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3">
                  <a:moveTo>
                    <a:pt x="16" y="32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16" y="3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44" name="Freeform 29"/>
            <p:cNvSpPr>
              <a:spLocks/>
            </p:cNvSpPr>
            <p:nvPr/>
          </p:nvSpPr>
          <p:spPr bwMode="auto">
            <a:xfrm>
              <a:off x="1570" y="3010"/>
              <a:ext cx="26" cy="33"/>
            </a:xfrm>
            <a:custGeom>
              <a:avLst/>
              <a:gdLst>
                <a:gd name="T0" fmla="*/ 0 w 26"/>
                <a:gd name="T1" fmla="*/ 31 h 33"/>
                <a:gd name="T2" fmla="*/ 21 w 26"/>
                <a:gd name="T3" fmla="*/ 32 h 33"/>
                <a:gd name="T4" fmla="*/ 25 w 26"/>
                <a:gd name="T5" fmla="*/ 0 h 33"/>
                <a:gd name="T6" fmla="*/ 5 w 26"/>
                <a:gd name="T7" fmla="*/ 0 h 33"/>
                <a:gd name="T8" fmla="*/ 0 w 26"/>
                <a:gd name="T9" fmla="*/ 3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3"/>
                <a:gd name="T17" fmla="*/ 26 w 2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3">
                  <a:moveTo>
                    <a:pt x="0" y="31"/>
                  </a:moveTo>
                  <a:lnTo>
                    <a:pt x="21" y="32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3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45" name="Freeform 30"/>
            <p:cNvSpPr>
              <a:spLocks/>
            </p:cNvSpPr>
            <p:nvPr/>
          </p:nvSpPr>
          <p:spPr bwMode="auto">
            <a:xfrm>
              <a:off x="1574" y="2983"/>
              <a:ext cx="22" cy="29"/>
            </a:xfrm>
            <a:custGeom>
              <a:avLst/>
              <a:gdLst>
                <a:gd name="T0" fmla="*/ 0 w 22"/>
                <a:gd name="T1" fmla="*/ 27 h 29"/>
                <a:gd name="T2" fmla="*/ 21 w 22"/>
                <a:gd name="T3" fmla="*/ 28 h 29"/>
                <a:gd name="T4" fmla="*/ 3 w 22"/>
                <a:gd name="T5" fmla="*/ 0 h 29"/>
                <a:gd name="T6" fmla="*/ 0 w 22"/>
                <a:gd name="T7" fmla="*/ 27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9"/>
                <a:gd name="T14" fmla="*/ 22 w 22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9">
                  <a:moveTo>
                    <a:pt x="0" y="27"/>
                  </a:moveTo>
                  <a:lnTo>
                    <a:pt x="21" y="28"/>
                  </a:lnTo>
                  <a:lnTo>
                    <a:pt x="3" y="0"/>
                  </a:lnTo>
                  <a:lnTo>
                    <a:pt x="0" y="2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46" name="Freeform 31"/>
            <p:cNvSpPr>
              <a:spLocks/>
            </p:cNvSpPr>
            <p:nvPr/>
          </p:nvSpPr>
          <p:spPr bwMode="auto">
            <a:xfrm>
              <a:off x="1576" y="2983"/>
              <a:ext cx="22" cy="29"/>
            </a:xfrm>
            <a:custGeom>
              <a:avLst/>
              <a:gdLst>
                <a:gd name="T0" fmla="*/ 17 w 22"/>
                <a:gd name="T1" fmla="*/ 28 h 29"/>
                <a:gd name="T2" fmla="*/ 0 w 22"/>
                <a:gd name="T3" fmla="*/ 0 h 29"/>
                <a:gd name="T4" fmla="*/ 21 w 22"/>
                <a:gd name="T5" fmla="*/ 0 h 29"/>
                <a:gd name="T6" fmla="*/ 17 w 22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9"/>
                <a:gd name="T14" fmla="*/ 22 w 22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9">
                  <a:moveTo>
                    <a:pt x="17" y="2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17" y="2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47" name="Freeform 32"/>
            <p:cNvSpPr>
              <a:spLocks/>
            </p:cNvSpPr>
            <p:nvPr/>
          </p:nvSpPr>
          <p:spPr bwMode="auto">
            <a:xfrm>
              <a:off x="1574" y="2983"/>
              <a:ext cx="24" cy="29"/>
            </a:xfrm>
            <a:custGeom>
              <a:avLst/>
              <a:gdLst>
                <a:gd name="T0" fmla="*/ 0 w 24"/>
                <a:gd name="T1" fmla="*/ 27 h 29"/>
                <a:gd name="T2" fmla="*/ 19 w 24"/>
                <a:gd name="T3" fmla="*/ 28 h 29"/>
                <a:gd name="T4" fmla="*/ 23 w 24"/>
                <a:gd name="T5" fmla="*/ 0 h 29"/>
                <a:gd name="T6" fmla="*/ 2 w 24"/>
                <a:gd name="T7" fmla="*/ 0 h 29"/>
                <a:gd name="T8" fmla="*/ 0 w 24"/>
                <a:gd name="T9" fmla="*/ 2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9"/>
                <a:gd name="T17" fmla="*/ 24 w 2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9">
                  <a:moveTo>
                    <a:pt x="0" y="27"/>
                  </a:moveTo>
                  <a:lnTo>
                    <a:pt x="19" y="28"/>
                  </a:lnTo>
                  <a:lnTo>
                    <a:pt x="23" y="0"/>
                  </a:lnTo>
                  <a:lnTo>
                    <a:pt x="2" y="0"/>
                  </a:lnTo>
                  <a:lnTo>
                    <a:pt x="0" y="27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48" name="Freeform 33"/>
            <p:cNvSpPr>
              <a:spLocks/>
            </p:cNvSpPr>
            <p:nvPr/>
          </p:nvSpPr>
          <p:spPr bwMode="auto">
            <a:xfrm>
              <a:off x="1576" y="2957"/>
              <a:ext cx="22" cy="27"/>
            </a:xfrm>
            <a:custGeom>
              <a:avLst/>
              <a:gdLst>
                <a:gd name="T0" fmla="*/ 0 w 22"/>
                <a:gd name="T1" fmla="*/ 25 h 27"/>
                <a:gd name="T2" fmla="*/ 21 w 22"/>
                <a:gd name="T3" fmla="*/ 26 h 27"/>
                <a:gd name="T4" fmla="*/ 4 w 22"/>
                <a:gd name="T5" fmla="*/ 0 h 27"/>
                <a:gd name="T6" fmla="*/ 0 w 22"/>
                <a:gd name="T7" fmla="*/ 25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0" y="25"/>
                  </a:moveTo>
                  <a:lnTo>
                    <a:pt x="21" y="26"/>
                  </a:lnTo>
                  <a:lnTo>
                    <a:pt x="4" y="0"/>
                  </a:lnTo>
                  <a:lnTo>
                    <a:pt x="0" y="2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49" name="Freeform 34"/>
            <p:cNvSpPr>
              <a:spLocks/>
            </p:cNvSpPr>
            <p:nvPr/>
          </p:nvSpPr>
          <p:spPr bwMode="auto">
            <a:xfrm>
              <a:off x="1582" y="2957"/>
              <a:ext cx="20" cy="27"/>
            </a:xfrm>
            <a:custGeom>
              <a:avLst/>
              <a:gdLst>
                <a:gd name="T0" fmla="*/ 16 w 20"/>
                <a:gd name="T1" fmla="*/ 26 h 27"/>
                <a:gd name="T2" fmla="*/ 0 w 20"/>
                <a:gd name="T3" fmla="*/ 0 h 27"/>
                <a:gd name="T4" fmla="*/ 19 w 20"/>
                <a:gd name="T5" fmla="*/ 0 h 27"/>
                <a:gd name="T6" fmla="*/ 16 w 20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7"/>
                <a:gd name="T14" fmla="*/ 20 w 2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7">
                  <a:moveTo>
                    <a:pt x="16" y="26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6" y="2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50" name="Freeform 35"/>
            <p:cNvSpPr>
              <a:spLocks/>
            </p:cNvSpPr>
            <p:nvPr/>
          </p:nvSpPr>
          <p:spPr bwMode="auto">
            <a:xfrm>
              <a:off x="1576" y="2957"/>
              <a:ext cx="26" cy="27"/>
            </a:xfrm>
            <a:custGeom>
              <a:avLst/>
              <a:gdLst>
                <a:gd name="T0" fmla="*/ 0 w 26"/>
                <a:gd name="T1" fmla="*/ 25 h 27"/>
                <a:gd name="T2" fmla="*/ 21 w 26"/>
                <a:gd name="T3" fmla="*/ 26 h 27"/>
                <a:gd name="T4" fmla="*/ 25 w 26"/>
                <a:gd name="T5" fmla="*/ 0 h 27"/>
                <a:gd name="T6" fmla="*/ 4 w 26"/>
                <a:gd name="T7" fmla="*/ 0 h 27"/>
                <a:gd name="T8" fmla="*/ 0 w 26"/>
                <a:gd name="T9" fmla="*/ 25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7"/>
                <a:gd name="T17" fmla="*/ 26 w 2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7">
                  <a:moveTo>
                    <a:pt x="0" y="25"/>
                  </a:moveTo>
                  <a:lnTo>
                    <a:pt x="21" y="26"/>
                  </a:lnTo>
                  <a:lnTo>
                    <a:pt x="25" y="0"/>
                  </a:lnTo>
                  <a:lnTo>
                    <a:pt x="4" y="0"/>
                  </a:lnTo>
                  <a:lnTo>
                    <a:pt x="0" y="2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51" name="Freeform 36"/>
            <p:cNvSpPr>
              <a:spLocks/>
            </p:cNvSpPr>
            <p:nvPr/>
          </p:nvSpPr>
          <p:spPr bwMode="auto">
            <a:xfrm>
              <a:off x="1582" y="2933"/>
              <a:ext cx="20" cy="26"/>
            </a:xfrm>
            <a:custGeom>
              <a:avLst/>
              <a:gdLst>
                <a:gd name="T0" fmla="*/ 0 w 20"/>
                <a:gd name="T1" fmla="*/ 24 h 26"/>
                <a:gd name="T2" fmla="*/ 19 w 20"/>
                <a:gd name="T3" fmla="*/ 25 h 26"/>
                <a:gd name="T4" fmla="*/ 2 w 20"/>
                <a:gd name="T5" fmla="*/ 0 h 26"/>
                <a:gd name="T6" fmla="*/ 0 w 20"/>
                <a:gd name="T7" fmla="*/ 24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6"/>
                <a:gd name="T14" fmla="*/ 20 w 2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6">
                  <a:moveTo>
                    <a:pt x="0" y="24"/>
                  </a:moveTo>
                  <a:lnTo>
                    <a:pt x="19" y="25"/>
                  </a:lnTo>
                  <a:lnTo>
                    <a:pt x="2" y="0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52" name="Freeform 37"/>
            <p:cNvSpPr>
              <a:spLocks/>
            </p:cNvSpPr>
            <p:nvPr/>
          </p:nvSpPr>
          <p:spPr bwMode="auto">
            <a:xfrm>
              <a:off x="1585" y="2933"/>
              <a:ext cx="20" cy="26"/>
            </a:xfrm>
            <a:custGeom>
              <a:avLst/>
              <a:gdLst>
                <a:gd name="T0" fmla="*/ 15 w 20"/>
                <a:gd name="T1" fmla="*/ 25 h 26"/>
                <a:gd name="T2" fmla="*/ 0 w 20"/>
                <a:gd name="T3" fmla="*/ 0 h 26"/>
                <a:gd name="T4" fmla="*/ 19 w 20"/>
                <a:gd name="T5" fmla="*/ 0 h 26"/>
                <a:gd name="T6" fmla="*/ 15 w 20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6"/>
                <a:gd name="T14" fmla="*/ 20 w 2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6">
                  <a:moveTo>
                    <a:pt x="15" y="25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5" y="2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53" name="Freeform 38"/>
            <p:cNvSpPr>
              <a:spLocks/>
            </p:cNvSpPr>
            <p:nvPr/>
          </p:nvSpPr>
          <p:spPr bwMode="auto">
            <a:xfrm>
              <a:off x="1582" y="2933"/>
              <a:ext cx="23" cy="26"/>
            </a:xfrm>
            <a:custGeom>
              <a:avLst/>
              <a:gdLst>
                <a:gd name="T0" fmla="*/ 0 w 23"/>
                <a:gd name="T1" fmla="*/ 24 h 26"/>
                <a:gd name="T2" fmla="*/ 18 w 23"/>
                <a:gd name="T3" fmla="*/ 25 h 26"/>
                <a:gd name="T4" fmla="*/ 22 w 23"/>
                <a:gd name="T5" fmla="*/ 0 h 26"/>
                <a:gd name="T6" fmla="*/ 2 w 23"/>
                <a:gd name="T7" fmla="*/ 0 h 26"/>
                <a:gd name="T8" fmla="*/ 0 w 23"/>
                <a:gd name="T9" fmla="*/ 24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6"/>
                <a:gd name="T17" fmla="*/ 23 w 23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6">
                  <a:moveTo>
                    <a:pt x="0" y="24"/>
                  </a:moveTo>
                  <a:lnTo>
                    <a:pt x="18" y="25"/>
                  </a:lnTo>
                  <a:lnTo>
                    <a:pt x="22" y="0"/>
                  </a:lnTo>
                  <a:lnTo>
                    <a:pt x="2" y="0"/>
                  </a:lnTo>
                  <a:lnTo>
                    <a:pt x="0" y="2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54" name="Freeform 39"/>
            <p:cNvSpPr>
              <a:spLocks/>
            </p:cNvSpPr>
            <p:nvPr/>
          </p:nvSpPr>
          <p:spPr bwMode="auto">
            <a:xfrm>
              <a:off x="1585" y="2913"/>
              <a:ext cx="20" cy="23"/>
            </a:xfrm>
            <a:custGeom>
              <a:avLst/>
              <a:gdLst>
                <a:gd name="T0" fmla="*/ 0 w 20"/>
                <a:gd name="T1" fmla="*/ 21 h 23"/>
                <a:gd name="T2" fmla="*/ 19 w 20"/>
                <a:gd name="T3" fmla="*/ 22 h 23"/>
                <a:gd name="T4" fmla="*/ 2 w 20"/>
                <a:gd name="T5" fmla="*/ 0 h 23"/>
                <a:gd name="T6" fmla="*/ 0 w 20"/>
                <a:gd name="T7" fmla="*/ 2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3"/>
                <a:gd name="T14" fmla="*/ 20 w 2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3">
                  <a:moveTo>
                    <a:pt x="0" y="21"/>
                  </a:moveTo>
                  <a:lnTo>
                    <a:pt x="19" y="22"/>
                  </a:lnTo>
                  <a:lnTo>
                    <a:pt x="2" y="0"/>
                  </a:lnTo>
                  <a:lnTo>
                    <a:pt x="0" y="2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55" name="Freeform 40"/>
            <p:cNvSpPr>
              <a:spLocks/>
            </p:cNvSpPr>
            <p:nvPr/>
          </p:nvSpPr>
          <p:spPr bwMode="auto">
            <a:xfrm>
              <a:off x="1587" y="2913"/>
              <a:ext cx="21" cy="23"/>
            </a:xfrm>
            <a:custGeom>
              <a:avLst/>
              <a:gdLst>
                <a:gd name="T0" fmla="*/ 17 w 21"/>
                <a:gd name="T1" fmla="*/ 22 h 23"/>
                <a:gd name="T2" fmla="*/ 0 w 21"/>
                <a:gd name="T3" fmla="*/ 0 h 23"/>
                <a:gd name="T4" fmla="*/ 20 w 21"/>
                <a:gd name="T5" fmla="*/ 0 h 23"/>
                <a:gd name="T6" fmla="*/ 17 w 21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3"/>
                <a:gd name="T14" fmla="*/ 21 w 21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3">
                  <a:moveTo>
                    <a:pt x="17" y="22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7" y="2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56" name="Freeform 41"/>
            <p:cNvSpPr>
              <a:spLocks/>
            </p:cNvSpPr>
            <p:nvPr/>
          </p:nvSpPr>
          <p:spPr bwMode="auto">
            <a:xfrm>
              <a:off x="1585" y="2913"/>
              <a:ext cx="23" cy="23"/>
            </a:xfrm>
            <a:custGeom>
              <a:avLst/>
              <a:gdLst>
                <a:gd name="T0" fmla="*/ 0 w 23"/>
                <a:gd name="T1" fmla="*/ 21 h 23"/>
                <a:gd name="T2" fmla="*/ 19 w 23"/>
                <a:gd name="T3" fmla="*/ 22 h 23"/>
                <a:gd name="T4" fmla="*/ 22 w 23"/>
                <a:gd name="T5" fmla="*/ 0 h 23"/>
                <a:gd name="T6" fmla="*/ 2 w 23"/>
                <a:gd name="T7" fmla="*/ 0 h 23"/>
                <a:gd name="T8" fmla="*/ 0 w 23"/>
                <a:gd name="T9" fmla="*/ 2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3"/>
                <a:gd name="T17" fmla="*/ 23 w 2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3">
                  <a:moveTo>
                    <a:pt x="0" y="21"/>
                  </a:moveTo>
                  <a:lnTo>
                    <a:pt x="19" y="22"/>
                  </a:lnTo>
                  <a:lnTo>
                    <a:pt x="22" y="0"/>
                  </a:lnTo>
                  <a:lnTo>
                    <a:pt x="2" y="0"/>
                  </a:lnTo>
                  <a:lnTo>
                    <a:pt x="0" y="2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57" name="Freeform 42"/>
            <p:cNvSpPr>
              <a:spLocks/>
            </p:cNvSpPr>
            <p:nvPr/>
          </p:nvSpPr>
          <p:spPr bwMode="auto">
            <a:xfrm>
              <a:off x="1587" y="2893"/>
              <a:ext cx="21" cy="21"/>
            </a:xfrm>
            <a:custGeom>
              <a:avLst/>
              <a:gdLst>
                <a:gd name="T0" fmla="*/ 0 w 21"/>
                <a:gd name="T1" fmla="*/ 19 h 21"/>
                <a:gd name="T2" fmla="*/ 20 w 21"/>
                <a:gd name="T3" fmla="*/ 20 h 21"/>
                <a:gd name="T4" fmla="*/ 2 w 21"/>
                <a:gd name="T5" fmla="*/ 0 h 21"/>
                <a:gd name="T6" fmla="*/ 0 w 21"/>
                <a:gd name="T7" fmla="*/ 19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1"/>
                <a:gd name="T14" fmla="*/ 21 w 21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1">
                  <a:moveTo>
                    <a:pt x="0" y="19"/>
                  </a:moveTo>
                  <a:lnTo>
                    <a:pt x="20" y="20"/>
                  </a:lnTo>
                  <a:lnTo>
                    <a:pt x="2" y="0"/>
                  </a:lnTo>
                  <a:lnTo>
                    <a:pt x="0" y="1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58" name="Freeform 43"/>
            <p:cNvSpPr>
              <a:spLocks/>
            </p:cNvSpPr>
            <p:nvPr/>
          </p:nvSpPr>
          <p:spPr bwMode="auto">
            <a:xfrm>
              <a:off x="1590" y="2893"/>
              <a:ext cx="21" cy="21"/>
            </a:xfrm>
            <a:custGeom>
              <a:avLst/>
              <a:gdLst>
                <a:gd name="T0" fmla="*/ 17 w 21"/>
                <a:gd name="T1" fmla="*/ 20 h 21"/>
                <a:gd name="T2" fmla="*/ 0 w 21"/>
                <a:gd name="T3" fmla="*/ 0 h 21"/>
                <a:gd name="T4" fmla="*/ 20 w 21"/>
                <a:gd name="T5" fmla="*/ 0 h 21"/>
                <a:gd name="T6" fmla="*/ 17 w 21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1"/>
                <a:gd name="T14" fmla="*/ 21 w 21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1">
                  <a:moveTo>
                    <a:pt x="17" y="2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7" y="2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59" name="Freeform 44"/>
            <p:cNvSpPr>
              <a:spLocks/>
            </p:cNvSpPr>
            <p:nvPr/>
          </p:nvSpPr>
          <p:spPr bwMode="auto">
            <a:xfrm>
              <a:off x="1587" y="2893"/>
              <a:ext cx="24" cy="21"/>
            </a:xfrm>
            <a:custGeom>
              <a:avLst/>
              <a:gdLst>
                <a:gd name="T0" fmla="*/ 0 w 24"/>
                <a:gd name="T1" fmla="*/ 19 h 21"/>
                <a:gd name="T2" fmla="*/ 20 w 24"/>
                <a:gd name="T3" fmla="*/ 20 h 21"/>
                <a:gd name="T4" fmla="*/ 23 w 24"/>
                <a:gd name="T5" fmla="*/ 0 h 21"/>
                <a:gd name="T6" fmla="*/ 2 w 24"/>
                <a:gd name="T7" fmla="*/ 0 h 21"/>
                <a:gd name="T8" fmla="*/ 0 w 24"/>
                <a:gd name="T9" fmla="*/ 19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1"/>
                <a:gd name="T17" fmla="*/ 24 w 2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1">
                  <a:moveTo>
                    <a:pt x="0" y="19"/>
                  </a:moveTo>
                  <a:lnTo>
                    <a:pt x="20" y="20"/>
                  </a:lnTo>
                  <a:lnTo>
                    <a:pt x="23" y="0"/>
                  </a:lnTo>
                  <a:lnTo>
                    <a:pt x="2" y="0"/>
                  </a:lnTo>
                  <a:lnTo>
                    <a:pt x="0" y="19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60" name="Freeform 45"/>
            <p:cNvSpPr>
              <a:spLocks/>
            </p:cNvSpPr>
            <p:nvPr/>
          </p:nvSpPr>
          <p:spPr bwMode="auto">
            <a:xfrm>
              <a:off x="1590" y="2876"/>
              <a:ext cx="21" cy="18"/>
            </a:xfrm>
            <a:custGeom>
              <a:avLst/>
              <a:gdLst>
                <a:gd name="T0" fmla="*/ 0 w 21"/>
                <a:gd name="T1" fmla="*/ 16 h 18"/>
                <a:gd name="T2" fmla="*/ 20 w 21"/>
                <a:gd name="T3" fmla="*/ 17 h 18"/>
                <a:gd name="T4" fmla="*/ 2 w 21"/>
                <a:gd name="T5" fmla="*/ 0 h 18"/>
                <a:gd name="T6" fmla="*/ 0 w 21"/>
                <a:gd name="T7" fmla="*/ 16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8"/>
                <a:gd name="T14" fmla="*/ 21 w 21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8">
                  <a:moveTo>
                    <a:pt x="0" y="16"/>
                  </a:moveTo>
                  <a:lnTo>
                    <a:pt x="20" y="17"/>
                  </a:lnTo>
                  <a:lnTo>
                    <a:pt x="2" y="0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61" name="Freeform 46"/>
            <p:cNvSpPr>
              <a:spLocks/>
            </p:cNvSpPr>
            <p:nvPr/>
          </p:nvSpPr>
          <p:spPr bwMode="auto">
            <a:xfrm>
              <a:off x="1594" y="2876"/>
              <a:ext cx="18" cy="18"/>
            </a:xfrm>
            <a:custGeom>
              <a:avLst/>
              <a:gdLst>
                <a:gd name="T0" fmla="*/ 15 w 18"/>
                <a:gd name="T1" fmla="*/ 17 h 18"/>
                <a:gd name="T2" fmla="*/ 0 w 18"/>
                <a:gd name="T3" fmla="*/ 0 h 18"/>
                <a:gd name="T4" fmla="*/ 17 w 18"/>
                <a:gd name="T5" fmla="*/ 0 h 18"/>
                <a:gd name="T6" fmla="*/ 15 w 18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8"/>
                <a:gd name="T14" fmla="*/ 18 w 1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8">
                  <a:moveTo>
                    <a:pt x="15" y="1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5" y="1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62" name="Freeform 47"/>
            <p:cNvSpPr>
              <a:spLocks/>
            </p:cNvSpPr>
            <p:nvPr/>
          </p:nvSpPr>
          <p:spPr bwMode="auto">
            <a:xfrm>
              <a:off x="1590" y="2876"/>
              <a:ext cx="22" cy="18"/>
            </a:xfrm>
            <a:custGeom>
              <a:avLst/>
              <a:gdLst>
                <a:gd name="T0" fmla="*/ 0 w 22"/>
                <a:gd name="T1" fmla="*/ 16 h 18"/>
                <a:gd name="T2" fmla="*/ 19 w 22"/>
                <a:gd name="T3" fmla="*/ 17 h 18"/>
                <a:gd name="T4" fmla="*/ 21 w 22"/>
                <a:gd name="T5" fmla="*/ 0 h 18"/>
                <a:gd name="T6" fmla="*/ 2 w 22"/>
                <a:gd name="T7" fmla="*/ 0 h 18"/>
                <a:gd name="T8" fmla="*/ 0 w 22"/>
                <a:gd name="T9" fmla="*/ 1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8"/>
                <a:gd name="T17" fmla="*/ 22 w 2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8">
                  <a:moveTo>
                    <a:pt x="0" y="16"/>
                  </a:moveTo>
                  <a:lnTo>
                    <a:pt x="19" y="17"/>
                  </a:lnTo>
                  <a:lnTo>
                    <a:pt x="21" y="0"/>
                  </a:lnTo>
                  <a:lnTo>
                    <a:pt x="2" y="0"/>
                  </a:lnTo>
                  <a:lnTo>
                    <a:pt x="0" y="16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63" name="Freeform 48"/>
            <p:cNvSpPr>
              <a:spLocks/>
            </p:cNvSpPr>
            <p:nvPr/>
          </p:nvSpPr>
          <p:spPr bwMode="auto">
            <a:xfrm>
              <a:off x="1594" y="2859"/>
              <a:ext cx="18" cy="18"/>
            </a:xfrm>
            <a:custGeom>
              <a:avLst/>
              <a:gdLst>
                <a:gd name="T0" fmla="*/ 0 w 18"/>
                <a:gd name="T1" fmla="*/ 16 h 18"/>
                <a:gd name="T2" fmla="*/ 17 w 18"/>
                <a:gd name="T3" fmla="*/ 17 h 18"/>
                <a:gd name="T4" fmla="*/ 1 w 18"/>
                <a:gd name="T5" fmla="*/ 0 h 18"/>
                <a:gd name="T6" fmla="*/ 0 w 18"/>
                <a:gd name="T7" fmla="*/ 16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8"/>
                <a:gd name="T14" fmla="*/ 18 w 1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8">
                  <a:moveTo>
                    <a:pt x="0" y="16"/>
                  </a:moveTo>
                  <a:lnTo>
                    <a:pt x="17" y="17"/>
                  </a:lnTo>
                  <a:lnTo>
                    <a:pt x="1" y="0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64" name="Freeform 49"/>
            <p:cNvSpPr>
              <a:spLocks/>
            </p:cNvSpPr>
            <p:nvPr/>
          </p:nvSpPr>
          <p:spPr bwMode="auto">
            <a:xfrm>
              <a:off x="1596" y="2859"/>
              <a:ext cx="19" cy="18"/>
            </a:xfrm>
            <a:custGeom>
              <a:avLst/>
              <a:gdLst>
                <a:gd name="T0" fmla="*/ 15 w 19"/>
                <a:gd name="T1" fmla="*/ 17 h 18"/>
                <a:gd name="T2" fmla="*/ 0 w 19"/>
                <a:gd name="T3" fmla="*/ 0 h 18"/>
                <a:gd name="T4" fmla="*/ 18 w 19"/>
                <a:gd name="T5" fmla="*/ 0 h 18"/>
                <a:gd name="T6" fmla="*/ 15 w 19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8"/>
                <a:gd name="T14" fmla="*/ 19 w 1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8">
                  <a:moveTo>
                    <a:pt x="15" y="17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5" y="1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65" name="Freeform 50"/>
            <p:cNvSpPr>
              <a:spLocks/>
            </p:cNvSpPr>
            <p:nvPr/>
          </p:nvSpPr>
          <p:spPr bwMode="auto">
            <a:xfrm>
              <a:off x="1594" y="2859"/>
              <a:ext cx="21" cy="18"/>
            </a:xfrm>
            <a:custGeom>
              <a:avLst/>
              <a:gdLst>
                <a:gd name="T0" fmla="*/ 0 w 21"/>
                <a:gd name="T1" fmla="*/ 16 h 18"/>
                <a:gd name="T2" fmla="*/ 17 w 21"/>
                <a:gd name="T3" fmla="*/ 17 h 18"/>
                <a:gd name="T4" fmla="*/ 20 w 21"/>
                <a:gd name="T5" fmla="*/ 0 h 18"/>
                <a:gd name="T6" fmla="*/ 1 w 21"/>
                <a:gd name="T7" fmla="*/ 0 h 18"/>
                <a:gd name="T8" fmla="*/ 0 w 21"/>
                <a:gd name="T9" fmla="*/ 1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8"/>
                <a:gd name="T17" fmla="*/ 21 w 2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8">
                  <a:moveTo>
                    <a:pt x="0" y="16"/>
                  </a:moveTo>
                  <a:lnTo>
                    <a:pt x="17" y="17"/>
                  </a:lnTo>
                  <a:lnTo>
                    <a:pt x="20" y="0"/>
                  </a:lnTo>
                  <a:lnTo>
                    <a:pt x="1" y="0"/>
                  </a:lnTo>
                  <a:lnTo>
                    <a:pt x="0" y="16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66" name="Freeform 51"/>
            <p:cNvSpPr>
              <a:spLocks/>
            </p:cNvSpPr>
            <p:nvPr/>
          </p:nvSpPr>
          <p:spPr bwMode="auto">
            <a:xfrm>
              <a:off x="1596" y="2843"/>
              <a:ext cx="19" cy="17"/>
            </a:xfrm>
            <a:custGeom>
              <a:avLst/>
              <a:gdLst>
                <a:gd name="T0" fmla="*/ 0 w 19"/>
                <a:gd name="T1" fmla="*/ 15 h 17"/>
                <a:gd name="T2" fmla="*/ 18 w 19"/>
                <a:gd name="T3" fmla="*/ 16 h 17"/>
                <a:gd name="T4" fmla="*/ 2 w 19"/>
                <a:gd name="T5" fmla="*/ 0 h 17"/>
                <a:gd name="T6" fmla="*/ 0 w 19"/>
                <a:gd name="T7" fmla="*/ 1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15"/>
                  </a:moveTo>
                  <a:lnTo>
                    <a:pt x="18" y="16"/>
                  </a:lnTo>
                  <a:lnTo>
                    <a:pt x="2" y="0"/>
                  </a:lnTo>
                  <a:lnTo>
                    <a:pt x="0" y="1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67" name="Freeform 52"/>
            <p:cNvSpPr>
              <a:spLocks/>
            </p:cNvSpPr>
            <p:nvPr/>
          </p:nvSpPr>
          <p:spPr bwMode="auto">
            <a:xfrm>
              <a:off x="1597" y="2843"/>
              <a:ext cx="23" cy="17"/>
            </a:xfrm>
            <a:custGeom>
              <a:avLst/>
              <a:gdLst>
                <a:gd name="T0" fmla="*/ 18 w 23"/>
                <a:gd name="T1" fmla="*/ 16 h 17"/>
                <a:gd name="T2" fmla="*/ 0 w 23"/>
                <a:gd name="T3" fmla="*/ 0 h 17"/>
                <a:gd name="T4" fmla="*/ 22 w 23"/>
                <a:gd name="T5" fmla="*/ 0 h 17"/>
                <a:gd name="T6" fmla="*/ 18 w 23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7"/>
                <a:gd name="T14" fmla="*/ 23 w 2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7">
                  <a:moveTo>
                    <a:pt x="18" y="16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18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68" name="Freeform 53"/>
            <p:cNvSpPr>
              <a:spLocks/>
            </p:cNvSpPr>
            <p:nvPr/>
          </p:nvSpPr>
          <p:spPr bwMode="auto">
            <a:xfrm>
              <a:off x="1596" y="2843"/>
              <a:ext cx="24" cy="17"/>
            </a:xfrm>
            <a:custGeom>
              <a:avLst/>
              <a:gdLst>
                <a:gd name="T0" fmla="*/ 0 w 24"/>
                <a:gd name="T1" fmla="*/ 15 h 17"/>
                <a:gd name="T2" fmla="*/ 20 w 24"/>
                <a:gd name="T3" fmla="*/ 16 h 17"/>
                <a:gd name="T4" fmla="*/ 23 w 24"/>
                <a:gd name="T5" fmla="*/ 0 h 17"/>
                <a:gd name="T6" fmla="*/ 2 w 24"/>
                <a:gd name="T7" fmla="*/ 0 h 17"/>
                <a:gd name="T8" fmla="*/ 0 w 24"/>
                <a:gd name="T9" fmla="*/ 1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5"/>
                  </a:moveTo>
                  <a:lnTo>
                    <a:pt x="20" y="16"/>
                  </a:lnTo>
                  <a:lnTo>
                    <a:pt x="23" y="0"/>
                  </a:lnTo>
                  <a:lnTo>
                    <a:pt x="2" y="0"/>
                  </a:lnTo>
                  <a:lnTo>
                    <a:pt x="0" y="1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69" name="Freeform 54"/>
            <p:cNvSpPr>
              <a:spLocks/>
            </p:cNvSpPr>
            <p:nvPr/>
          </p:nvSpPr>
          <p:spPr bwMode="auto">
            <a:xfrm>
              <a:off x="1597" y="2827"/>
              <a:ext cx="23" cy="18"/>
            </a:xfrm>
            <a:custGeom>
              <a:avLst/>
              <a:gdLst>
                <a:gd name="T0" fmla="*/ 0 w 23"/>
                <a:gd name="T1" fmla="*/ 16 h 18"/>
                <a:gd name="T2" fmla="*/ 22 w 23"/>
                <a:gd name="T3" fmla="*/ 17 h 18"/>
                <a:gd name="T4" fmla="*/ 3 w 23"/>
                <a:gd name="T5" fmla="*/ 0 h 18"/>
                <a:gd name="T6" fmla="*/ 0 w 23"/>
                <a:gd name="T7" fmla="*/ 16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8"/>
                <a:gd name="T14" fmla="*/ 23 w 23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8">
                  <a:moveTo>
                    <a:pt x="0" y="16"/>
                  </a:moveTo>
                  <a:lnTo>
                    <a:pt x="22" y="17"/>
                  </a:lnTo>
                  <a:lnTo>
                    <a:pt x="3" y="0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70" name="Freeform 55"/>
            <p:cNvSpPr>
              <a:spLocks/>
            </p:cNvSpPr>
            <p:nvPr/>
          </p:nvSpPr>
          <p:spPr bwMode="auto">
            <a:xfrm>
              <a:off x="1601" y="2827"/>
              <a:ext cx="19" cy="18"/>
            </a:xfrm>
            <a:custGeom>
              <a:avLst/>
              <a:gdLst>
                <a:gd name="T0" fmla="*/ 16 w 19"/>
                <a:gd name="T1" fmla="*/ 17 h 18"/>
                <a:gd name="T2" fmla="*/ 0 w 19"/>
                <a:gd name="T3" fmla="*/ 0 h 18"/>
                <a:gd name="T4" fmla="*/ 18 w 19"/>
                <a:gd name="T5" fmla="*/ 1 h 18"/>
                <a:gd name="T6" fmla="*/ 16 w 19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8"/>
                <a:gd name="T14" fmla="*/ 19 w 1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8">
                  <a:moveTo>
                    <a:pt x="16" y="17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6" y="1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71" name="Freeform 56"/>
            <p:cNvSpPr>
              <a:spLocks/>
            </p:cNvSpPr>
            <p:nvPr/>
          </p:nvSpPr>
          <p:spPr bwMode="auto">
            <a:xfrm>
              <a:off x="1597" y="2827"/>
              <a:ext cx="23" cy="18"/>
            </a:xfrm>
            <a:custGeom>
              <a:avLst/>
              <a:gdLst>
                <a:gd name="T0" fmla="*/ 0 w 23"/>
                <a:gd name="T1" fmla="*/ 16 h 18"/>
                <a:gd name="T2" fmla="*/ 20 w 23"/>
                <a:gd name="T3" fmla="*/ 17 h 18"/>
                <a:gd name="T4" fmla="*/ 22 w 23"/>
                <a:gd name="T5" fmla="*/ 1 h 18"/>
                <a:gd name="T6" fmla="*/ 2 w 23"/>
                <a:gd name="T7" fmla="*/ 0 h 18"/>
                <a:gd name="T8" fmla="*/ 0 w 23"/>
                <a:gd name="T9" fmla="*/ 1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8"/>
                <a:gd name="T17" fmla="*/ 23 w 23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8">
                  <a:moveTo>
                    <a:pt x="0" y="16"/>
                  </a:moveTo>
                  <a:lnTo>
                    <a:pt x="20" y="17"/>
                  </a:lnTo>
                  <a:lnTo>
                    <a:pt x="22" y="1"/>
                  </a:lnTo>
                  <a:lnTo>
                    <a:pt x="2" y="0"/>
                  </a:lnTo>
                  <a:lnTo>
                    <a:pt x="0" y="16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72" name="Freeform 57"/>
            <p:cNvSpPr>
              <a:spLocks/>
            </p:cNvSpPr>
            <p:nvPr/>
          </p:nvSpPr>
          <p:spPr bwMode="auto">
            <a:xfrm>
              <a:off x="1601" y="2813"/>
              <a:ext cx="19" cy="17"/>
            </a:xfrm>
            <a:custGeom>
              <a:avLst/>
              <a:gdLst>
                <a:gd name="T0" fmla="*/ 0 w 19"/>
                <a:gd name="T1" fmla="*/ 15 h 17"/>
                <a:gd name="T2" fmla="*/ 18 w 19"/>
                <a:gd name="T3" fmla="*/ 16 h 17"/>
                <a:gd name="T4" fmla="*/ 1 w 19"/>
                <a:gd name="T5" fmla="*/ 0 h 17"/>
                <a:gd name="T6" fmla="*/ 0 w 19"/>
                <a:gd name="T7" fmla="*/ 1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15"/>
                  </a:moveTo>
                  <a:lnTo>
                    <a:pt x="18" y="16"/>
                  </a:lnTo>
                  <a:lnTo>
                    <a:pt x="1" y="0"/>
                  </a:lnTo>
                  <a:lnTo>
                    <a:pt x="0" y="1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73" name="Freeform 58"/>
            <p:cNvSpPr>
              <a:spLocks/>
            </p:cNvSpPr>
            <p:nvPr/>
          </p:nvSpPr>
          <p:spPr bwMode="auto">
            <a:xfrm>
              <a:off x="1603" y="2813"/>
              <a:ext cx="21" cy="17"/>
            </a:xfrm>
            <a:custGeom>
              <a:avLst/>
              <a:gdLst>
                <a:gd name="T0" fmla="*/ 17 w 21"/>
                <a:gd name="T1" fmla="*/ 16 h 17"/>
                <a:gd name="T2" fmla="*/ 0 w 21"/>
                <a:gd name="T3" fmla="*/ 0 h 17"/>
                <a:gd name="T4" fmla="*/ 20 w 21"/>
                <a:gd name="T5" fmla="*/ 0 h 17"/>
                <a:gd name="T6" fmla="*/ 17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7" y="16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7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74" name="Freeform 59"/>
            <p:cNvSpPr>
              <a:spLocks/>
            </p:cNvSpPr>
            <p:nvPr/>
          </p:nvSpPr>
          <p:spPr bwMode="auto">
            <a:xfrm>
              <a:off x="1601" y="2813"/>
              <a:ext cx="23" cy="17"/>
            </a:xfrm>
            <a:custGeom>
              <a:avLst/>
              <a:gdLst>
                <a:gd name="T0" fmla="*/ 0 w 23"/>
                <a:gd name="T1" fmla="*/ 15 h 17"/>
                <a:gd name="T2" fmla="*/ 19 w 23"/>
                <a:gd name="T3" fmla="*/ 16 h 17"/>
                <a:gd name="T4" fmla="*/ 22 w 23"/>
                <a:gd name="T5" fmla="*/ 0 h 17"/>
                <a:gd name="T6" fmla="*/ 1 w 23"/>
                <a:gd name="T7" fmla="*/ 0 h 17"/>
                <a:gd name="T8" fmla="*/ 0 w 23"/>
                <a:gd name="T9" fmla="*/ 1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15"/>
                  </a:moveTo>
                  <a:lnTo>
                    <a:pt x="19" y="16"/>
                  </a:lnTo>
                  <a:lnTo>
                    <a:pt x="22" y="0"/>
                  </a:lnTo>
                  <a:lnTo>
                    <a:pt x="1" y="0"/>
                  </a:lnTo>
                  <a:lnTo>
                    <a:pt x="0" y="1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75" name="Freeform 60"/>
            <p:cNvSpPr>
              <a:spLocks/>
            </p:cNvSpPr>
            <p:nvPr/>
          </p:nvSpPr>
          <p:spPr bwMode="auto">
            <a:xfrm>
              <a:off x="1603" y="2798"/>
              <a:ext cx="21" cy="17"/>
            </a:xfrm>
            <a:custGeom>
              <a:avLst/>
              <a:gdLst>
                <a:gd name="T0" fmla="*/ 0 w 21"/>
                <a:gd name="T1" fmla="*/ 15 h 17"/>
                <a:gd name="T2" fmla="*/ 20 w 21"/>
                <a:gd name="T3" fmla="*/ 16 h 17"/>
                <a:gd name="T4" fmla="*/ 2 w 21"/>
                <a:gd name="T5" fmla="*/ 0 h 17"/>
                <a:gd name="T6" fmla="*/ 0 w 21"/>
                <a:gd name="T7" fmla="*/ 1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5"/>
                  </a:moveTo>
                  <a:lnTo>
                    <a:pt x="20" y="16"/>
                  </a:lnTo>
                  <a:lnTo>
                    <a:pt x="2" y="0"/>
                  </a:lnTo>
                  <a:lnTo>
                    <a:pt x="0" y="1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76" name="Freeform 61"/>
            <p:cNvSpPr>
              <a:spLocks/>
            </p:cNvSpPr>
            <p:nvPr/>
          </p:nvSpPr>
          <p:spPr bwMode="auto">
            <a:xfrm>
              <a:off x="1605" y="2798"/>
              <a:ext cx="19" cy="17"/>
            </a:xfrm>
            <a:custGeom>
              <a:avLst/>
              <a:gdLst>
                <a:gd name="T0" fmla="*/ 16 w 19"/>
                <a:gd name="T1" fmla="*/ 16 h 17"/>
                <a:gd name="T2" fmla="*/ 0 w 19"/>
                <a:gd name="T3" fmla="*/ 0 h 17"/>
                <a:gd name="T4" fmla="*/ 18 w 19"/>
                <a:gd name="T5" fmla="*/ 1 h 17"/>
                <a:gd name="T6" fmla="*/ 16 w 1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16" y="16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6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77" name="Freeform 62"/>
            <p:cNvSpPr>
              <a:spLocks/>
            </p:cNvSpPr>
            <p:nvPr/>
          </p:nvSpPr>
          <p:spPr bwMode="auto">
            <a:xfrm>
              <a:off x="1603" y="2798"/>
              <a:ext cx="21" cy="17"/>
            </a:xfrm>
            <a:custGeom>
              <a:avLst/>
              <a:gdLst>
                <a:gd name="T0" fmla="*/ 0 w 21"/>
                <a:gd name="T1" fmla="*/ 15 h 17"/>
                <a:gd name="T2" fmla="*/ 18 w 21"/>
                <a:gd name="T3" fmla="*/ 16 h 17"/>
                <a:gd name="T4" fmla="*/ 20 w 21"/>
                <a:gd name="T5" fmla="*/ 1 h 17"/>
                <a:gd name="T6" fmla="*/ 2 w 21"/>
                <a:gd name="T7" fmla="*/ 0 h 17"/>
                <a:gd name="T8" fmla="*/ 0 w 21"/>
                <a:gd name="T9" fmla="*/ 1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7"/>
                <a:gd name="T17" fmla="*/ 21 w 2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7">
                  <a:moveTo>
                    <a:pt x="0" y="15"/>
                  </a:moveTo>
                  <a:lnTo>
                    <a:pt x="18" y="16"/>
                  </a:lnTo>
                  <a:lnTo>
                    <a:pt x="20" y="1"/>
                  </a:lnTo>
                  <a:lnTo>
                    <a:pt x="2" y="0"/>
                  </a:lnTo>
                  <a:lnTo>
                    <a:pt x="0" y="1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78" name="Freeform 63"/>
            <p:cNvSpPr>
              <a:spLocks/>
            </p:cNvSpPr>
            <p:nvPr/>
          </p:nvSpPr>
          <p:spPr bwMode="auto">
            <a:xfrm>
              <a:off x="1605" y="2784"/>
              <a:ext cx="19" cy="17"/>
            </a:xfrm>
            <a:custGeom>
              <a:avLst/>
              <a:gdLst>
                <a:gd name="T0" fmla="*/ 0 w 19"/>
                <a:gd name="T1" fmla="*/ 15 h 17"/>
                <a:gd name="T2" fmla="*/ 18 w 19"/>
                <a:gd name="T3" fmla="*/ 16 h 17"/>
                <a:gd name="T4" fmla="*/ 1 w 19"/>
                <a:gd name="T5" fmla="*/ 0 h 17"/>
                <a:gd name="T6" fmla="*/ 0 w 19"/>
                <a:gd name="T7" fmla="*/ 1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15"/>
                  </a:moveTo>
                  <a:lnTo>
                    <a:pt x="18" y="16"/>
                  </a:lnTo>
                  <a:lnTo>
                    <a:pt x="1" y="0"/>
                  </a:lnTo>
                  <a:lnTo>
                    <a:pt x="0" y="1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79" name="Freeform 64"/>
            <p:cNvSpPr>
              <a:spLocks/>
            </p:cNvSpPr>
            <p:nvPr/>
          </p:nvSpPr>
          <p:spPr bwMode="auto">
            <a:xfrm>
              <a:off x="1607" y="2784"/>
              <a:ext cx="21" cy="17"/>
            </a:xfrm>
            <a:custGeom>
              <a:avLst/>
              <a:gdLst>
                <a:gd name="T0" fmla="*/ 17 w 21"/>
                <a:gd name="T1" fmla="*/ 16 h 17"/>
                <a:gd name="T2" fmla="*/ 0 w 21"/>
                <a:gd name="T3" fmla="*/ 0 h 17"/>
                <a:gd name="T4" fmla="*/ 20 w 21"/>
                <a:gd name="T5" fmla="*/ 0 h 17"/>
                <a:gd name="T6" fmla="*/ 17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7" y="16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7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80" name="Freeform 65"/>
            <p:cNvSpPr>
              <a:spLocks/>
            </p:cNvSpPr>
            <p:nvPr/>
          </p:nvSpPr>
          <p:spPr bwMode="auto">
            <a:xfrm>
              <a:off x="1605" y="2784"/>
              <a:ext cx="23" cy="17"/>
            </a:xfrm>
            <a:custGeom>
              <a:avLst/>
              <a:gdLst>
                <a:gd name="T0" fmla="*/ 0 w 23"/>
                <a:gd name="T1" fmla="*/ 15 h 17"/>
                <a:gd name="T2" fmla="*/ 19 w 23"/>
                <a:gd name="T3" fmla="*/ 16 h 17"/>
                <a:gd name="T4" fmla="*/ 22 w 23"/>
                <a:gd name="T5" fmla="*/ 0 h 17"/>
                <a:gd name="T6" fmla="*/ 1 w 23"/>
                <a:gd name="T7" fmla="*/ 0 h 17"/>
                <a:gd name="T8" fmla="*/ 0 w 23"/>
                <a:gd name="T9" fmla="*/ 1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15"/>
                  </a:moveTo>
                  <a:lnTo>
                    <a:pt x="19" y="16"/>
                  </a:lnTo>
                  <a:lnTo>
                    <a:pt x="22" y="0"/>
                  </a:lnTo>
                  <a:lnTo>
                    <a:pt x="1" y="0"/>
                  </a:lnTo>
                  <a:lnTo>
                    <a:pt x="0" y="1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81" name="Freeform 66"/>
            <p:cNvSpPr>
              <a:spLocks/>
            </p:cNvSpPr>
            <p:nvPr/>
          </p:nvSpPr>
          <p:spPr bwMode="auto">
            <a:xfrm>
              <a:off x="1607" y="2770"/>
              <a:ext cx="21" cy="17"/>
            </a:xfrm>
            <a:custGeom>
              <a:avLst/>
              <a:gdLst>
                <a:gd name="T0" fmla="*/ 0 w 21"/>
                <a:gd name="T1" fmla="*/ 15 h 17"/>
                <a:gd name="T2" fmla="*/ 20 w 21"/>
                <a:gd name="T3" fmla="*/ 16 h 17"/>
                <a:gd name="T4" fmla="*/ 2 w 21"/>
                <a:gd name="T5" fmla="*/ 0 h 17"/>
                <a:gd name="T6" fmla="*/ 0 w 21"/>
                <a:gd name="T7" fmla="*/ 1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5"/>
                  </a:moveTo>
                  <a:lnTo>
                    <a:pt x="20" y="16"/>
                  </a:lnTo>
                  <a:lnTo>
                    <a:pt x="2" y="0"/>
                  </a:lnTo>
                  <a:lnTo>
                    <a:pt x="0" y="1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82" name="Freeform 67"/>
            <p:cNvSpPr>
              <a:spLocks/>
            </p:cNvSpPr>
            <p:nvPr/>
          </p:nvSpPr>
          <p:spPr bwMode="auto">
            <a:xfrm>
              <a:off x="1610" y="2770"/>
              <a:ext cx="21" cy="17"/>
            </a:xfrm>
            <a:custGeom>
              <a:avLst/>
              <a:gdLst>
                <a:gd name="T0" fmla="*/ 17 w 21"/>
                <a:gd name="T1" fmla="*/ 16 h 17"/>
                <a:gd name="T2" fmla="*/ 0 w 21"/>
                <a:gd name="T3" fmla="*/ 0 h 17"/>
                <a:gd name="T4" fmla="*/ 20 w 21"/>
                <a:gd name="T5" fmla="*/ 1 h 17"/>
                <a:gd name="T6" fmla="*/ 17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7" y="16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7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83" name="Freeform 68"/>
            <p:cNvSpPr>
              <a:spLocks/>
            </p:cNvSpPr>
            <p:nvPr/>
          </p:nvSpPr>
          <p:spPr bwMode="auto">
            <a:xfrm>
              <a:off x="1607" y="2770"/>
              <a:ext cx="24" cy="17"/>
            </a:xfrm>
            <a:custGeom>
              <a:avLst/>
              <a:gdLst>
                <a:gd name="T0" fmla="*/ 0 w 24"/>
                <a:gd name="T1" fmla="*/ 15 h 17"/>
                <a:gd name="T2" fmla="*/ 20 w 24"/>
                <a:gd name="T3" fmla="*/ 16 h 17"/>
                <a:gd name="T4" fmla="*/ 23 w 24"/>
                <a:gd name="T5" fmla="*/ 1 h 17"/>
                <a:gd name="T6" fmla="*/ 2 w 24"/>
                <a:gd name="T7" fmla="*/ 0 h 17"/>
                <a:gd name="T8" fmla="*/ 0 w 24"/>
                <a:gd name="T9" fmla="*/ 1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5"/>
                  </a:moveTo>
                  <a:lnTo>
                    <a:pt x="20" y="16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1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84" name="Freeform 69"/>
            <p:cNvSpPr>
              <a:spLocks/>
            </p:cNvSpPr>
            <p:nvPr/>
          </p:nvSpPr>
          <p:spPr bwMode="auto">
            <a:xfrm>
              <a:off x="1610" y="2756"/>
              <a:ext cx="21" cy="17"/>
            </a:xfrm>
            <a:custGeom>
              <a:avLst/>
              <a:gdLst>
                <a:gd name="T0" fmla="*/ 0 w 21"/>
                <a:gd name="T1" fmla="*/ 14 h 17"/>
                <a:gd name="T2" fmla="*/ 20 w 21"/>
                <a:gd name="T3" fmla="*/ 16 h 17"/>
                <a:gd name="T4" fmla="*/ 2 w 21"/>
                <a:gd name="T5" fmla="*/ 0 h 17"/>
                <a:gd name="T6" fmla="*/ 0 w 21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4"/>
                  </a:moveTo>
                  <a:lnTo>
                    <a:pt x="20" y="16"/>
                  </a:lnTo>
                  <a:lnTo>
                    <a:pt x="2" y="0"/>
                  </a:lnTo>
                  <a:lnTo>
                    <a:pt x="0" y="1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85" name="Freeform 70"/>
            <p:cNvSpPr>
              <a:spLocks/>
            </p:cNvSpPr>
            <p:nvPr/>
          </p:nvSpPr>
          <p:spPr bwMode="auto">
            <a:xfrm>
              <a:off x="1613" y="2756"/>
              <a:ext cx="22" cy="17"/>
            </a:xfrm>
            <a:custGeom>
              <a:avLst/>
              <a:gdLst>
                <a:gd name="T0" fmla="*/ 18 w 22"/>
                <a:gd name="T1" fmla="*/ 16 h 17"/>
                <a:gd name="T2" fmla="*/ 0 w 22"/>
                <a:gd name="T3" fmla="*/ 0 h 17"/>
                <a:gd name="T4" fmla="*/ 21 w 22"/>
                <a:gd name="T5" fmla="*/ 1 h 17"/>
                <a:gd name="T6" fmla="*/ 18 w 22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18" y="16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8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86" name="Freeform 71"/>
            <p:cNvSpPr>
              <a:spLocks/>
            </p:cNvSpPr>
            <p:nvPr/>
          </p:nvSpPr>
          <p:spPr bwMode="auto">
            <a:xfrm>
              <a:off x="1610" y="2756"/>
              <a:ext cx="25" cy="17"/>
            </a:xfrm>
            <a:custGeom>
              <a:avLst/>
              <a:gdLst>
                <a:gd name="T0" fmla="*/ 0 w 25"/>
                <a:gd name="T1" fmla="*/ 14 h 17"/>
                <a:gd name="T2" fmla="*/ 21 w 25"/>
                <a:gd name="T3" fmla="*/ 16 h 17"/>
                <a:gd name="T4" fmla="*/ 24 w 25"/>
                <a:gd name="T5" fmla="*/ 1 h 17"/>
                <a:gd name="T6" fmla="*/ 3 w 25"/>
                <a:gd name="T7" fmla="*/ 0 h 17"/>
                <a:gd name="T8" fmla="*/ 0 w 25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0" y="14"/>
                  </a:moveTo>
                  <a:lnTo>
                    <a:pt x="21" y="16"/>
                  </a:lnTo>
                  <a:lnTo>
                    <a:pt x="24" y="1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87" name="Freeform 72"/>
            <p:cNvSpPr>
              <a:spLocks/>
            </p:cNvSpPr>
            <p:nvPr/>
          </p:nvSpPr>
          <p:spPr bwMode="auto">
            <a:xfrm>
              <a:off x="1613" y="2743"/>
              <a:ext cx="22" cy="17"/>
            </a:xfrm>
            <a:custGeom>
              <a:avLst/>
              <a:gdLst>
                <a:gd name="T0" fmla="*/ 0 w 22"/>
                <a:gd name="T1" fmla="*/ 14 h 17"/>
                <a:gd name="T2" fmla="*/ 21 w 22"/>
                <a:gd name="T3" fmla="*/ 16 h 17"/>
                <a:gd name="T4" fmla="*/ 3 w 22"/>
                <a:gd name="T5" fmla="*/ 0 h 17"/>
                <a:gd name="T6" fmla="*/ 0 w 22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0" y="14"/>
                  </a:moveTo>
                  <a:lnTo>
                    <a:pt x="21" y="16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88" name="Freeform 73"/>
            <p:cNvSpPr>
              <a:spLocks/>
            </p:cNvSpPr>
            <p:nvPr/>
          </p:nvSpPr>
          <p:spPr bwMode="auto">
            <a:xfrm>
              <a:off x="1615" y="2743"/>
              <a:ext cx="22" cy="17"/>
            </a:xfrm>
            <a:custGeom>
              <a:avLst/>
              <a:gdLst>
                <a:gd name="T0" fmla="*/ 18 w 22"/>
                <a:gd name="T1" fmla="*/ 16 h 17"/>
                <a:gd name="T2" fmla="*/ 0 w 22"/>
                <a:gd name="T3" fmla="*/ 0 h 17"/>
                <a:gd name="T4" fmla="*/ 21 w 22"/>
                <a:gd name="T5" fmla="*/ 1 h 17"/>
                <a:gd name="T6" fmla="*/ 18 w 22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18" y="16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8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89" name="Freeform 74"/>
            <p:cNvSpPr>
              <a:spLocks/>
            </p:cNvSpPr>
            <p:nvPr/>
          </p:nvSpPr>
          <p:spPr bwMode="auto">
            <a:xfrm>
              <a:off x="1613" y="2743"/>
              <a:ext cx="24" cy="17"/>
            </a:xfrm>
            <a:custGeom>
              <a:avLst/>
              <a:gdLst>
                <a:gd name="T0" fmla="*/ 0 w 24"/>
                <a:gd name="T1" fmla="*/ 14 h 17"/>
                <a:gd name="T2" fmla="*/ 20 w 24"/>
                <a:gd name="T3" fmla="*/ 16 h 17"/>
                <a:gd name="T4" fmla="*/ 23 w 24"/>
                <a:gd name="T5" fmla="*/ 1 h 17"/>
                <a:gd name="T6" fmla="*/ 2 w 24"/>
                <a:gd name="T7" fmla="*/ 0 h 17"/>
                <a:gd name="T8" fmla="*/ 0 w 24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4"/>
                  </a:moveTo>
                  <a:lnTo>
                    <a:pt x="20" y="16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1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90" name="Freeform 75"/>
            <p:cNvSpPr>
              <a:spLocks/>
            </p:cNvSpPr>
            <p:nvPr/>
          </p:nvSpPr>
          <p:spPr bwMode="auto">
            <a:xfrm>
              <a:off x="1615" y="2729"/>
              <a:ext cx="22" cy="17"/>
            </a:xfrm>
            <a:custGeom>
              <a:avLst/>
              <a:gdLst>
                <a:gd name="T0" fmla="*/ 0 w 22"/>
                <a:gd name="T1" fmla="*/ 14 h 17"/>
                <a:gd name="T2" fmla="*/ 21 w 22"/>
                <a:gd name="T3" fmla="*/ 16 h 17"/>
                <a:gd name="T4" fmla="*/ 3 w 22"/>
                <a:gd name="T5" fmla="*/ 0 h 17"/>
                <a:gd name="T6" fmla="*/ 0 w 22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0" y="14"/>
                  </a:moveTo>
                  <a:lnTo>
                    <a:pt x="21" y="16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91" name="Freeform 76"/>
            <p:cNvSpPr>
              <a:spLocks/>
            </p:cNvSpPr>
            <p:nvPr/>
          </p:nvSpPr>
          <p:spPr bwMode="auto">
            <a:xfrm>
              <a:off x="1619" y="2729"/>
              <a:ext cx="20" cy="17"/>
            </a:xfrm>
            <a:custGeom>
              <a:avLst/>
              <a:gdLst>
                <a:gd name="T0" fmla="*/ 16 w 20"/>
                <a:gd name="T1" fmla="*/ 16 h 17"/>
                <a:gd name="T2" fmla="*/ 0 w 20"/>
                <a:gd name="T3" fmla="*/ 0 h 17"/>
                <a:gd name="T4" fmla="*/ 19 w 20"/>
                <a:gd name="T5" fmla="*/ 1 h 17"/>
                <a:gd name="T6" fmla="*/ 16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6" y="16"/>
                  </a:moveTo>
                  <a:lnTo>
                    <a:pt x="0" y="0"/>
                  </a:lnTo>
                  <a:lnTo>
                    <a:pt x="19" y="1"/>
                  </a:lnTo>
                  <a:lnTo>
                    <a:pt x="16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92" name="Freeform 77"/>
            <p:cNvSpPr>
              <a:spLocks/>
            </p:cNvSpPr>
            <p:nvPr/>
          </p:nvSpPr>
          <p:spPr bwMode="auto">
            <a:xfrm>
              <a:off x="1615" y="2729"/>
              <a:ext cx="24" cy="17"/>
            </a:xfrm>
            <a:custGeom>
              <a:avLst/>
              <a:gdLst>
                <a:gd name="T0" fmla="*/ 0 w 24"/>
                <a:gd name="T1" fmla="*/ 14 h 17"/>
                <a:gd name="T2" fmla="*/ 20 w 24"/>
                <a:gd name="T3" fmla="*/ 16 h 17"/>
                <a:gd name="T4" fmla="*/ 23 w 24"/>
                <a:gd name="T5" fmla="*/ 1 h 17"/>
                <a:gd name="T6" fmla="*/ 2 w 24"/>
                <a:gd name="T7" fmla="*/ 0 h 17"/>
                <a:gd name="T8" fmla="*/ 0 w 24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4"/>
                  </a:moveTo>
                  <a:lnTo>
                    <a:pt x="20" y="16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1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93" name="Freeform 78"/>
            <p:cNvSpPr>
              <a:spLocks/>
            </p:cNvSpPr>
            <p:nvPr/>
          </p:nvSpPr>
          <p:spPr bwMode="auto">
            <a:xfrm>
              <a:off x="1619" y="2717"/>
              <a:ext cx="20" cy="17"/>
            </a:xfrm>
            <a:custGeom>
              <a:avLst/>
              <a:gdLst>
                <a:gd name="T0" fmla="*/ 0 w 20"/>
                <a:gd name="T1" fmla="*/ 14 h 17"/>
                <a:gd name="T2" fmla="*/ 19 w 20"/>
                <a:gd name="T3" fmla="*/ 16 h 17"/>
                <a:gd name="T4" fmla="*/ 3 w 20"/>
                <a:gd name="T5" fmla="*/ 0 h 17"/>
                <a:gd name="T6" fmla="*/ 0 w 20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4"/>
                  </a:moveTo>
                  <a:lnTo>
                    <a:pt x="19" y="16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94" name="Freeform 79"/>
            <p:cNvSpPr>
              <a:spLocks/>
            </p:cNvSpPr>
            <p:nvPr/>
          </p:nvSpPr>
          <p:spPr bwMode="auto">
            <a:xfrm>
              <a:off x="1623" y="2717"/>
              <a:ext cx="20" cy="17"/>
            </a:xfrm>
            <a:custGeom>
              <a:avLst/>
              <a:gdLst>
                <a:gd name="T0" fmla="*/ 16 w 20"/>
                <a:gd name="T1" fmla="*/ 16 h 17"/>
                <a:gd name="T2" fmla="*/ 0 w 20"/>
                <a:gd name="T3" fmla="*/ 0 h 17"/>
                <a:gd name="T4" fmla="*/ 19 w 20"/>
                <a:gd name="T5" fmla="*/ 1 h 17"/>
                <a:gd name="T6" fmla="*/ 16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6" y="16"/>
                  </a:moveTo>
                  <a:lnTo>
                    <a:pt x="0" y="0"/>
                  </a:lnTo>
                  <a:lnTo>
                    <a:pt x="19" y="1"/>
                  </a:lnTo>
                  <a:lnTo>
                    <a:pt x="16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95" name="Freeform 80"/>
            <p:cNvSpPr>
              <a:spLocks/>
            </p:cNvSpPr>
            <p:nvPr/>
          </p:nvSpPr>
          <p:spPr bwMode="auto">
            <a:xfrm>
              <a:off x="1619" y="2717"/>
              <a:ext cx="24" cy="17"/>
            </a:xfrm>
            <a:custGeom>
              <a:avLst/>
              <a:gdLst>
                <a:gd name="T0" fmla="*/ 0 w 24"/>
                <a:gd name="T1" fmla="*/ 14 h 17"/>
                <a:gd name="T2" fmla="*/ 20 w 24"/>
                <a:gd name="T3" fmla="*/ 16 h 17"/>
                <a:gd name="T4" fmla="*/ 23 w 24"/>
                <a:gd name="T5" fmla="*/ 1 h 17"/>
                <a:gd name="T6" fmla="*/ 3 w 24"/>
                <a:gd name="T7" fmla="*/ 0 h 17"/>
                <a:gd name="T8" fmla="*/ 0 w 24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4"/>
                  </a:moveTo>
                  <a:lnTo>
                    <a:pt x="20" y="16"/>
                  </a:lnTo>
                  <a:lnTo>
                    <a:pt x="23" y="1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96" name="Freeform 81"/>
            <p:cNvSpPr>
              <a:spLocks/>
            </p:cNvSpPr>
            <p:nvPr/>
          </p:nvSpPr>
          <p:spPr bwMode="auto">
            <a:xfrm>
              <a:off x="1623" y="2703"/>
              <a:ext cx="20" cy="17"/>
            </a:xfrm>
            <a:custGeom>
              <a:avLst/>
              <a:gdLst>
                <a:gd name="T0" fmla="*/ 0 w 20"/>
                <a:gd name="T1" fmla="*/ 14 h 17"/>
                <a:gd name="T2" fmla="*/ 19 w 20"/>
                <a:gd name="T3" fmla="*/ 16 h 17"/>
                <a:gd name="T4" fmla="*/ 3 w 20"/>
                <a:gd name="T5" fmla="*/ 0 h 17"/>
                <a:gd name="T6" fmla="*/ 0 w 20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4"/>
                  </a:moveTo>
                  <a:lnTo>
                    <a:pt x="19" y="16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97" name="Freeform 82"/>
            <p:cNvSpPr>
              <a:spLocks/>
            </p:cNvSpPr>
            <p:nvPr/>
          </p:nvSpPr>
          <p:spPr bwMode="auto">
            <a:xfrm>
              <a:off x="1627" y="2703"/>
              <a:ext cx="21" cy="17"/>
            </a:xfrm>
            <a:custGeom>
              <a:avLst/>
              <a:gdLst>
                <a:gd name="T0" fmla="*/ 16 w 21"/>
                <a:gd name="T1" fmla="*/ 16 h 17"/>
                <a:gd name="T2" fmla="*/ 0 w 21"/>
                <a:gd name="T3" fmla="*/ 0 h 17"/>
                <a:gd name="T4" fmla="*/ 20 w 21"/>
                <a:gd name="T5" fmla="*/ 1 h 17"/>
                <a:gd name="T6" fmla="*/ 16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6" y="16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6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98" name="Freeform 83"/>
            <p:cNvSpPr>
              <a:spLocks/>
            </p:cNvSpPr>
            <p:nvPr/>
          </p:nvSpPr>
          <p:spPr bwMode="auto">
            <a:xfrm>
              <a:off x="1623" y="2703"/>
              <a:ext cx="25" cy="17"/>
            </a:xfrm>
            <a:custGeom>
              <a:avLst/>
              <a:gdLst>
                <a:gd name="T0" fmla="*/ 0 w 25"/>
                <a:gd name="T1" fmla="*/ 14 h 17"/>
                <a:gd name="T2" fmla="*/ 20 w 25"/>
                <a:gd name="T3" fmla="*/ 16 h 17"/>
                <a:gd name="T4" fmla="*/ 24 w 25"/>
                <a:gd name="T5" fmla="*/ 1 h 17"/>
                <a:gd name="T6" fmla="*/ 4 w 25"/>
                <a:gd name="T7" fmla="*/ 0 h 17"/>
                <a:gd name="T8" fmla="*/ 0 w 25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0" y="14"/>
                  </a:moveTo>
                  <a:lnTo>
                    <a:pt x="20" y="16"/>
                  </a:lnTo>
                  <a:lnTo>
                    <a:pt x="24" y="1"/>
                  </a:lnTo>
                  <a:lnTo>
                    <a:pt x="4" y="0"/>
                  </a:lnTo>
                  <a:lnTo>
                    <a:pt x="0" y="1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99" name="Freeform 84"/>
            <p:cNvSpPr>
              <a:spLocks/>
            </p:cNvSpPr>
            <p:nvPr/>
          </p:nvSpPr>
          <p:spPr bwMode="auto">
            <a:xfrm>
              <a:off x="1627" y="2692"/>
              <a:ext cx="21" cy="17"/>
            </a:xfrm>
            <a:custGeom>
              <a:avLst/>
              <a:gdLst>
                <a:gd name="T0" fmla="*/ 0 w 21"/>
                <a:gd name="T1" fmla="*/ 14 h 17"/>
                <a:gd name="T2" fmla="*/ 20 w 21"/>
                <a:gd name="T3" fmla="*/ 16 h 17"/>
                <a:gd name="T4" fmla="*/ 4 w 21"/>
                <a:gd name="T5" fmla="*/ 0 h 17"/>
                <a:gd name="T6" fmla="*/ 0 w 21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4"/>
                  </a:moveTo>
                  <a:lnTo>
                    <a:pt x="20" y="16"/>
                  </a:lnTo>
                  <a:lnTo>
                    <a:pt x="4" y="0"/>
                  </a:lnTo>
                  <a:lnTo>
                    <a:pt x="0" y="1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00" name="Freeform 85"/>
            <p:cNvSpPr>
              <a:spLocks/>
            </p:cNvSpPr>
            <p:nvPr/>
          </p:nvSpPr>
          <p:spPr bwMode="auto">
            <a:xfrm>
              <a:off x="1630" y="2692"/>
              <a:ext cx="21" cy="17"/>
            </a:xfrm>
            <a:custGeom>
              <a:avLst/>
              <a:gdLst>
                <a:gd name="T0" fmla="*/ 16 w 21"/>
                <a:gd name="T1" fmla="*/ 16 h 17"/>
                <a:gd name="T2" fmla="*/ 0 w 21"/>
                <a:gd name="T3" fmla="*/ 0 h 17"/>
                <a:gd name="T4" fmla="*/ 20 w 21"/>
                <a:gd name="T5" fmla="*/ 1 h 17"/>
                <a:gd name="T6" fmla="*/ 16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6" y="16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6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01" name="Freeform 86"/>
            <p:cNvSpPr>
              <a:spLocks/>
            </p:cNvSpPr>
            <p:nvPr/>
          </p:nvSpPr>
          <p:spPr bwMode="auto">
            <a:xfrm>
              <a:off x="1627" y="2692"/>
              <a:ext cx="24" cy="17"/>
            </a:xfrm>
            <a:custGeom>
              <a:avLst/>
              <a:gdLst>
                <a:gd name="T0" fmla="*/ 0 w 24"/>
                <a:gd name="T1" fmla="*/ 14 h 17"/>
                <a:gd name="T2" fmla="*/ 19 w 24"/>
                <a:gd name="T3" fmla="*/ 16 h 17"/>
                <a:gd name="T4" fmla="*/ 23 w 24"/>
                <a:gd name="T5" fmla="*/ 1 h 17"/>
                <a:gd name="T6" fmla="*/ 3 w 24"/>
                <a:gd name="T7" fmla="*/ 0 h 17"/>
                <a:gd name="T8" fmla="*/ 0 w 24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4"/>
                  </a:moveTo>
                  <a:lnTo>
                    <a:pt x="19" y="16"/>
                  </a:lnTo>
                  <a:lnTo>
                    <a:pt x="23" y="1"/>
                  </a:lnTo>
                  <a:lnTo>
                    <a:pt x="3" y="0"/>
                  </a:lnTo>
                  <a:lnTo>
                    <a:pt x="0" y="1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02" name="Freeform 87"/>
            <p:cNvSpPr>
              <a:spLocks/>
            </p:cNvSpPr>
            <p:nvPr/>
          </p:nvSpPr>
          <p:spPr bwMode="auto">
            <a:xfrm>
              <a:off x="1630" y="2682"/>
              <a:ext cx="21" cy="17"/>
            </a:xfrm>
            <a:custGeom>
              <a:avLst/>
              <a:gdLst>
                <a:gd name="T0" fmla="*/ 0 w 21"/>
                <a:gd name="T1" fmla="*/ 14 h 17"/>
                <a:gd name="T2" fmla="*/ 20 w 21"/>
                <a:gd name="T3" fmla="*/ 16 h 17"/>
                <a:gd name="T4" fmla="*/ 4 w 21"/>
                <a:gd name="T5" fmla="*/ 0 h 17"/>
                <a:gd name="T6" fmla="*/ 0 w 21"/>
                <a:gd name="T7" fmla="*/ 1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4"/>
                  </a:moveTo>
                  <a:lnTo>
                    <a:pt x="20" y="16"/>
                  </a:lnTo>
                  <a:lnTo>
                    <a:pt x="4" y="0"/>
                  </a:lnTo>
                  <a:lnTo>
                    <a:pt x="0" y="1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03" name="Freeform 88"/>
            <p:cNvSpPr>
              <a:spLocks/>
            </p:cNvSpPr>
            <p:nvPr/>
          </p:nvSpPr>
          <p:spPr bwMode="auto">
            <a:xfrm>
              <a:off x="1635" y="2682"/>
              <a:ext cx="22" cy="17"/>
            </a:xfrm>
            <a:custGeom>
              <a:avLst/>
              <a:gdLst>
                <a:gd name="T0" fmla="*/ 16 w 22"/>
                <a:gd name="T1" fmla="*/ 16 h 17"/>
                <a:gd name="T2" fmla="*/ 0 w 22"/>
                <a:gd name="T3" fmla="*/ 0 h 17"/>
                <a:gd name="T4" fmla="*/ 21 w 22"/>
                <a:gd name="T5" fmla="*/ 2 h 17"/>
                <a:gd name="T6" fmla="*/ 16 w 22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16" y="16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6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04" name="Freeform 89"/>
            <p:cNvSpPr>
              <a:spLocks/>
            </p:cNvSpPr>
            <p:nvPr/>
          </p:nvSpPr>
          <p:spPr bwMode="auto">
            <a:xfrm>
              <a:off x="1630" y="2682"/>
              <a:ext cx="27" cy="17"/>
            </a:xfrm>
            <a:custGeom>
              <a:avLst/>
              <a:gdLst>
                <a:gd name="T0" fmla="*/ 0 w 27"/>
                <a:gd name="T1" fmla="*/ 14 h 17"/>
                <a:gd name="T2" fmla="*/ 20 w 27"/>
                <a:gd name="T3" fmla="*/ 16 h 17"/>
                <a:gd name="T4" fmla="*/ 26 w 27"/>
                <a:gd name="T5" fmla="*/ 2 h 17"/>
                <a:gd name="T6" fmla="*/ 4 w 27"/>
                <a:gd name="T7" fmla="*/ 0 h 17"/>
                <a:gd name="T8" fmla="*/ 0 w 27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14"/>
                  </a:moveTo>
                  <a:lnTo>
                    <a:pt x="20" y="16"/>
                  </a:lnTo>
                  <a:lnTo>
                    <a:pt x="26" y="2"/>
                  </a:lnTo>
                  <a:lnTo>
                    <a:pt x="4" y="0"/>
                  </a:lnTo>
                  <a:lnTo>
                    <a:pt x="0" y="1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05" name="Freeform 90"/>
            <p:cNvSpPr>
              <a:spLocks/>
            </p:cNvSpPr>
            <p:nvPr/>
          </p:nvSpPr>
          <p:spPr bwMode="auto">
            <a:xfrm>
              <a:off x="1635" y="2670"/>
              <a:ext cx="22" cy="17"/>
            </a:xfrm>
            <a:custGeom>
              <a:avLst/>
              <a:gdLst>
                <a:gd name="T0" fmla="*/ 0 w 22"/>
                <a:gd name="T1" fmla="*/ 13 h 17"/>
                <a:gd name="T2" fmla="*/ 21 w 22"/>
                <a:gd name="T3" fmla="*/ 16 h 17"/>
                <a:gd name="T4" fmla="*/ 5 w 22"/>
                <a:gd name="T5" fmla="*/ 0 h 17"/>
                <a:gd name="T6" fmla="*/ 0 w 22"/>
                <a:gd name="T7" fmla="*/ 1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0" y="13"/>
                  </a:moveTo>
                  <a:lnTo>
                    <a:pt x="21" y="16"/>
                  </a:lnTo>
                  <a:lnTo>
                    <a:pt x="5" y="0"/>
                  </a:lnTo>
                  <a:lnTo>
                    <a:pt x="0" y="1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06" name="Freeform 91"/>
            <p:cNvSpPr>
              <a:spLocks/>
            </p:cNvSpPr>
            <p:nvPr/>
          </p:nvSpPr>
          <p:spPr bwMode="auto">
            <a:xfrm>
              <a:off x="1638" y="2670"/>
              <a:ext cx="21" cy="17"/>
            </a:xfrm>
            <a:custGeom>
              <a:avLst/>
              <a:gdLst>
                <a:gd name="T0" fmla="*/ 16 w 21"/>
                <a:gd name="T1" fmla="*/ 16 h 17"/>
                <a:gd name="T2" fmla="*/ 0 w 21"/>
                <a:gd name="T3" fmla="*/ 0 h 17"/>
                <a:gd name="T4" fmla="*/ 20 w 21"/>
                <a:gd name="T5" fmla="*/ 2 h 17"/>
                <a:gd name="T6" fmla="*/ 16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6" y="16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6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07" name="Freeform 92"/>
            <p:cNvSpPr>
              <a:spLocks/>
            </p:cNvSpPr>
            <p:nvPr/>
          </p:nvSpPr>
          <p:spPr bwMode="auto">
            <a:xfrm>
              <a:off x="1635" y="2670"/>
              <a:ext cx="24" cy="17"/>
            </a:xfrm>
            <a:custGeom>
              <a:avLst/>
              <a:gdLst>
                <a:gd name="T0" fmla="*/ 0 w 24"/>
                <a:gd name="T1" fmla="*/ 13 h 17"/>
                <a:gd name="T2" fmla="*/ 19 w 24"/>
                <a:gd name="T3" fmla="*/ 16 h 17"/>
                <a:gd name="T4" fmla="*/ 23 w 24"/>
                <a:gd name="T5" fmla="*/ 2 h 17"/>
                <a:gd name="T6" fmla="*/ 4 w 24"/>
                <a:gd name="T7" fmla="*/ 0 h 17"/>
                <a:gd name="T8" fmla="*/ 0 w 24"/>
                <a:gd name="T9" fmla="*/ 1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3"/>
                  </a:moveTo>
                  <a:lnTo>
                    <a:pt x="19" y="16"/>
                  </a:lnTo>
                  <a:lnTo>
                    <a:pt x="23" y="2"/>
                  </a:lnTo>
                  <a:lnTo>
                    <a:pt x="4" y="0"/>
                  </a:lnTo>
                  <a:lnTo>
                    <a:pt x="0" y="1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08" name="Freeform 93"/>
            <p:cNvSpPr>
              <a:spLocks/>
            </p:cNvSpPr>
            <p:nvPr/>
          </p:nvSpPr>
          <p:spPr bwMode="auto">
            <a:xfrm>
              <a:off x="1638" y="2661"/>
              <a:ext cx="21" cy="17"/>
            </a:xfrm>
            <a:custGeom>
              <a:avLst/>
              <a:gdLst>
                <a:gd name="T0" fmla="*/ 0 w 21"/>
                <a:gd name="T1" fmla="*/ 13 h 17"/>
                <a:gd name="T2" fmla="*/ 20 w 21"/>
                <a:gd name="T3" fmla="*/ 16 h 17"/>
                <a:gd name="T4" fmla="*/ 5 w 21"/>
                <a:gd name="T5" fmla="*/ 0 h 17"/>
                <a:gd name="T6" fmla="*/ 0 w 21"/>
                <a:gd name="T7" fmla="*/ 1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3"/>
                  </a:moveTo>
                  <a:lnTo>
                    <a:pt x="20" y="16"/>
                  </a:lnTo>
                  <a:lnTo>
                    <a:pt x="5" y="0"/>
                  </a:lnTo>
                  <a:lnTo>
                    <a:pt x="0" y="1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09" name="Freeform 94"/>
            <p:cNvSpPr>
              <a:spLocks/>
            </p:cNvSpPr>
            <p:nvPr/>
          </p:nvSpPr>
          <p:spPr bwMode="auto">
            <a:xfrm>
              <a:off x="1644" y="2661"/>
              <a:ext cx="20" cy="17"/>
            </a:xfrm>
            <a:custGeom>
              <a:avLst/>
              <a:gdLst>
                <a:gd name="T0" fmla="*/ 14 w 20"/>
                <a:gd name="T1" fmla="*/ 16 h 17"/>
                <a:gd name="T2" fmla="*/ 0 w 20"/>
                <a:gd name="T3" fmla="*/ 0 h 17"/>
                <a:gd name="T4" fmla="*/ 19 w 20"/>
                <a:gd name="T5" fmla="*/ 3 h 17"/>
                <a:gd name="T6" fmla="*/ 14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4" y="16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14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10" name="Freeform 95"/>
            <p:cNvSpPr>
              <a:spLocks/>
            </p:cNvSpPr>
            <p:nvPr/>
          </p:nvSpPr>
          <p:spPr bwMode="auto">
            <a:xfrm>
              <a:off x="1638" y="2661"/>
              <a:ext cx="26" cy="17"/>
            </a:xfrm>
            <a:custGeom>
              <a:avLst/>
              <a:gdLst>
                <a:gd name="T0" fmla="*/ 0 w 26"/>
                <a:gd name="T1" fmla="*/ 13 h 17"/>
                <a:gd name="T2" fmla="*/ 20 w 26"/>
                <a:gd name="T3" fmla="*/ 16 h 17"/>
                <a:gd name="T4" fmla="*/ 25 w 26"/>
                <a:gd name="T5" fmla="*/ 3 h 17"/>
                <a:gd name="T6" fmla="*/ 5 w 26"/>
                <a:gd name="T7" fmla="*/ 0 h 17"/>
                <a:gd name="T8" fmla="*/ 0 w 26"/>
                <a:gd name="T9" fmla="*/ 1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13"/>
                  </a:moveTo>
                  <a:lnTo>
                    <a:pt x="20" y="16"/>
                  </a:lnTo>
                  <a:lnTo>
                    <a:pt x="25" y="3"/>
                  </a:lnTo>
                  <a:lnTo>
                    <a:pt x="5" y="0"/>
                  </a:lnTo>
                  <a:lnTo>
                    <a:pt x="0" y="1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11" name="Freeform 96"/>
            <p:cNvSpPr>
              <a:spLocks/>
            </p:cNvSpPr>
            <p:nvPr/>
          </p:nvSpPr>
          <p:spPr bwMode="auto">
            <a:xfrm>
              <a:off x="1644" y="2650"/>
              <a:ext cx="20" cy="17"/>
            </a:xfrm>
            <a:custGeom>
              <a:avLst/>
              <a:gdLst>
                <a:gd name="T0" fmla="*/ 0 w 20"/>
                <a:gd name="T1" fmla="*/ 12 h 17"/>
                <a:gd name="T2" fmla="*/ 19 w 20"/>
                <a:gd name="T3" fmla="*/ 16 h 17"/>
                <a:gd name="T4" fmla="*/ 4 w 20"/>
                <a:gd name="T5" fmla="*/ 0 h 17"/>
                <a:gd name="T6" fmla="*/ 0 w 20"/>
                <a:gd name="T7" fmla="*/ 1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2"/>
                  </a:moveTo>
                  <a:lnTo>
                    <a:pt x="19" y="16"/>
                  </a:lnTo>
                  <a:lnTo>
                    <a:pt x="4" y="0"/>
                  </a:lnTo>
                  <a:lnTo>
                    <a:pt x="0" y="1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12" name="Freeform 97"/>
            <p:cNvSpPr>
              <a:spLocks/>
            </p:cNvSpPr>
            <p:nvPr/>
          </p:nvSpPr>
          <p:spPr bwMode="auto">
            <a:xfrm>
              <a:off x="1648" y="2650"/>
              <a:ext cx="20" cy="17"/>
            </a:xfrm>
            <a:custGeom>
              <a:avLst/>
              <a:gdLst>
                <a:gd name="T0" fmla="*/ 14 w 20"/>
                <a:gd name="T1" fmla="*/ 16 h 17"/>
                <a:gd name="T2" fmla="*/ 0 w 20"/>
                <a:gd name="T3" fmla="*/ 0 h 17"/>
                <a:gd name="T4" fmla="*/ 19 w 20"/>
                <a:gd name="T5" fmla="*/ 3 h 17"/>
                <a:gd name="T6" fmla="*/ 14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4" y="16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14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13" name="Freeform 98"/>
            <p:cNvSpPr>
              <a:spLocks/>
            </p:cNvSpPr>
            <p:nvPr/>
          </p:nvSpPr>
          <p:spPr bwMode="auto">
            <a:xfrm>
              <a:off x="1644" y="2650"/>
              <a:ext cx="24" cy="17"/>
            </a:xfrm>
            <a:custGeom>
              <a:avLst/>
              <a:gdLst>
                <a:gd name="T0" fmla="*/ 0 w 24"/>
                <a:gd name="T1" fmla="*/ 12 h 17"/>
                <a:gd name="T2" fmla="*/ 18 w 24"/>
                <a:gd name="T3" fmla="*/ 16 h 17"/>
                <a:gd name="T4" fmla="*/ 23 w 24"/>
                <a:gd name="T5" fmla="*/ 3 h 17"/>
                <a:gd name="T6" fmla="*/ 4 w 24"/>
                <a:gd name="T7" fmla="*/ 0 h 17"/>
                <a:gd name="T8" fmla="*/ 0 w 24"/>
                <a:gd name="T9" fmla="*/ 1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2"/>
                  </a:moveTo>
                  <a:lnTo>
                    <a:pt x="18" y="16"/>
                  </a:lnTo>
                  <a:lnTo>
                    <a:pt x="23" y="3"/>
                  </a:lnTo>
                  <a:lnTo>
                    <a:pt x="4" y="0"/>
                  </a:lnTo>
                  <a:lnTo>
                    <a:pt x="0" y="1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14" name="Freeform 99"/>
            <p:cNvSpPr>
              <a:spLocks/>
            </p:cNvSpPr>
            <p:nvPr/>
          </p:nvSpPr>
          <p:spPr bwMode="auto">
            <a:xfrm>
              <a:off x="1648" y="2640"/>
              <a:ext cx="20" cy="17"/>
            </a:xfrm>
            <a:custGeom>
              <a:avLst/>
              <a:gdLst>
                <a:gd name="T0" fmla="*/ 0 w 20"/>
                <a:gd name="T1" fmla="*/ 12 h 17"/>
                <a:gd name="T2" fmla="*/ 19 w 20"/>
                <a:gd name="T3" fmla="*/ 16 h 17"/>
                <a:gd name="T4" fmla="*/ 5 w 20"/>
                <a:gd name="T5" fmla="*/ 0 h 17"/>
                <a:gd name="T6" fmla="*/ 0 w 20"/>
                <a:gd name="T7" fmla="*/ 1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2"/>
                  </a:moveTo>
                  <a:lnTo>
                    <a:pt x="19" y="16"/>
                  </a:lnTo>
                  <a:lnTo>
                    <a:pt x="5" y="0"/>
                  </a:lnTo>
                  <a:lnTo>
                    <a:pt x="0" y="1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15" name="Freeform 100"/>
            <p:cNvSpPr>
              <a:spLocks/>
            </p:cNvSpPr>
            <p:nvPr/>
          </p:nvSpPr>
          <p:spPr bwMode="auto">
            <a:xfrm>
              <a:off x="1656" y="2640"/>
              <a:ext cx="19" cy="17"/>
            </a:xfrm>
            <a:custGeom>
              <a:avLst/>
              <a:gdLst>
                <a:gd name="T0" fmla="*/ 12 w 19"/>
                <a:gd name="T1" fmla="*/ 16 h 17"/>
                <a:gd name="T2" fmla="*/ 0 w 19"/>
                <a:gd name="T3" fmla="*/ 0 h 17"/>
                <a:gd name="T4" fmla="*/ 18 w 19"/>
                <a:gd name="T5" fmla="*/ 3 h 17"/>
                <a:gd name="T6" fmla="*/ 12 w 1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12" y="16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2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16" name="Freeform 101"/>
            <p:cNvSpPr>
              <a:spLocks/>
            </p:cNvSpPr>
            <p:nvPr/>
          </p:nvSpPr>
          <p:spPr bwMode="auto">
            <a:xfrm>
              <a:off x="1648" y="2640"/>
              <a:ext cx="27" cy="17"/>
            </a:xfrm>
            <a:custGeom>
              <a:avLst/>
              <a:gdLst>
                <a:gd name="T0" fmla="*/ 0 w 27"/>
                <a:gd name="T1" fmla="*/ 12 h 17"/>
                <a:gd name="T2" fmla="*/ 20 w 27"/>
                <a:gd name="T3" fmla="*/ 16 h 17"/>
                <a:gd name="T4" fmla="*/ 26 w 27"/>
                <a:gd name="T5" fmla="*/ 3 h 17"/>
                <a:gd name="T6" fmla="*/ 6 w 27"/>
                <a:gd name="T7" fmla="*/ 0 h 17"/>
                <a:gd name="T8" fmla="*/ 0 w 27"/>
                <a:gd name="T9" fmla="*/ 1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12"/>
                  </a:moveTo>
                  <a:lnTo>
                    <a:pt x="20" y="16"/>
                  </a:lnTo>
                  <a:lnTo>
                    <a:pt x="26" y="3"/>
                  </a:lnTo>
                  <a:lnTo>
                    <a:pt x="6" y="0"/>
                  </a:lnTo>
                  <a:lnTo>
                    <a:pt x="0" y="1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17" name="Freeform 102"/>
            <p:cNvSpPr>
              <a:spLocks/>
            </p:cNvSpPr>
            <p:nvPr/>
          </p:nvSpPr>
          <p:spPr bwMode="auto">
            <a:xfrm>
              <a:off x="1656" y="2632"/>
              <a:ext cx="19" cy="17"/>
            </a:xfrm>
            <a:custGeom>
              <a:avLst/>
              <a:gdLst>
                <a:gd name="T0" fmla="*/ 0 w 19"/>
                <a:gd name="T1" fmla="*/ 12 h 17"/>
                <a:gd name="T2" fmla="*/ 18 w 19"/>
                <a:gd name="T3" fmla="*/ 16 h 17"/>
                <a:gd name="T4" fmla="*/ 5 w 19"/>
                <a:gd name="T5" fmla="*/ 0 h 17"/>
                <a:gd name="T6" fmla="*/ 0 w 19"/>
                <a:gd name="T7" fmla="*/ 1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12"/>
                  </a:moveTo>
                  <a:lnTo>
                    <a:pt x="18" y="16"/>
                  </a:lnTo>
                  <a:lnTo>
                    <a:pt x="5" y="0"/>
                  </a:lnTo>
                  <a:lnTo>
                    <a:pt x="0" y="1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18" name="Freeform 103"/>
            <p:cNvSpPr>
              <a:spLocks/>
            </p:cNvSpPr>
            <p:nvPr/>
          </p:nvSpPr>
          <p:spPr bwMode="auto">
            <a:xfrm>
              <a:off x="1659" y="2632"/>
              <a:ext cx="21" cy="17"/>
            </a:xfrm>
            <a:custGeom>
              <a:avLst/>
              <a:gdLst>
                <a:gd name="T0" fmla="*/ 14 w 21"/>
                <a:gd name="T1" fmla="*/ 16 h 17"/>
                <a:gd name="T2" fmla="*/ 0 w 21"/>
                <a:gd name="T3" fmla="*/ 0 h 17"/>
                <a:gd name="T4" fmla="*/ 20 w 21"/>
                <a:gd name="T5" fmla="*/ 4 h 17"/>
                <a:gd name="T6" fmla="*/ 14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14" y="16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14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19" name="Freeform 104"/>
            <p:cNvSpPr>
              <a:spLocks/>
            </p:cNvSpPr>
            <p:nvPr/>
          </p:nvSpPr>
          <p:spPr bwMode="auto">
            <a:xfrm>
              <a:off x="1656" y="2632"/>
              <a:ext cx="24" cy="17"/>
            </a:xfrm>
            <a:custGeom>
              <a:avLst/>
              <a:gdLst>
                <a:gd name="T0" fmla="*/ 0 w 24"/>
                <a:gd name="T1" fmla="*/ 12 h 17"/>
                <a:gd name="T2" fmla="*/ 17 w 24"/>
                <a:gd name="T3" fmla="*/ 16 h 17"/>
                <a:gd name="T4" fmla="*/ 23 w 24"/>
                <a:gd name="T5" fmla="*/ 4 h 17"/>
                <a:gd name="T6" fmla="*/ 5 w 24"/>
                <a:gd name="T7" fmla="*/ 0 h 17"/>
                <a:gd name="T8" fmla="*/ 0 w 24"/>
                <a:gd name="T9" fmla="*/ 1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7"/>
                <a:gd name="T17" fmla="*/ 24 w 2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7">
                  <a:moveTo>
                    <a:pt x="0" y="12"/>
                  </a:moveTo>
                  <a:lnTo>
                    <a:pt x="17" y="16"/>
                  </a:lnTo>
                  <a:lnTo>
                    <a:pt x="23" y="4"/>
                  </a:lnTo>
                  <a:lnTo>
                    <a:pt x="5" y="0"/>
                  </a:lnTo>
                  <a:lnTo>
                    <a:pt x="0" y="1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20" name="Freeform 105"/>
            <p:cNvSpPr>
              <a:spLocks/>
            </p:cNvSpPr>
            <p:nvPr/>
          </p:nvSpPr>
          <p:spPr bwMode="auto">
            <a:xfrm>
              <a:off x="1659" y="2622"/>
              <a:ext cx="21" cy="17"/>
            </a:xfrm>
            <a:custGeom>
              <a:avLst/>
              <a:gdLst>
                <a:gd name="T0" fmla="*/ 0 w 21"/>
                <a:gd name="T1" fmla="*/ 11 h 17"/>
                <a:gd name="T2" fmla="*/ 20 w 21"/>
                <a:gd name="T3" fmla="*/ 16 h 17"/>
                <a:gd name="T4" fmla="*/ 7 w 21"/>
                <a:gd name="T5" fmla="*/ 0 h 17"/>
                <a:gd name="T6" fmla="*/ 0 w 21"/>
                <a:gd name="T7" fmla="*/ 1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1"/>
                  </a:moveTo>
                  <a:lnTo>
                    <a:pt x="20" y="16"/>
                  </a:lnTo>
                  <a:lnTo>
                    <a:pt x="7" y="0"/>
                  </a:lnTo>
                  <a:lnTo>
                    <a:pt x="0" y="1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21" name="Freeform 106"/>
            <p:cNvSpPr>
              <a:spLocks/>
            </p:cNvSpPr>
            <p:nvPr/>
          </p:nvSpPr>
          <p:spPr bwMode="auto">
            <a:xfrm>
              <a:off x="1667" y="2622"/>
              <a:ext cx="18" cy="17"/>
            </a:xfrm>
            <a:custGeom>
              <a:avLst/>
              <a:gdLst>
                <a:gd name="T0" fmla="*/ 11 w 18"/>
                <a:gd name="T1" fmla="*/ 16 h 17"/>
                <a:gd name="T2" fmla="*/ 0 w 18"/>
                <a:gd name="T3" fmla="*/ 0 h 17"/>
                <a:gd name="T4" fmla="*/ 17 w 18"/>
                <a:gd name="T5" fmla="*/ 4 h 17"/>
                <a:gd name="T6" fmla="*/ 11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11" y="16"/>
                  </a:moveTo>
                  <a:lnTo>
                    <a:pt x="0" y="0"/>
                  </a:lnTo>
                  <a:lnTo>
                    <a:pt x="17" y="4"/>
                  </a:lnTo>
                  <a:lnTo>
                    <a:pt x="11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22" name="Freeform 107"/>
            <p:cNvSpPr>
              <a:spLocks/>
            </p:cNvSpPr>
            <p:nvPr/>
          </p:nvSpPr>
          <p:spPr bwMode="auto">
            <a:xfrm>
              <a:off x="1659" y="2622"/>
              <a:ext cx="26" cy="17"/>
            </a:xfrm>
            <a:custGeom>
              <a:avLst/>
              <a:gdLst>
                <a:gd name="T0" fmla="*/ 0 w 26"/>
                <a:gd name="T1" fmla="*/ 11 h 17"/>
                <a:gd name="T2" fmla="*/ 19 w 26"/>
                <a:gd name="T3" fmla="*/ 16 h 17"/>
                <a:gd name="T4" fmla="*/ 25 w 26"/>
                <a:gd name="T5" fmla="*/ 4 h 17"/>
                <a:gd name="T6" fmla="*/ 6 w 26"/>
                <a:gd name="T7" fmla="*/ 0 h 17"/>
                <a:gd name="T8" fmla="*/ 0 w 26"/>
                <a:gd name="T9" fmla="*/ 1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11"/>
                  </a:moveTo>
                  <a:lnTo>
                    <a:pt x="19" y="16"/>
                  </a:lnTo>
                  <a:lnTo>
                    <a:pt x="25" y="4"/>
                  </a:lnTo>
                  <a:lnTo>
                    <a:pt x="6" y="0"/>
                  </a:lnTo>
                  <a:lnTo>
                    <a:pt x="0" y="1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23" name="Freeform 108"/>
            <p:cNvSpPr>
              <a:spLocks/>
            </p:cNvSpPr>
            <p:nvPr/>
          </p:nvSpPr>
          <p:spPr bwMode="auto">
            <a:xfrm>
              <a:off x="1667" y="2615"/>
              <a:ext cx="18" cy="17"/>
            </a:xfrm>
            <a:custGeom>
              <a:avLst/>
              <a:gdLst>
                <a:gd name="T0" fmla="*/ 0 w 18"/>
                <a:gd name="T1" fmla="*/ 11 h 17"/>
                <a:gd name="T2" fmla="*/ 17 w 18"/>
                <a:gd name="T3" fmla="*/ 16 h 17"/>
                <a:gd name="T4" fmla="*/ 5 w 18"/>
                <a:gd name="T5" fmla="*/ 0 h 17"/>
                <a:gd name="T6" fmla="*/ 0 w 18"/>
                <a:gd name="T7" fmla="*/ 1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11"/>
                  </a:moveTo>
                  <a:lnTo>
                    <a:pt x="17" y="16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24" name="Freeform 109"/>
            <p:cNvSpPr>
              <a:spLocks/>
            </p:cNvSpPr>
            <p:nvPr/>
          </p:nvSpPr>
          <p:spPr bwMode="auto">
            <a:xfrm>
              <a:off x="1672" y="2615"/>
              <a:ext cx="20" cy="17"/>
            </a:xfrm>
            <a:custGeom>
              <a:avLst/>
              <a:gdLst>
                <a:gd name="T0" fmla="*/ 12 w 20"/>
                <a:gd name="T1" fmla="*/ 16 h 17"/>
                <a:gd name="T2" fmla="*/ 0 w 20"/>
                <a:gd name="T3" fmla="*/ 0 h 17"/>
                <a:gd name="T4" fmla="*/ 19 w 20"/>
                <a:gd name="T5" fmla="*/ 4 h 17"/>
                <a:gd name="T6" fmla="*/ 12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2" y="16"/>
                  </a:moveTo>
                  <a:lnTo>
                    <a:pt x="0" y="0"/>
                  </a:lnTo>
                  <a:lnTo>
                    <a:pt x="19" y="4"/>
                  </a:lnTo>
                  <a:lnTo>
                    <a:pt x="12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25" name="Freeform 110"/>
            <p:cNvSpPr>
              <a:spLocks/>
            </p:cNvSpPr>
            <p:nvPr/>
          </p:nvSpPr>
          <p:spPr bwMode="auto">
            <a:xfrm>
              <a:off x="1667" y="2615"/>
              <a:ext cx="25" cy="17"/>
            </a:xfrm>
            <a:custGeom>
              <a:avLst/>
              <a:gdLst>
                <a:gd name="T0" fmla="*/ 0 w 25"/>
                <a:gd name="T1" fmla="*/ 11 h 17"/>
                <a:gd name="T2" fmla="*/ 17 w 25"/>
                <a:gd name="T3" fmla="*/ 16 h 17"/>
                <a:gd name="T4" fmla="*/ 24 w 25"/>
                <a:gd name="T5" fmla="*/ 4 h 17"/>
                <a:gd name="T6" fmla="*/ 5 w 25"/>
                <a:gd name="T7" fmla="*/ 0 h 17"/>
                <a:gd name="T8" fmla="*/ 0 w 25"/>
                <a:gd name="T9" fmla="*/ 1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0" y="11"/>
                  </a:moveTo>
                  <a:lnTo>
                    <a:pt x="17" y="16"/>
                  </a:lnTo>
                  <a:lnTo>
                    <a:pt x="24" y="4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26" name="Freeform 111"/>
            <p:cNvSpPr>
              <a:spLocks/>
            </p:cNvSpPr>
            <p:nvPr/>
          </p:nvSpPr>
          <p:spPr bwMode="auto">
            <a:xfrm>
              <a:off x="1672" y="2607"/>
              <a:ext cx="20" cy="17"/>
            </a:xfrm>
            <a:custGeom>
              <a:avLst/>
              <a:gdLst>
                <a:gd name="T0" fmla="*/ 0 w 20"/>
                <a:gd name="T1" fmla="*/ 11 h 17"/>
                <a:gd name="T2" fmla="*/ 19 w 20"/>
                <a:gd name="T3" fmla="*/ 16 h 17"/>
                <a:gd name="T4" fmla="*/ 6 w 20"/>
                <a:gd name="T5" fmla="*/ 0 h 17"/>
                <a:gd name="T6" fmla="*/ 0 w 20"/>
                <a:gd name="T7" fmla="*/ 1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1"/>
                  </a:moveTo>
                  <a:lnTo>
                    <a:pt x="19" y="16"/>
                  </a:lnTo>
                  <a:lnTo>
                    <a:pt x="6" y="0"/>
                  </a:lnTo>
                  <a:lnTo>
                    <a:pt x="0" y="1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27" name="Freeform 112"/>
            <p:cNvSpPr>
              <a:spLocks/>
            </p:cNvSpPr>
            <p:nvPr/>
          </p:nvSpPr>
          <p:spPr bwMode="auto">
            <a:xfrm>
              <a:off x="1679" y="2607"/>
              <a:ext cx="20" cy="17"/>
            </a:xfrm>
            <a:custGeom>
              <a:avLst/>
              <a:gdLst>
                <a:gd name="T0" fmla="*/ 13 w 20"/>
                <a:gd name="T1" fmla="*/ 16 h 17"/>
                <a:gd name="T2" fmla="*/ 0 w 20"/>
                <a:gd name="T3" fmla="*/ 0 h 17"/>
                <a:gd name="T4" fmla="*/ 19 w 20"/>
                <a:gd name="T5" fmla="*/ 5 h 17"/>
                <a:gd name="T6" fmla="*/ 13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3" y="16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13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28" name="Freeform 113"/>
            <p:cNvSpPr>
              <a:spLocks/>
            </p:cNvSpPr>
            <p:nvPr/>
          </p:nvSpPr>
          <p:spPr bwMode="auto">
            <a:xfrm>
              <a:off x="1672" y="2607"/>
              <a:ext cx="27" cy="17"/>
            </a:xfrm>
            <a:custGeom>
              <a:avLst/>
              <a:gdLst>
                <a:gd name="T0" fmla="*/ 0 w 27"/>
                <a:gd name="T1" fmla="*/ 11 h 17"/>
                <a:gd name="T2" fmla="*/ 20 w 27"/>
                <a:gd name="T3" fmla="*/ 16 h 17"/>
                <a:gd name="T4" fmla="*/ 26 w 27"/>
                <a:gd name="T5" fmla="*/ 5 h 17"/>
                <a:gd name="T6" fmla="*/ 7 w 27"/>
                <a:gd name="T7" fmla="*/ 0 h 17"/>
                <a:gd name="T8" fmla="*/ 0 w 27"/>
                <a:gd name="T9" fmla="*/ 1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11"/>
                  </a:moveTo>
                  <a:lnTo>
                    <a:pt x="20" y="16"/>
                  </a:lnTo>
                  <a:lnTo>
                    <a:pt x="26" y="5"/>
                  </a:lnTo>
                  <a:lnTo>
                    <a:pt x="7" y="0"/>
                  </a:lnTo>
                  <a:lnTo>
                    <a:pt x="0" y="1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29" name="Freeform 114"/>
            <p:cNvSpPr>
              <a:spLocks/>
            </p:cNvSpPr>
            <p:nvPr/>
          </p:nvSpPr>
          <p:spPr bwMode="auto">
            <a:xfrm>
              <a:off x="1679" y="2600"/>
              <a:ext cx="20" cy="17"/>
            </a:xfrm>
            <a:custGeom>
              <a:avLst/>
              <a:gdLst>
                <a:gd name="T0" fmla="*/ 0 w 20"/>
                <a:gd name="T1" fmla="*/ 10 h 17"/>
                <a:gd name="T2" fmla="*/ 19 w 20"/>
                <a:gd name="T3" fmla="*/ 16 h 17"/>
                <a:gd name="T4" fmla="*/ 8 w 20"/>
                <a:gd name="T5" fmla="*/ 0 h 17"/>
                <a:gd name="T6" fmla="*/ 0 w 20"/>
                <a:gd name="T7" fmla="*/ 1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0"/>
                  </a:moveTo>
                  <a:lnTo>
                    <a:pt x="19" y="16"/>
                  </a:lnTo>
                  <a:lnTo>
                    <a:pt x="8" y="0"/>
                  </a:lnTo>
                  <a:lnTo>
                    <a:pt x="0" y="1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30" name="Freeform 115"/>
            <p:cNvSpPr>
              <a:spLocks/>
            </p:cNvSpPr>
            <p:nvPr/>
          </p:nvSpPr>
          <p:spPr bwMode="auto">
            <a:xfrm>
              <a:off x="1688" y="2600"/>
              <a:ext cx="18" cy="17"/>
            </a:xfrm>
            <a:custGeom>
              <a:avLst/>
              <a:gdLst>
                <a:gd name="T0" fmla="*/ 9 w 18"/>
                <a:gd name="T1" fmla="*/ 16 h 17"/>
                <a:gd name="T2" fmla="*/ 0 w 18"/>
                <a:gd name="T3" fmla="*/ 0 h 17"/>
                <a:gd name="T4" fmla="*/ 17 w 18"/>
                <a:gd name="T5" fmla="*/ 6 h 17"/>
                <a:gd name="T6" fmla="*/ 9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9" y="16"/>
                  </a:moveTo>
                  <a:lnTo>
                    <a:pt x="0" y="0"/>
                  </a:lnTo>
                  <a:lnTo>
                    <a:pt x="17" y="6"/>
                  </a:lnTo>
                  <a:lnTo>
                    <a:pt x="9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31" name="Freeform 116"/>
            <p:cNvSpPr>
              <a:spLocks/>
            </p:cNvSpPr>
            <p:nvPr/>
          </p:nvSpPr>
          <p:spPr bwMode="auto">
            <a:xfrm>
              <a:off x="1679" y="2600"/>
              <a:ext cx="26" cy="17"/>
            </a:xfrm>
            <a:custGeom>
              <a:avLst/>
              <a:gdLst>
                <a:gd name="T0" fmla="*/ 0 w 26"/>
                <a:gd name="T1" fmla="*/ 10 h 17"/>
                <a:gd name="T2" fmla="*/ 17 w 26"/>
                <a:gd name="T3" fmla="*/ 16 h 17"/>
                <a:gd name="T4" fmla="*/ 25 w 26"/>
                <a:gd name="T5" fmla="*/ 6 h 17"/>
                <a:gd name="T6" fmla="*/ 7 w 26"/>
                <a:gd name="T7" fmla="*/ 0 h 17"/>
                <a:gd name="T8" fmla="*/ 0 w 26"/>
                <a:gd name="T9" fmla="*/ 1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10"/>
                  </a:moveTo>
                  <a:lnTo>
                    <a:pt x="17" y="16"/>
                  </a:lnTo>
                  <a:lnTo>
                    <a:pt x="25" y="6"/>
                  </a:lnTo>
                  <a:lnTo>
                    <a:pt x="7" y="0"/>
                  </a:lnTo>
                  <a:lnTo>
                    <a:pt x="0" y="1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32" name="Freeform 117"/>
            <p:cNvSpPr>
              <a:spLocks/>
            </p:cNvSpPr>
            <p:nvPr/>
          </p:nvSpPr>
          <p:spPr bwMode="auto">
            <a:xfrm>
              <a:off x="1688" y="2592"/>
              <a:ext cx="18" cy="17"/>
            </a:xfrm>
            <a:custGeom>
              <a:avLst/>
              <a:gdLst>
                <a:gd name="T0" fmla="*/ 0 w 18"/>
                <a:gd name="T1" fmla="*/ 10 h 17"/>
                <a:gd name="T2" fmla="*/ 17 w 18"/>
                <a:gd name="T3" fmla="*/ 16 h 17"/>
                <a:gd name="T4" fmla="*/ 7 w 18"/>
                <a:gd name="T5" fmla="*/ 0 h 17"/>
                <a:gd name="T6" fmla="*/ 0 w 18"/>
                <a:gd name="T7" fmla="*/ 1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10"/>
                  </a:moveTo>
                  <a:lnTo>
                    <a:pt x="17" y="16"/>
                  </a:lnTo>
                  <a:lnTo>
                    <a:pt x="7" y="0"/>
                  </a:lnTo>
                  <a:lnTo>
                    <a:pt x="0" y="1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33" name="Freeform 118"/>
            <p:cNvSpPr>
              <a:spLocks/>
            </p:cNvSpPr>
            <p:nvPr/>
          </p:nvSpPr>
          <p:spPr bwMode="auto">
            <a:xfrm>
              <a:off x="1695" y="2592"/>
              <a:ext cx="18" cy="17"/>
            </a:xfrm>
            <a:custGeom>
              <a:avLst/>
              <a:gdLst>
                <a:gd name="T0" fmla="*/ 10 w 18"/>
                <a:gd name="T1" fmla="*/ 16 h 17"/>
                <a:gd name="T2" fmla="*/ 0 w 18"/>
                <a:gd name="T3" fmla="*/ 0 h 17"/>
                <a:gd name="T4" fmla="*/ 17 w 18"/>
                <a:gd name="T5" fmla="*/ 6 h 17"/>
                <a:gd name="T6" fmla="*/ 10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10" y="16"/>
                  </a:moveTo>
                  <a:lnTo>
                    <a:pt x="0" y="0"/>
                  </a:lnTo>
                  <a:lnTo>
                    <a:pt x="17" y="6"/>
                  </a:lnTo>
                  <a:lnTo>
                    <a:pt x="1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34" name="Freeform 119"/>
            <p:cNvSpPr>
              <a:spLocks/>
            </p:cNvSpPr>
            <p:nvPr/>
          </p:nvSpPr>
          <p:spPr bwMode="auto">
            <a:xfrm>
              <a:off x="1688" y="2592"/>
              <a:ext cx="25" cy="17"/>
            </a:xfrm>
            <a:custGeom>
              <a:avLst/>
              <a:gdLst>
                <a:gd name="T0" fmla="*/ 0 w 25"/>
                <a:gd name="T1" fmla="*/ 10 h 17"/>
                <a:gd name="T2" fmla="*/ 17 w 25"/>
                <a:gd name="T3" fmla="*/ 16 h 17"/>
                <a:gd name="T4" fmla="*/ 24 w 25"/>
                <a:gd name="T5" fmla="*/ 6 h 17"/>
                <a:gd name="T6" fmla="*/ 7 w 25"/>
                <a:gd name="T7" fmla="*/ 0 h 17"/>
                <a:gd name="T8" fmla="*/ 0 w 25"/>
                <a:gd name="T9" fmla="*/ 1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0" y="10"/>
                  </a:moveTo>
                  <a:lnTo>
                    <a:pt x="17" y="16"/>
                  </a:lnTo>
                  <a:lnTo>
                    <a:pt x="24" y="6"/>
                  </a:lnTo>
                  <a:lnTo>
                    <a:pt x="7" y="0"/>
                  </a:lnTo>
                  <a:lnTo>
                    <a:pt x="0" y="1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35" name="Freeform 120"/>
            <p:cNvSpPr>
              <a:spLocks/>
            </p:cNvSpPr>
            <p:nvPr/>
          </p:nvSpPr>
          <p:spPr bwMode="auto">
            <a:xfrm>
              <a:off x="1695" y="2585"/>
              <a:ext cx="18" cy="17"/>
            </a:xfrm>
            <a:custGeom>
              <a:avLst/>
              <a:gdLst>
                <a:gd name="T0" fmla="*/ 0 w 18"/>
                <a:gd name="T1" fmla="*/ 10 h 17"/>
                <a:gd name="T2" fmla="*/ 17 w 18"/>
                <a:gd name="T3" fmla="*/ 16 h 17"/>
                <a:gd name="T4" fmla="*/ 6 w 18"/>
                <a:gd name="T5" fmla="*/ 0 h 17"/>
                <a:gd name="T6" fmla="*/ 0 w 18"/>
                <a:gd name="T7" fmla="*/ 1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10"/>
                  </a:moveTo>
                  <a:lnTo>
                    <a:pt x="17" y="16"/>
                  </a:lnTo>
                  <a:lnTo>
                    <a:pt x="6" y="0"/>
                  </a:lnTo>
                  <a:lnTo>
                    <a:pt x="0" y="1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36" name="Freeform 121"/>
            <p:cNvSpPr>
              <a:spLocks/>
            </p:cNvSpPr>
            <p:nvPr/>
          </p:nvSpPr>
          <p:spPr bwMode="auto">
            <a:xfrm>
              <a:off x="1702" y="2585"/>
              <a:ext cx="19" cy="17"/>
            </a:xfrm>
            <a:custGeom>
              <a:avLst/>
              <a:gdLst>
                <a:gd name="T0" fmla="*/ 10 w 19"/>
                <a:gd name="T1" fmla="*/ 16 h 17"/>
                <a:gd name="T2" fmla="*/ 0 w 19"/>
                <a:gd name="T3" fmla="*/ 0 h 17"/>
                <a:gd name="T4" fmla="*/ 18 w 19"/>
                <a:gd name="T5" fmla="*/ 6 h 17"/>
                <a:gd name="T6" fmla="*/ 10 w 1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10" y="16"/>
                  </a:moveTo>
                  <a:lnTo>
                    <a:pt x="0" y="0"/>
                  </a:lnTo>
                  <a:lnTo>
                    <a:pt x="18" y="6"/>
                  </a:lnTo>
                  <a:lnTo>
                    <a:pt x="1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37" name="Freeform 122"/>
            <p:cNvSpPr>
              <a:spLocks/>
            </p:cNvSpPr>
            <p:nvPr/>
          </p:nvSpPr>
          <p:spPr bwMode="auto">
            <a:xfrm>
              <a:off x="1695" y="2585"/>
              <a:ext cx="26" cy="17"/>
            </a:xfrm>
            <a:custGeom>
              <a:avLst/>
              <a:gdLst>
                <a:gd name="T0" fmla="*/ 0 w 26"/>
                <a:gd name="T1" fmla="*/ 10 h 17"/>
                <a:gd name="T2" fmla="*/ 17 w 26"/>
                <a:gd name="T3" fmla="*/ 16 h 17"/>
                <a:gd name="T4" fmla="*/ 25 w 26"/>
                <a:gd name="T5" fmla="*/ 6 h 17"/>
                <a:gd name="T6" fmla="*/ 6 w 26"/>
                <a:gd name="T7" fmla="*/ 0 h 17"/>
                <a:gd name="T8" fmla="*/ 0 w 26"/>
                <a:gd name="T9" fmla="*/ 1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10"/>
                  </a:moveTo>
                  <a:lnTo>
                    <a:pt x="17" y="16"/>
                  </a:lnTo>
                  <a:lnTo>
                    <a:pt x="25" y="6"/>
                  </a:lnTo>
                  <a:lnTo>
                    <a:pt x="6" y="0"/>
                  </a:lnTo>
                  <a:lnTo>
                    <a:pt x="0" y="1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38" name="Freeform 123"/>
            <p:cNvSpPr>
              <a:spLocks/>
            </p:cNvSpPr>
            <p:nvPr/>
          </p:nvSpPr>
          <p:spPr bwMode="auto">
            <a:xfrm>
              <a:off x="1702" y="2579"/>
              <a:ext cx="19" cy="17"/>
            </a:xfrm>
            <a:custGeom>
              <a:avLst/>
              <a:gdLst>
                <a:gd name="T0" fmla="*/ 0 w 19"/>
                <a:gd name="T1" fmla="*/ 9 h 17"/>
                <a:gd name="T2" fmla="*/ 18 w 19"/>
                <a:gd name="T3" fmla="*/ 16 h 17"/>
                <a:gd name="T4" fmla="*/ 7 w 19"/>
                <a:gd name="T5" fmla="*/ 0 h 17"/>
                <a:gd name="T6" fmla="*/ 0 w 19"/>
                <a:gd name="T7" fmla="*/ 9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9"/>
                  </a:moveTo>
                  <a:lnTo>
                    <a:pt x="18" y="16"/>
                  </a:lnTo>
                  <a:lnTo>
                    <a:pt x="7" y="0"/>
                  </a:lnTo>
                  <a:lnTo>
                    <a:pt x="0" y="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39" name="Freeform 124"/>
            <p:cNvSpPr>
              <a:spLocks/>
            </p:cNvSpPr>
            <p:nvPr/>
          </p:nvSpPr>
          <p:spPr bwMode="auto">
            <a:xfrm>
              <a:off x="1709" y="2579"/>
              <a:ext cx="20" cy="17"/>
            </a:xfrm>
            <a:custGeom>
              <a:avLst/>
              <a:gdLst>
                <a:gd name="T0" fmla="*/ 11 w 20"/>
                <a:gd name="T1" fmla="*/ 16 h 17"/>
                <a:gd name="T2" fmla="*/ 0 w 20"/>
                <a:gd name="T3" fmla="*/ 0 h 17"/>
                <a:gd name="T4" fmla="*/ 19 w 20"/>
                <a:gd name="T5" fmla="*/ 6 h 17"/>
                <a:gd name="T6" fmla="*/ 11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1" y="16"/>
                  </a:moveTo>
                  <a:lnTo>
                    <a:pt x="0" y="0"/>
                  </a:lnTo>
                  <a:lnTo>
                    <a:pt x="19" y="6"/>
                  </a:lnTo>
                  <a:lnTo>
                    <a:pt x="11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40" name="Freeform 125"/>
            <p:cNvSpPr>
              <a:spLocks/>
            </p:cNvSpPr>
            <p:nvPr/>
          </p:nvSpPr>
          <p:spPr bwMode="auto">
            <a:xfrm>
              <a:off x="1702" y="2579"/>
              <a:ext cx="27" cy="17"/>
            </a:xfrm>
            <a:custGeom>
              <a:avLst/>
              <a:gdLst>
                <a:gd name="T0" fmla="*/ 0 w 27"/>
                <a:gd name="T1" fmla="*/ 9 h 17"/>
                <a:gd name="T2" fmla="*/ 18 w 27"/>
                <a:gd name="T3" fmla="*/ 16 h 17"/>
                <a:gd name="T4" fmla="*/ 26 w 27"/>
                <a:gd name="T5" fmla="*/ 6 h 17"/>
                <a:gd name="T6" fmla="*/ 7 w 27"/>
                <a:gd name="T7" fmla="*/ 0 h 17"/>
                <a:gd name="T8" fmla="*/ 0 w 27"/>
                <a:gd name="T9" fmla="*/ 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9"/>
                  </a:moveTo>
                  <a:lnTo>
                    <a:pt x="18" y="16"/>
                  </a:lnTo>
                  <a:lnTo>
                    <a:pt x="26" y="6"/>
                  </a:lnTo>
                  <a:lnTo>
                    <a:pt x="7" y="0"/>
                  </a:lnTo>
                  <a:lnTo>
                    <a:pt x="0" y="9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41" name="Freeform 126"/>
            <p:cNvSpPr>
              <a:spLocks/>
            </p:cNvSpPr>
            <p:nvPr/>
          </p:nvSpPr>
          <p:spPr bwMode="auto">
            <a:xfrm>
              <a:off x="1709" y="2573"/>
              <a:ext cx="20" cy="17"/>
            </a:xfrm>
            <a:custGeom>
              <a:avLst/>
              <a:gdLst>
                <a:gd name="T0" fmla="*/ 0 w 20"/>
                <a:gd name="T1" fmla="*/ 9 h 17"/>
                <a:gd name="T2" fmla="*/ 19 w 20"/>
                <a:gd name="T3" fmla="*/ 16 h 17"/>
                <a:gd name="T4" fmla="*/ 9 w 20"/>
                <a:gd name="T5" fmla="*/ 0 h 17"/>
                <a:gd name="T6" fmla="*/ 0 w 20"/>
                <a:gd name="T7" fmla="*/ 9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9"/>
                  </a:moveTo>
                  <a:lnTo>
                    <a:pt x="19" y="16"/>
                  </a:lnTo>
                  <a:lnTo>
                    <a:pt x="9" y="0"/>
                  </a:lnTo>
                  <a:lnTo>
                    <a:pt x="0" y="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42" name="Freeform 127"/>
            <p:cNvSpPr>
              <a:spLocks/>
            </p:cNvSpPr>
            <p:nvPr/>
          </p:nvSpPr>
          <p:spPr bwMode="auto">
            <a:xfrm>
              <a:off x="1717" y="2573"/>
              <a:ext cx="19" cy="17"/>
            </a:xfrm>
            <a:custGeom>
              <a:avLst/>
              <a:gdLst>
                <a:gd name="T0" fmla="*/ 10 w 19"/>
                <a:gd name="T1" fmla="*/ 16 h 17"/>
                <a:gd name="T2" fmla="*/ 0 w 19"/>
                <a:gd name="T3" fmla="*/ 0 h 17"/>
                <a:gd name="T4" fmla="*/ 18 w 19"/>
                <a:gd name="T5" fmla="*/ 7 h 17"/>
                <a:gd name="T6" fmla="*/ 10 w 1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10" y="16"/>
                  </a:moveTo>
                  <a:lnTo>
                    <a:pt x="0" y="0"/>
                  </a:lnTo>
                  <a:lnTo>
                    <a:pt x="18" y="7"/>
                  </a:lnTo>
                  <a:lnTo>
                    <a:pt x="1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43" name="Freeform 128"/>
            <p:cNvSpPr>
              <a:spLocks/>
            </p:cNvSpPr>
            <p:nvPr/>
          </p:nvSpPr>
          <p:spPr bwMode="auto">
            <a:xfrm>
              <a:off x="1709" y="2573"/>
              <a:ext cx="27" cy="17"/>
            </a:xfrm>
            <a:custGeom>
              <a:avLst/>
              <a:gdLst>
                <a:gd name="T0" fmla="*/ 0 w 27"/>
                <a:gd name="T1" fmla="*/ 9 h 17"/>
                <a:gd name="T2" fmla="*/ 18 w 27"/>
                <a:gd name="T3" fmla="*/ 16 h 17"/>
                <a:gd name="T4" fmla="*/ 26 w 27"/>
                <a:gd name="T5" fmla="*/ 7 h 17"/>
                <a:gd name="T6" fmla="*/ 8 w 27"/>
                <a:gd name="T7" fmla="*/ 0 h 17"/>
                <a:gd name="T8" fmla="*/ 0 w 27"/>
                <a:gd name="T9" fmla="*/ 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9"/>
                  </a:moveTo>
                  <a:lnTo>
                    <a:pt x="18" y="16"/>
                  </a:lnTo>
                  <a:lnTo>
                    <a:pt x="26" y="7"/>
                  </a:lnTo>
                  <a:lnTo>
                    <a:pt x="8" y="0"/>
                  </a:lnTo>
                  <a:lnTo>
                    <a:pt x="0" y="9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44" name="Freeform 129"/>
            <p:cNvSpPr>
              <a:spLocks/>
            </p:cNvSpPr>
            <p:nvPr/>
          </p:nvSpPr>
          <p:spPr bwMode="auto">
            <a:xfrm>
              <a:off x="1717" y="2566"/>
              <a:ext cx="19" cy="17"/>
            </a:xfrm>
            <a:custGeom>
              <a:avLst/>
              <a:gdLst>
                <a:gd name="T0" fmla="*/ 0 w 19"/>
                <a:gd name="T1" fmla="*/ 8 h 17"/>
                <a:gd name="T2" fmla="*/ 18 w 19"/>
                <a:gd name="T3" fmla="*/ 16 h 17"/>
                <a:gd name="T4" fmla="*/ 8 w 19"/>
                <a:gd name="T5" fmla="*/ 0 h 17"/>
                <a:gd name="T6" fmla="*/ 0 w 19"/>
                <a:gd name="T7" fmla="*/ 8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8"/>
                  </a:moveTo>
                  <a:lnTo>
                    <a:pt x="18" y="16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45" name="Freeform 130"/>
            <p:cNvSpPr>
              <a:spLocks/>
            </p:cNvSpPr>
            <p:nvPr/>
          </p:nvSpPr>
          <p:spPr bwMode="auto">
            <a:xfrm>
              <a:off x="1724" y="2566"/>
              <a:ext cx="20" cy="17"/>
            </a:xfrm>
            <a:custGeom>
              <a:avLst/>
              <a:gdLst>
                <a:gd name="T0" fmla="*/ 10 w 20"/>
                <a:gd name="T1" fmla="*/ 16 h 17"/>
                <a:gd name="T2" fmla="*/ 0 w 20"/>
                <a:gd name="T3" fmla="*/ 0 h 17"/>
                <a:gd name="T4" fmla="*/ 19 w 20"/>
                <a:gd name="T5" fmla="*/ 7 h 17"/>
                <a:gd name="T6" fmla="*/ 10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10" y="16"/>
                  </a:moveTo>
                  <a:lnTo>
                    <a:pt x="0" y="0"/>
                  </a:lnTo>
                  <a:lnTo>
                    <a:pt x="19" y="7"/>
                  </a:lnTo>
                  <a:lnTo>
                    <a:pt x="1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46" name="Freeform 131"/>
            <p:cNvSpPr>
              <a:spLocks/>
            </p:cNvSpPr>
            <p:nvPr/>
          </p:nvSpPr>
          <p:spPr bwMode="auto">
            <a:xfrm>
              <a:off x="1717" y="2566"/>
              <a:ext cx="27" cy="17"/>
            </a:xfrm>
            <a:custGeom>
              <a:avLst/>
              <a:gdLst>
                <a:gd name="T0" fmla="*/ 0 w 27"/>
                <a:gd name="T1" fmla="*/ 8 h 17"/>
                <a:gd name="T2" fmla="*/ 18 w 27"/>
                <a:gd name="T3" fmla="*/ 16 h 17"/>
                <a:gd name="T4" fmla="*/ 26 w 27"/>
                <a:gd name="T5" fmla="*/ 7 h 17"/>
                <a:gd name="T6" fmla="*/ 8 w 27"/>
                <a:gd name="T7" fmla="*/ 0 h 17"/>
                <a:gd name="T8" fmla="*/ 0 w 27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8"/>
                  </a:moveTo>
                  <a:lnTo>
                    <a:pt x="18" y="16"/>
                  </a:lnTo>
                  <a:lnTo>
                    <a:pt x="26" y="7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47" name="Freeform 132"/>
            <p:cNvSpPr>
              <a:spLocks/>
            </p:cNvSpPr>
            <p:nvPr/>
          </p:nvSpPr>
          <p:spPr bwMode="auto">
            <a:xfrm>
              <a:off x="1724" y="2560"/>
              <a:ext cx="20" cy="17"/>
            </a:xfrm>
            <a:custGeom>
              <a:avLst/>
              <a:gdLst>
                <a:gd name="T0" fmla="*/ 0 w 20"/>
                <a:gd name="T1" fmla="*/ 8 h 17"/>
                <a:gd name="T2" fmla="*/ 19 w 20"/>
                <a:gd name="T3" fmla="*/ 16 h 17"/>
                <a:gd name="T4" fmla="*/ 9 w 20"/>
                <a:gd name="T5" fmla="*/ 0 h 17"/>
                <a:gd name="T6" fmla="*/ 0 w 20"/>
                <a:gd name="T7" fmla="*/ 8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8"/>
                  </a:moveTo>
                  <a:lnTo>
                    <a:pt x="19" y="16"/>
                  </a:lnTo>
                  <a:lnTo>
                    <a:pt x="9" y="0"/>
                  </a:lnTo>
                  <a:lnTo>
                    <a:pt x="0" y="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48" name="Freeform 133"/>
            <p:cNvSpPr>
              <a:spLocks/>
            </p:cNvSpPr>
            <p:nvPr/>
          </p:nvSpPr>
          <p:spPr bwMode="auto">
            <a:xfrm>
              <a:off x="1734" y="2560"/>
              <a:ext cx="19" cy="17"/>
            </a:xfrm>
            <a:custGeom>
              <a:avLst/>
              <a:gdLst>
                <a:gd name="T0" fmla="*/ 9 w 19"/>
                <a:gd name="T1" fmla="*/ 16 h 17"/>
                <a:gd name="T2" fmla="*/ 0 w 19"/>
                <a:gd name="T3" fmla="*/ 0 h 17"/>
                <a:gd name="T4" fmla="*/ 18 w 19"/>
                <a:gd name="T5" fmla="*/ 7 h 17"/>
                <a:gd name="T6" fmla="*/ 9 w 1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9" y="16"/>
                  </a:moveTo>
                  <a:lnTo>
                    <a:pt x="0" y="0"/>
                  </a:lnTo>
                  <a:lnTo>
                    <a:pt x="18" y="7"/>
                  </a:lnTo>
                  <a:lnTo>
                    <a:pt x="9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49" name="Freeform 134"/>
            <p:cNvSpPr>
              <a:spLocks/>
            </p:cNvSpPr>
            <p:nvPr/>
          </p:nvSpPr>
          <p:spPr bwMode="auto">
            <a:xfrm>
              <a:off x="1724" y="2560"/>
              <a:ext cx="26" cy="17"/>
            </a:xfrm>
            <a:custGeom>
              <a:avLst/>
              <a:gdLst>
                <a:gd name="T0" fmla="*/ 0 w 26"/>
                <a:gd name="T1" fmla="*/ 8 h 17"/>
                <a:gd name="T2" fmla="*/ 17 w 26"/>
                <a:gd name="T3" fmla="*/ 16 h 17"/>
                <a:gd name="T4" fmla="*/ 25 w 26"/>
                <a:gd name="T5" fmla="*/ 7 h 17"/>
                <a:gd name="T6" fmla="*/ 8 w 26"/>
                <a:gd name="T7" fmla="*/ 0 h 17"/>
                <a:gd name="T8" fmla="*/ 0 w 26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8"/>
                  </a:moveTo>
                  <a:lnTo>
                    <a:pt x="17" y="16"/>
                  </a:lnTo>
                  <a:lnTo>
                    <a:pt x="25" y="7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50" name="Freeform 135"/>
            <p:cNvSpPr>
              <a:spLocks/>
            </p:cNvSpPr>
            <p:nvPr/>
          </p:nvSpPr>
          <p:spPr bwMode="auto">
            <a:xfrm>
              <a:off x="1734" y="2554"/>
              <a:ext cx="19" cy="17"/>
            </a:xfrm>
            <a:custGeom>
              <a:avLst/>
              <a:gdLst>
                <a:gd name="T0" fmla="*/ 0 w 19"/>
                <a:gd name="T1" fmla="*/ 8 h 17"/>
                <a:gd name="T2" fmla="*/ 18 w 19"/>
                <a:gd name="T3" fmla="*/ 16 h 17"/>
                <a:gd name="T4" fmla="*/ 9 w 19"/>
                <a:gd name="T5" fmla="*/ 0 h 17"/>
                <a:gd name="T6" fmla="*/ 0 w 19"/>
                <a:gd name="T7" fmla="*/ 8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8"/>
                  </a:moveTo>
                  <a:lnTo>
                    <a:pt x="18" y="16"/>
                  </a:lnTo>
                  <a:lnTo>
                    <a:pt x="9" y="0"/>
                  </a:lnTo>
                  <a:lnTo>
                    <a:pt x="0" y="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51" name="Freeform 136"/>
            <p:cNvSpPr>
              <a:spLocks/>
            </p:cNvSpPr>
            <p:nvPr/>
          </p:nvSpPr>
          <p:spPr bwMode="auto">
            <a:xfrm>
              <a:off x="1743" y="2554"/>
              <a:ext cx="18" cy="17"/>
            </a:xfrm>
            <a:custGeom>
              <a:avLst/>
              <a:gdLst>
                <a:gd name="T0" fmla="*/ 8 w 18"/>
                <a:gd name="T1" fmla="*/ 16 h 17"/>
                <a:gd name="T2" fmla="*/ 0 w 18"/>
                <a:gd name="T3" fmla="*/ 0 h 17"/>
                <a:gd name="T4" fmla="*/ 17 w 18"/>
                <a:gd name="T5" fmla="*/ 8 h 17"/>
                <a:gd name="T6" fmla="*/ 8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8" y="16"/>
                  </a:moveTo>
                  <a:lnTo>
                    <a:pt x="0" y="0"/>
                  </a:lnTo>
                  <a:lnTo>
                    <a:pt x="17" y="8"/>
                  </a:lnTo>
                  <a:lnTo>
                    <a:pt x="8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52" name="Freeform 137"/>
            <p:cNvSpPr>
              <a:spLocks/>
            </p:cNvSpPr>
            <p:nvPr/>
          </p:nvSpPr>
          <p:spPr bwMode="auto">
            <a:xfrm>
              <a:off x="1734" y="2554"/>
              <a:ext cx="27" cy="17"/>
            </a:xfrm>
            <a:custGeom>
              <a:avLst/>
              <a:gdLst>
                <a:gd name="T0" fmla="*/ 0 w 27"/>
                <a:gd name="T1" fmla="*/ 8 h 17"/>
                <a:gd name="T2" fmla="*/ 17 w 27"/>
                <a:gd name="T3" fmla="*/ 16 h 17"/>
                <a:gd name="T4" fmla="*/ 26 w 27"/>
                <a:gd name="T5" fmla="*/ 8 h 17"/>
                <a:gd name="T6" fmla="*/ 9 w 27"/>
                <a:gd name="T7" fmla="*/ 0 h 17"/>
                <a:gd name="T8" fmla="*/ 0 w 27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8"/>
                  </a:moveTo>
                  <a:lnTo>
                    <a:pt x="17" y="16"/>
                  </a:lnTo>
                  <a:lnTo>
                    <a:pt x="26" y="8"/>
                  </a:lnTo>
                  <a:lnTo>
                    <a:pt x="9" y="0"/>
                  </a:lnTo>
                  <a:lnTo>
                    <a:pt x="0" y="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53" name="Freeform 138"/>
            <p:cNvSpPr>
              <a:spLocks/>
            </p:cNvSpPr>
            <p:nvPr/>
          </p:nvSpPr>
          <p:spPr bwMode="auto">
            <a:xfrm>
              <a:off x="1743" y="2547"/>
              <a:ext cx="18" cy="17"/>
            </a:xfrm>
            <a:custGeom>
              <a:avLst/>
              <a:gdLst>
                <a:gd name="T0" fmla="*/ 0 w 18"/>
                <a:gd name="T1" fmla="*/ 8 h 17"/>
                <a:gd name="T2" fmla="*/ 17 w 18"/>
                <a:gd name="T3" fmla="*/ 16 h 17"/>
                <a:gd name="T4" fmla="*/ 10 w 18"/>
                <a:gd name="T5" fmla="*/ 0 h 17"/>
                <a:gd name="T6" fmla="*/ 0 w 18"/>
                <a:gd name="T7" fmla="*/ 8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8"/>
                  </a:moveTo>
                  <a:lnTo>
                    <a:pt x="17" y="16"/>
                  </a:lnTo>
                  <a:lnTo>
                    <a:pt x="10" y="0"/>
                  </a:lnTo>
                  <a:lnTo>
                    <a:pt x="0" y="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54" name="Freeform 139"/>
            <p:cNvSpPr>
              <a:spLocks/>
            </p:cNvSpPr>
            <p:nvPr/>
          </p:nvSpPr>
          <p:spPr bwMode="auto">
            <a:xfrm>
              <a:off x="1753" y="2547"/>
              <a:ext cx="17" cy="17"/>
            </a:xfrm>
            <a:custGeom>
              <a:avLst/>
              <a:gdLst>
                <a:gd name="T0" fmla="*/ 7 w 17"/>
                <a:gd name="T1" fmla="*/ 16 h 17"/>
                <a:gd name="T2" fmla="*/ 0 w 17"/>
                <a:gd name="T3" fmla="*/ 0 h 17"/>
                <a:gd name="T4" fmla="*/ 16 w 17"/>
                <a:gd name="T5" fmla="*/ 8 h 17"/>
                <a:gd name="T6" fmla="*/ 7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7" y="16"/>
                  </a:moveTo>
                  <a:lnTo>
                    <a:pt x="0" y="0"/>
                  </a:lnTo>
                  <a:lnTo>
                    <a:pt x="16" y="8"/>
                  </a:lnTo>
                  <a:lnTo>
                    <a:pt x="7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55" name="Freeform 140"/>
            <p:cNvSpPr>
              <a:spLocks/>
            </p:cNvSpPr>
            <p:nvPr/>
          </p:nvSpPr>
          <p:spPr bwMode="auto">
            <a:xfrm>
              <a:off x="1743" y="2547"/>
              <a:ext cx="27" cy="17"/>
            </a:xfrm>
            <a:custGeom>
              <a:avLst/>
              <a:gdLst>
                <a:gd name="T0" fmla="*/ 0 w 27"/>
                <a:gd name="T1" fmla="*/ 8 h 17"/>
                <a:gd name="T2" fmla="*/ 17 w 27"/>
                <a:gd name="T3" fmla="*/ 16 h 17"/>
                <a:gd name="T4" fmla="*/ 26 w 27"/>
                <a:gd name="T5" fmla="*/ 8 h 17"/>
                <a:gd name="T6" fmla="*/ 10 w 27"/>
                <a:gd name="T7" fmla="*/ 0 h 17"/>
                <a:gd name="T8" fmla="*/ 0 w 27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8"/>
                  </a:moveTo>
                  <a:lnTo>
                    <a:pt x="17" y="16"/>
                  </a:lnTo>
                  <a:lnTo>
                    <a:pt x="26" y="8"/>
                  </a:lnTo>
                  <a:lnTo>
                    <a:pt x="10" y="0"/>
                  </a:lnTo>
                  <a:lnTo>
                    <a:pt x="0" y="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56" name="Freeform 141"/>
            <p:cNvSpPr>
              <a:spLocks/>
            </p:cNvSpPr>
            <p:nvPr/>
          </p:nvSpPr>
          <p:spPr bwMode="auto">
            <a:xfrm>
              <a:off x="1753" y="2542"/>
              <a:ext cx="17" cy="17"/>
            </a:xfrm>
            <a:custGeom>
              <a:avLst/>
              <a:gdLst>
                <a:gd name="T0" fmla="*/ 0 w 17"/>
                <a:gd name="T1" fmla="*/ 7 h 17"/>
                <a:gd name="T2" fmla="*/ 16 w 17"/>
                <a:gd name="T3" fmla="*/ 16 h 17"/>
                <a:gd name="T4" fmla="*/ 10 w 17"/>
                <a:gd name="T5" fmla="*/ 0 h 17"/>
                <a:gd name="T6" fmla="*/ 0 w 17"/>
                <a:gd name="T7" fmla="*/ 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7"/>
                  </a:moveTo>
                  <a:lnTo>
                    <a:pt x="16" y="16"/>
                  </a:lnTo>
                  <a:lnTo>
                    <a:pt x="10" y="0"/>
                  </a:lnTo>
                  <a:lnTo>
                    <a:pt x="0" y="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57" name="Freeform 142"/>
            <p:cNvSpPr>
              <a:spLocks/>
            </p:cNvSpPr>
            <p:nvPr/>
          </p:nvSpPr>
          <p:spPr bwMode="auto">
            <a:xfrm>
              <a:off x="1761" y="2542"/>
              <a:ext cx="18" cy="17"/>
            </a:xfrm>
            <a:custGeom>
              <a:avLst/>
              <a:gdLst>
                <a:gd name="T0" fmla="*/ 6 w 18"/>
                <a:gd name="T1" fmla="*/ 16 h 17"/>
                <a:gd name="T2" fmla="*/ 0 w 18"/>
                <a:gd name="T3" fmla="*/ 0 h 17"/>
                <a:gd name="T4" fmla="*/ 17 w 18"/>
                <a:gd name="T5" fmla="*/ 8 h 17"/>
                <a:gd name="T6" fmla="*/ 6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6" y="16"/>
                  </a:moveTo>
                  <a:lnTo>
                    <a:pt x="0" y="0"/>
                  </a:lnTo>
                  <a:lnTo>
                    <a:pt x="17" y="8"/>
                  </a:lnTo>
                  <a:lnTo>
                    <a:pt x="6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58" name="Freeform 143"/>
            <p:cNvSpPr>
              <a:spLocks/>
            </p:cNvSpPr>
            <p:nvPr/>
          </p:nvSpPr>
          <p:spPr bwMode="auto">
            <a:xfrm>
              <a:off x="1753" y="2542"/>
              <a:ext cx="23" cy="17"/>
            </a:xfrm>
            <a:custGeom>
              <a:avLst/>
              <a:gdLst>
                <a:gd name="T0" fmla="*/ 0 w 23"/>
                <a:gd name="T1" fmla="*/ 7 h 17"/>
                <a:gd name="T2" fmla="*/ 14 w 23"/>
                <a:gd name="T3" fmla="*/ 16 h 17"/>
                <a:gd name="T4" fmla="*/ 22 w 23"/>
                <a:gd name="T5" fmla="*/ 8 h 17"/>
                <a:gd name="T6" fmla="*/ 8 w 23"/>
                <a:gd name="T7" fmla="*/ 0 h 17"/>
                <a:gd name="T8" fmla="*/ 0 w 23"/>
                <a:gd name="T9" fmla="*/ 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7"/>
                <a:gd name="T17" fmla="*/ 23 w 2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7">
                  <a:moveTo>
                    <a:pt x="0" y="7"/>
                  </a:moveTo>
                  <a:lnTo>
                    <a:pt x="14" y="16"/>
                  </a:lnTo>
                  <a:lnTo>
                    <a:pt x="22" y="8"/>
                  </a:lnTo>
                  <a:lnTo>
                    <a:pt x="8" y="0"/>
                  </a:lnTo>
                  <a:lnTo>
                    <a:pt x="0" y="7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59" name="Freeform 144"/>
            <p:cNvSpPr>
              <a:spLocks/>
            </p:cNvSpPr>
            <p:nvPr/>
          </p:nvSpPr>
          <p:spPr bwMode="auto">
            <a:xfrm>
              <a:off x="1761" y="2537"/>
              <a:ext cx="18" cy="17"/>
            </a:xfrm>
            <a:custGeom>
              <a:avLst/>
              <a:gdLst>
                <a:gd name="T0" fmla="*/ 0 w 18"/>
                <a:gd name="T1" fmla="*/ 7 h 17"/>
                <a:gd name="T2" fmla="*/ 17 w 18"/>
                <a:gd name="T3" fmla="*/ 16 h 17"/>
                <a:gd name="T4" fmla="*/ 12 w 18"/>
                <a:gd name="T5" fmla="*/ 0 h 17"/>
                <a:gd name="T6" fmla="*/ 0 w 18"/>
                <a:gd name="T7" fmla="*/ 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7"/>
                  </a:moveTo>
                  <a:lnTo>
                    <a:pt x="17" y="16"/>
                  </a:lnTo>
                  <a:lnTo>
                    <a:pt x="12" y="0"/>
                  </a:lnTo>
                  <a:lnTo>
                    <a:pt x="0" y="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60" name="Freeform 145"/>
            <p:cNvSpPr>
              <a:spLocks/>
            </p:cNvSpPr>
            <p:nvPr/>
          </p:nvSpPr>
          <p:spPr bwMode="auto">
            <a:xfrm>
              <a:off x="1773" y="2537"/>
              <a:ext cx="18" cy="17"/>
            </a:xfrm>
            <a:custGeom>
              <a:avLst/>
              <a:gdLst>
                <a:gd name="T0" fmla="*/ 4 w 18"/>
                <a:gd name="T1" fmla="*/ 16 h 17"/>
                <a:gd name="T2" fmla="*/ 0 w 18"/>
                <a:gd name="T3" fmla="*/ 0 h 17"/>
                <a:gd name="T4" fmla="*/ 17 w 18"/>
                <a:gd name="T5" fmla="*/ 9 h 17"/>
                <a:gd name="T6" fmla="*/ 4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4" y="16"/>
                  </a:moveTo>
                  <a:lnTo>
                    <a:pt x="0" y="0"/>
                  </a:lnTo>
                  <a:lnTo>
                    <a:pt x="17" y="9"/>
                  </a:lnTo>
                  <a:lnTo>
                    <a:pt x="4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61" name="Freeform 146"/>
            <p:cNvSpPr>
              <a:spLocks/>
            </p:cNvSpPr>
            <p:nvPr/>
          </p:nvSpPr>
          <p:spPr bwMode="auto">
            <a:xfrm>
              <a:off x="1761" y="2537"/>
              <a:ext cx="26" cy="17"/>
            </a:xfrm>
            <a:custGeom>
              <a:avLst/>
              <a:gdLst>
                <a:gd name="T0" fmla="*/ 0 w 26"/>
                <a:gd name="T1" fmla="*/ 7 h 17"/>
                <a:gd name="T2" fmla="*/ 14 w 26"/>
                <a:gd name="T3" fmla="*/ 16 h 17"/>
                <a:gd name="T4" fmla="*/ 25 w 26"/>
                <a:gd name="T5" fmla="*/ 9 h 17"/>
                <a:gd name="T6" fmla="*/ 10 w 26"/>
                <a:gd name="T7" fmla="*/ 0 h 17"/>
                <a:gd name="T8" fmla="*/ 0 w 26"/>
                <a:gd name="T9" fmla="*/ 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7"/>
                  </a:moveTo>
                  <a:lnTo>
                    <a:pt x="14" y="16"/>
                  </a:lnTo>
                  <a:lnTo>
                    <a:pt x="25" y="9"/>
                  </a:lnTo>
                  <a:lnTo>
                    <a:pt x="10" y="0"/>
                  </a:lnTo>
                  <a:lnTo>
                    <a:pt x="0" y="7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62" name="Freeform 147"/>
            <p:cNvSpPr>
              <a:spLocks/>
            </p:cNvSpPr>
            <p:nvPr/>
          </p:nvSpPr>
          <p:spPr bwMode="auto">
            <a:xfrm>
              <a:off x="1773" y="2531"/>
              <a:ext cx="18" cy="17"/>
            </a:xfrm>
            <a:custGeom>
              <a:avLst/>
              <a:gdLst>
                <a:gd name="T0" fmla="*/ 0 w 18"/>
                <a:gd name="T1" fmla="*/ 6 h 17"/>
                <a:gd name="T2" fmla="*/ 17 w 18"/>
                <a:gd name="T3" fmla="*/ 16 h 17"/>
                <a:gd name="T4" fmla="*/ 13 w 18"/>
                <a:gd name="T5" fmla="*/ 0 h 17"/>
                <a:gd name="T6" fmla="*/ 0 w 18"/>
                <a:gd name="T7" fmla="*/ 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6"/>
                  </a:moveTo>
                  <a:lnTo>
                    <a:pt x="17" y="16"/>
                  </a:lnTo>
                  <a:lnTo>
                    <a:pt x="13" y="0"/>
                  </a:lnTo>
                  <a:lnTo>
                    <a:pt x="0" y="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63" name="Freeform 148"/>
            <p:cNvSpPr>
              <a:spLocks/>
            </p:cNvSpPr>
            <p:nvPr/>
          </p:nvSpPr>
          <p:spPr bwMode="auto">
            <a:xfrm>
              <a:off x="1784" y="2531"/>
              <a:ext cx="18" cy="17"/>
            </a:xfrm>
            <a:custGeom>
              <a:avLst/>
              <a:gdLst>
                <a:gd name="T0" fmla="*/ 3 w 18"/>
                <a:gd name="T1" fmla="*/ 16 h 17"/>
                <a:gd name="T2" fmla="*/ 0 w 18"/>
                <a:gd name="T3" fmla="*/ 0 h 17"/>
                <a:gd name="T4" fmla="*/ 17 w 18"/>
                <a:gd name="T5" fmla="*/ 9 h 17"/>
                <a:gd name="T6" fmla="*/ 3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3" y="16"/>
                  </a:moveTo>
                  <a:lnTo>
                    <a:pt x="0" y="0"/>
                  </a:lnTo>
                  <a:lnTo>
                    <a:pt x="17" y="9"/>
                  </a:lnTo>
                  <a:lnTo>
                    <a:pt x="3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64" name="Freeform 149"/>
            <p:cNvSpPr>
              <a:spLocks/>
            </p:cNvSpPr>
            <p:nvPr/>
          </p:nvSpPr>
          <p:spPr bwMode="auto">
            <a:xfrm>
              <a:off x="1773" y="2531"/>
              <a:ext cx="25" cy="17"/>
            </a:xfrm>
            <a:custGeom>
              <a:avLst/>
              <a:gdLst>
                <a:gd name="T0" fmla="*/ 0 w 25"/>
                <a:gd name="T1" fmla="*/ 6 h 17"/>
                <a:gd name="T2" fmla="*/ 13 w 25"/>
                <a:gd name="T3" fmla="*/ 16 h 17"/>
                <a:gd name="T4" fmla="*/ 24 w 25"/>
                <a:gd name="T5" fmla="*/ 9 h 17"/>
                <a:gd name="T6" fmla="*/ 11 w 25"/>
                <a:gd name="T7" fmla="*/ 0 h 17"/>
                <a:gd name="T8" fmla="*/ 0 w 25"/>
                <a:gd name="T9" fmla="*/ 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7"/>
                <a:gd name="T17" fmla="*/ 25 w 2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7">
                  <a:moveTo>
                    <a:pt x="0" y="6"/>
                  </a:moveTo>
                  <a:lnTo>
                    <a:pt x="13" y="16"/>
                  </a:lnTo>
                  <a:lnTo>
                    <a:pt x="24" y="9"/>
                  </a:lnTo>
                  <a:lnTo>
                    <a:pt x="11" y="0"/>
                  </a:lnTo>
                  <a:lnTo>
                    <a:pt x="0" y="6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65" name="Freeform 150"/>
            <p:cNvSpPr>
              <a:spLocks/>
            </p:cNvSpPr>
            <p:nvPr/>
          </p:nvSpPr>
          <p:spPr bwMode="auto">
            <a:xfrm>
              <a:off x="1784" y="2525"/>
              <a:ext cx="18" cy="17"/>
            </a:xfrm>
            <a:custGeom>
              <a:avLst/>
              <a:gdLst>
                <a:gd name="T0" fmla="*/ 0 w 18"/>
                <a:gd name="T1" fmla="*/ 7 h 17"/>
                <a:gd name="T2" fmla="*/ 17 w 18"/>
                <a:gd name="T3" fmla="*/ 16 h 17"/>
                <a:gd name="T4" fmla="*/ 15 w 18"/>
                <a:gd name="T5" fmla="*/ 0 h 17"/>
                <a:gd name="T6" fmla="*/ 0 w 18"/>
                <a:gd name="T7" fmla="*/ 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7"/>
                  </a:moveTo>
                  <a:lnTo>
                    <a:pt x="17" y="16"/>
                  </a:lnTo>
                  <a:lnTo>
                    <a:pt x="15" y="0"/>
                  </a:lnTo>
                  <a:lnTo>
                    <a:pt x="0" y="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66" name="Freeform 151"/>
            <p:cNvSpPr>
              <a:spLocks/>
            </p:cNvSpPr>
            <p:nvPr/>
          </p:nvSpPr>
          <p:spPr bwMode="auto">
            <a:xfrm>
              <a:off x="1797" y="2525"/>
              <a:ext cx="18" cy="17"/>
            </a:xfrm>
            <a:custGeom>
              <a:avLst/>
              <a:gdLst>
                <a:gd name="T0" fmla="*/ 1 w 18"/>
                <a:gd name="T1" fmla="*/ 16 h 17"/>
                <a:gd name="T2" fmla="*/ 0 w 18"/>
                <a:gd name="T3" fmla="*/ 0 h 17"/>
                <a:gd name="T4" fmla="*/ 17 w 18"/>
                <a:gd name="T5" fmla="*/ 9 h 17"/>
                <a:gd name="T6" fmla="*/ 1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1" y="16"/>
                  </a:moveTo>
                  <a:lnTo>
                    <a:pt x="0" y="0"/>
                  </a:lnTo>
                  <a:lnTo>
                    <a:pt x="17" y="9"/>
                  </a:lnTo>
                  <a:lnTo>
                    <a:pt x="1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67" name="Freeform 152"/>
            <p:cNvSpPr>
              <a:spLocks/>
            </p:cNvSpPr>
            <p:nvPr/>
          </p:nvSpPr>
          <p:spPr bwMode="auto">
            <a:xfrm>
              <a:off x="1784" y="2525"/>
              <a:ext cx="27" cy="17"/>
            </a:xfrm>
            <a:custGeom>
              <a:avLst/>
              <a:gdLst>
                <a:gd name="T0" fmla="*/ 0 w 27"/>
                <a:gd name="T1" fmla="*/ 7 h 17"/>
                <a:gd name="T2" fmla="*/ 14 w 27"/>
                <a:gd name="T3" fmla="*/ 16 h 17"/>
                <a:gd name="T4" fmla="*/ 26 w 27"/>
                <a:gd name="T5" fmla="*/ 9 h 17"/>
                <a:gd name="T6" fmla="*/ 13 w 27"/>
                <a:gd name="T7" fmla="*/ 0 h 17"/>
                <a:gd name="T8" fmla="*/ 0 w 27"/>
                <a:gd name="T9" fmla="*/ 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7"/>
                  </a:moveTo>
                  <a:lnTo>
                    <a:pt x="14" y="16"/>
                  </a:lnTo>
                  <a:lnTo>
                    <a:pt x="26" y="9"/>
                  </a:lnTo>
                  <a:lnTo>
                    <a:pt x="13" y="0"/>
                  </a:lnTo>
                  <a:lnTo>
                    <a:pt x="0" y="7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68" name="Freeform 153"/>
            <p:cNvSpPr>
              <a:spLocks/>
            </p:cNvSpPr>
            <p:nvPr/>
          </p:nvSpPr>
          <p:spPr bwMode="auto">
            <a:xfrm>
              <a:off x="1797" y="2520"/>
              <a:ext cx="18" cy="17"/>
            </a:xfrm>
            <a:custGeom>
              <a:avLst/>
              <a:gdLst>
                <a:gd name="T0" fmla="*/ 0 w 18"/>
                <a:gd name="T1" fmla="*/ 6 h 17"/>
                <a:gd name="T2" fmla="*/ 15 w 18"/>
                <a:gd name="T3" fmla="*/ 16 h 17"/>
                <a:gd name="T4" fmla="*/ 17 w 18"/>
                <a:gd name="T5" fmla="*/ 0 h 17"/>
                <a:gd name="T6" fmla="*/ 0 w 18"/>
                <a:gd name="T7" fmla="*/ 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6"/>
                  </a:moveTo>
                  <a:lnTo>
                    <a:pt x="15" y="16"/>
                  </a:lnTo>
                  <a:lnTo>
                    <a:pt x="17" y="0"/>
                  </a:lnTo>
                  <a:lnTo>
                    <a:pt x="0" y="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69" name="Freeform 154"/>
            <p:cNvSpPr>
              <a:spLocks/>
            </p:cNvSpPr>
            <p:nvPr/>
          </p:nvSpPr>
          <p:spPr bwMode="auto">
            <a:xfrm>
              <a:off x="1810" y="252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 w 17"/>
                <a:gd name="T3" fmla="*/ 0 h 17"/>
                <a:gd name="T4" fmla="*/ 16 w 17"/>
                <a:gd name="T5" fmla="*/ 10 h 17"/>
                <a:gd name="T6" fmla="*/ 0 w 1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16"/>
                  </a:moveTo>
                  <a:lnTo>
                    <a:pt x="1" y="0"/>
                  </a:lnTo>
                  <a:lnTo>
                    <a:pt x="16" y="10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70" name="Freeform 155"/>
            <p:cNvSpPr>
              <a:spLocks/>
            </p:cNvSpPr>
            <p:nvPr/>
          </p:nvSpPr>
          <p:spPr bwMode="auto">
            <a:xfrm>
              <a:off x="1797" y="2520"/>
              <a:ext cx="26" cy="17"/>
            </a:xfrm>
            <a:custGeom>
              <a:avLst/>
              <a:gdLst>
                <a:gd name="T0" fmla="*/ 0 w 26"/>
                <a:gd name="T1" fmla="*/ 6 h 17"/>
                <a:gd name="T2" fmla="*/ 12 w 26"/>
                <a:gd name="T3" fmla="*/ 16 h 17"/>
                <a:gd name="T4" fmla="*/ 25 w 26"/>
                <a:gd name="T5" fmla="*/ 10 h 17"/>
                <a:gd name="T6" fmla="*/ 13 w 26"/>
                <a:gd name="T7" fmla="*/ 0 h 17"/>
                <a:gd name="T8" fmla="*/ 0 w 26"/>
                <a:gd name="T9" fmla="*/ 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0" y="6"/>
                  </a:moveTo>
                  <a:lnTo>
                    <a:pt x="12" y="16"/>
                  </a:lnTo>
                  <a:lnTo>
                    <a:pt x="25" y="10"/>
                  </a:lnTo>
                  <a:lnTo>
                    <a:pt x="13" y="0"/>
                  </a:lnTo>
                  <a:lnTo>
                    <a:pt x="0" y="6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71" name="Freeform 156"/>
            <p:cNvSpPr>
              <a:spLocks/>
            </p:cNvSpPr>
            <p:nvPr/>
          </p:nvSpPr>
          <p:spPr bwMode="auto">
            <a:xfrm>
              <a:off x="1810" y="2517"/>
              <a:ext cx="17" cy="17"/>
            </a:xfrm>
            <a:custGeom>
              <a:avLst/>
              <a:gdLst>
                <a:gd name="T0" fmla="*/ 0 w 17"/>
                <a:gd name="T1" fmla="*/ 5 h 17"/>
                <a:gd name="T2" fmla="*/ 12 w 17"/>
                <a:gd name="T3" fmla="*/ 16 h 17"/>
                <a:gd name="T4" fmla="*/ 16 w 17"/>
                <a:gd name="T5" fmla="*/ 0 h 17"/>
                <a:gd name="T6" fmla="*/ 0 w 17"/>
                <a:gd name="T7" fmla="*/ 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5"/>
                  </a:moveTo>
                  <a:lnTo>
                    <a:pt x="12" y="16"/>
                  </a:lnTo>
                  <a:lnTo>
                    <a:pt x="16" y="0"/>
                  </a:lnTo>
                  <a:lnTo>
                    <a:pt x="0" y="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72" name="Freeform 157"/>
            <p:cNvSpPr>
              <a:spLocks/>
            </p:cNvSpPr>
            <p:nvPr/>
          </p:nvSpPr>
          <p:spPr bwMode="auto">
            <a:xfrm>
              <a:off x="1822" y="2517"/>
              <a:ext cx="18" cy="17"/>
            </a:xfrm>
            <a:custGeom>
              <a:avLst/>
              <a:gdLst>
                <a:gd name="T0" fmla="*/ 0 w 18"/>
                <a:gd name="T1" fmla="*/ 16 h 17"/>
                <a:gd name="T2" fmla="*/ 3 w 18"/>
                <a:gd name="T3" fmla="*/ 0 h 17"/>
                <a:gd name="T4" fmla="*/ 17 w 18"/>
                <a:gd name="T5" fmla="*/ 10 h 17"/>
                <a:gd name="T6" fmla="*/ 0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16"/>
                  </a:moveTo>
                  <a:lnTo>
                    <a:pt x="3" y="0"/>
                  </a:lnTo>
                  <a:lnTo>
                    <a:pt x="17" y="10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73" name="Freeform 158"/>
            <p:cNvSpPr>
              <a:spLocks/>
            </p:cNvSpPr>
            <p:nvPr/>
          </p:nvSpPr>
          <p:spPr bwMode="auto">
            <a:xfrm>
              <a:off x="1810" y="2517"/>
              <a:ext cx="27" cy="17"/>
            </a:xfrm>
            <a:custGeom>
              <a:avLst/>
              <a:gdLst>
                <a:gd name="T0" fmla="*/ 0 w 27"/>
                <a:gd name="T1" fmla="*/ 5 h 17"/>
                <a:gd name="T2" fmla="*/ 11 w 27"/>
                <a:gd name="T3" fmla="*/ 16 h 17"/>
                <a:gd name="T4" fmla="*/ 26 w 27"/>
                <a:gd name="T5" fmla="*/ 10 h 17"/>
                <a:gd name="T6" fmla="*/ 14 w 27"/>
                <a:gd name="T7" fmla="*/ 0 h 17"/>
                <a:gd name="T8" fmla="*/ 0 w 27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5"/>
                  </a:moveTo>
                  <a:lnTo>
                    <a:pt x="11" y="16"/>
                  </a:lnTo>
                  <a:lnTo>
                    <a:pt x="26" y="10"/>
                  </a:lnTo>
                  <a:lnTo>
                    <a:pt x="14" y="0"/>
                  </a:lnTo>
                  <a:lnTo>
                    <a:pt x="0" y="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74" name="Freeform 159"/>
            <p:cNvSpPr>
              <a:spLocks/>
            </p:cNvSpPr>
            <p:nvPr/>
          </p:nvSpPr>
          <p:spPr bwMode="auto">
            <a:xfrm>
              <a:off x="1824" y="2511"/>
              <a:ext cx="18" cy="17"/>
            </a:xfrm>
            <a:custGeom>
              <a:avLst/>
              <a:gdLst>
                <a:gd name="T0" fmla="*/ 0 w 18"/>
                <a:gd name="T1" fmla="*/ 5 h 17"/>
                <a:gd name="T2" fmla="*/ 12 w 18"/>
                <a:gd name="T3" fmla="*/ 16 h 17"/>
                <a:gd name="T4" fmla="*/ 17 w 18"/>
                <a:gd name="T5" fmla="*/ 0 h 17"/>
                <a:gd name="T6" fmla="*/ 0 w 18"/>
                <a:gd name="T7" fmla="*/ 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5"/>
                  </a:moveTo>
                  <a:lnTo>
                    <a:pt x="12" y="16"/>
                  </a:lnTo>
                  <a:lnTo>
                    <a:pt x="17" y="0"/>
                  </a:lnTo>
                  <a:lnTo>
                    <a:pt x="0" y="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75" name="Freeform 160"/>
            <p:cNvSpPr>
              <a:spLocks/>
            </p:cNvSpPr>
            <p:nvPr/>
          </p:nvSpPr>
          <p:spPr bwMode="auto">
            <a:xfrm>
              <a:off x="1836" y="2511"/>
              <a:ext cx="18" cy="17"/>
            </a:xfrm>
            <a:custGeom>
              <a:avLst/>
              <a:gdLst>
                <a:gd name="T0" fmla="*/ 0 w 18"/>
                <a:gd name="T1" fmla="*/ 16 h 17"/>
                <a:gd name="T2" fmla="*/ 5 w 18"/>
                <a:gd name="T3" fmla="*/ 0 h 17"/>
                <a:gd name="T4" fmla="*/ 17 w 18"/>
                <a:gd name="T5" fmla="*/ 10 h 17"/>
                <a:gd name="T6" fmla="*/ 0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16"/>
                  </a:moveTo>
                  <a:lnTo>
                    <a:pt x="5" y="0"/>
                  </a:lnTo>
                  <a:lnTo>
                    <a:pt x="17" y="10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76" name="Freeform 161"/>
            <p:cNvSpPr>
              <a:spLocks/>
            </p:cNvSpPr>
            <p:nvPr/>
          </p:nvSpPr>
          <p:spPr bwMode="auto">
            <a:xfrm>
              <a:off x="1824" y="2511"/>
              <a:ext cx="27" cy="17"/>
            </a:xfrm>
            <a:custGeom>
              <a:avLst/>
              <a:gdLst>
                <a:gd name="T0" fmla="*/ 0 w 27"/>
                <a:gd name="T1" fmla="*/ 5 h 17"/>
                <a:gd name="T2" fmla="*/ 11 w 27"/>
                <a:gd name="T3" fmla="*/ 16 h 17"/>
                <a:gd name="T4" fmla="*/ 26 w 27"/>
                <a:gd name="T5" fmla="*/ 10 h 17"/>
                <a:gd name="T6" fmla="*/ 16 w 27"/>
                <a:gd name="T7" fmla="*/ 0 h 17"/>
                <a:gd name="T8" fmla="*/ 0 w 27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7"/>
                <a:gd name="T17" fmla="*/ 27 w 2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7">
                  <a:moveTo>
                    <a:pt x="0" y="5"/>
                  </a:moveTo>
                  <a:lnTo>
                    <a:pt x="11" y="16"/>
                  </a:lnTo>
                  <a:lnTo>
                    <a:pt x="26" y="10"/>
                  </a:lnTo>
                  <a:lnTo>
                    <a:pt x="16" y="0"/>
                  </a:lnTo>
                  <a:lnTo>
                    <a:pt x="0" y="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77" name="Freeform 162"/>
            <p:cNvSpPr>
              <a:spLocks/>
            </p:cNvSpPr>
            <p:nvPr/>
          </p:nvSpPr>
          <p:spPr bwMode="auto">
            <a:xfrm>
              <a:off x="1840" y="2506"/>
              <a:ext cx="20" cy="17"/>
            </a:xfrm>
            <a:custGeom>
              <a:avLst/>
              <a:gdLst>
                <a:gd name="T0" fmla="*/ 0 w 20"/>
                <a:gd name="T1" fmla="*/ 5 h 17"/>
                <a:gd name="T2" fmla="*/ 10 w 20"/>
                <a:gd name="T3" fmla="*/ 16 h 17"/>
                <a:gd name="T4" fmla="*/ 19 w 20"/>
                <a:gd name="T5" fmla="*/ 0 h 17"/>
                <a:gd name="T6" fmla="*/ 0 w 20"/>
                <a:gd name="T7" fmla="*/ 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5"/>
                  </a:moveTo>
                  <a:lnTo>
                    <a:pt x="10" y="16"/>
                  </a:lnTo>
                  <a:lnTo>
                    <a:pt x="19" y="0"/>
                  </a:lnTo>
                  <a:lnTo>
                    <a:pt x="0" y="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78" name="Freeform 163"/>
            <p:cNvSpPr>
              <a:spLocks/>
            </p:cNvSpPr>
            <p:nvPr/>
          </p:nvSpPr>
          <p:spPr bwMode="auto">
            <a:xfrm>
              <a:off x="1850" y="2506"/>
              <a:ext cx="18" cy="17"/>
            </a:xfrm>
            <a:custGeom>
              <a:avLst/>
              <a:gdLst>
                <a:gd name="T0" fmla="*/ 0 w 18"/>
                <a:gd name="T1" fmla="*/ 16 h 17"/>
                <a:gd name="T2" fmla="*/ 8 w 18"/>
                <a:gd name="T3" fmla="*/ 0 h 17"/>
                <a:gd name="T4" fmla="*/ 17 w 18"/>
                <a:gd name="T5" fmla="*/ 10 h 17"/>
                <a:gd name="T6" fmla="*/ 0 w 1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16"/>
                  </a:moveTo>
                  <a:lnTo>
                    <a:pt x="8" y="0"/>
                  </a:lnTo>
                  <a:lnTo>
                    <a:pt x="17" y="10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79" name="Freeform 164"/>
            <p:cNvSpPr>
              <a:spLocks/>
            </p:cNvSpPr>
            <p:nvPr/>
          </p:nvSpPr>
          <p:spPr bwMode="auto">
            <a:xfrm>
              <a:off x="1840" y="2506"/>
              <a:ext cx="28" cy="17"/>
            </a:xfrm>
            <a:custGeom>
              <a:avLst/>
              <a:gdLst>
                <a:gd name="T0" fmla="*/ 0 w 28"/>
                <a:gd name="T1" fmla="*/ 5 h 17"/>
                <a:gd name="T2" fmla="*/ 10 w 28"/>
                <a:gd name="T3" fmla="*/ 16 h 17"/>
                <a:gd name="T4" fmla="*/ 27 w 28"/>
                <a:gd name="T5" fmla="*/ 10 h 17"/>
                <a:gd name="T6" fmla="*/ 18 w 28"/>
                <a:gd name="T7" fmla="*/ 0 h 17"/>
                <a:gd name="T8" fmla="*/ 0 w 28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0" y="5"/>
                  </a:moveTo>
                  <a:lnTo>
                    <a:pt x="10" y="16"/>
                  </a:lnTo>
                  <a:lnTo>
                    <a:pt x="27" y="10"/>
                  </a:lnTo>
                  <a:lnTo>
                    <a:pt x="18" y="0"/>
                  </a:lnTo>
                  <a:lnTo>
                    <a:pt x="0" y="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80" name="Freeform 165"/>
            <p:cNvSpPr>
              <a:spLocks/>
            </p:cNvSpPr>
            <p:nvPr/>
          </p:nvSpPr>
          <p:spPr bwMode="auto">
            <a:xfrm>
              <a:off x="1859" y="2500"/>
              <a:ext cx="18" cy="17"/>
            </a:xfrm>
            <a:custGeom>
              <a:avLst/>
              <a:gdLst>
                <a:gd name="T0" fmla="*/ 0 w 18"/>
                <a:gd name="T1" fmla="*/ 5 h 17"/>
                <a:gd name="T2" fmla="*/ 8 w 18"/>
                <a:gd name="T3" fmla="*/ 16 h 17"/>
                <a:gd name="T4" fmla="*/ 17 w 18"/>
                <a:gd name="T5" fmla="*/ 0 h 17"/>
                <a:gd name="T6" fmla="*/ 0 w 18"/>
                <a:gd name="T7" fmla="*/ 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7"/>
                <a:gd name="T14" fmla="*/ 18 w 1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7">
                  <a:moveTo>
                    <a:pt x="0" y="5"/>
                  </a:moveTo>
                  <a:lnTo>
                    <a:pt x="8" y="16"/>
                  </a:lnTo>
                  <a:lnTo>
                    <a:pt x="17" y="0"/>
                  </a:lnTo>
                  <a:lnTo>
                    <a:pt x="0" y="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81" name="Freeform 166"/>
            <p:cNvSpPr>
              <a:spLocks/>
            </p:cNvSpPr>
            <p:nvPr/>
          </p:nvSpPr>
          <p:spPr bwMode="auto">
            <a:xfrm>
              <a:off x="1867" y="2500"/>
              <a:ext cx="20" cy="17"/>
            </a:xfrm>
            <a:custGeom>
              <a:avLst/>
              <a:gdLst>
                <a:gd name="T0" fmla="*/ 0 w 20"/>
                <a:gd name="T1" fmla="*/ 16 h 17"/>
                <a:gd name="T2" fmla="*/ 10 w 20"/>
                <a:gd name="T3" fmla="*/ 0 h 17"/>
                <a:gd name="T4" fmla="*/ 19 w 20"/>
                <a:gd name="T5" fmla="*/ 10 h 17"/>
                <a:gd name="T6" fmla="*/ 0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6"/>
                  </a:moveTo>
                  <a:lnTo>
                    <a:pt x="10" y="0"/>
                  </a:lnTo>
                  <a:lnTo>
                    <a:pt x="19" y="10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82" name="Freeform 167"/>
            <p:cNvSpPr>
              <a:spLocks/>
            </p:cNvSpPr>
            <p:nvPr/>
          </p:nvSpPr>
          <p:spPr bwMode="auto">
            <a:xfrm>
              <a:off x="1859" y="2500"/>
              <a:ext cx="28" cy="17"/>
            </a:xfrm>
            <a:custGeom>
              <a:avLst/>
              <a:gdLst>
                <a:gd name="T0" fmla="*/ 0 w 28"/>
                <a:gd name="T1" fmla="*/ 5 h 17"/>
                <a:gd name="T2" fmla="*/ 8 w 28"/>
                <a:gd name="T3" fmla="*/ 16 h 17"/>
                <a:gd name="T4" fmla="*/ 27 w 28"/>
                <a:gd name="T5" fmla="*/ 10 h 17"/>
                <a:gd name="T6" fmla="*/ 18 w 28"/>
                <a:gd name="T7" fmla="*/ 0 h 17"/>
                <a:gd name="T8" fmla="*/ 0 w 28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0" y="5"/>
                  </a:moveTo>
                  <a:lnTo>
                    <a:pt x="8" y="16"/>
                  </a:lnTo>
                  <a:lnTo>
                    <a:pt x="27" y="10"/>
                  </a:lnTo>
                  <a:lnTo>
                    <a:pt x="18" y="0"/>
                  </a:lnTo>
                  <a:lnTo>
                    <a:pt x="0" y="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83" name="Freeform 168"/>
            <p:cNvSpPr>
              <a:spLocks/>
            </p:cNvSpPr>
            <p:nvPr/>
          </p:nvSpPr>
          <p:spPr bwMode="auto">
            <a:xfrm>
              <a:off x="1876" y="2498"/>
              <a:ext cx="20" cy="17"/>
            </a:xfrm>
            <a:custGeom>
              <a:avLst/>
              <a:gdLst>
                <a:gd name="T0" fmla="*/ 0 w 20"/>
                <a:gd name="T1" fmla="*/ 4 h 17"/>
                <a:gd name="T2" fmla="*/ 8 w 20"/>
                <a:gd name="T3" fmla="*/ 16 h 17"/>
                <a:gd name="T4" fmla="*/ 19 w 20"/>
                <a:gd name="T5" fmla="*/ 0 h 17"/>
                <a:gd name="T6" fmla="*/ 0 w 20"/>
                <a:gd name="T7" fmla="*/ 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4"/>
                  </a:moveTo>
                  <a:lnTo>
                    <a:pt x="8" y="16"/>
                  </a:lnTo>
                  <a:lnTo>
                    <a:pt x="19" y="0"/>
                  </a:lnTo>
                  <a:lnTo>
                    <a:pt x="0" y="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84" name="Freeform 169"/>
            <p:cNvSpPr>
              <a:spLocks/>
            </p:cNvSpPr>
            <p:nvPr/>
          </p:nvSpPr>
          <p:spPr bwMode="auto">
            <a:xfrm>
              <a:off x="1886" y="2498"/>
              <a:ext cx="19" cy="17"/>
            </a:xfrm>
            <a:custGeom>
              <a:avLst/>
              <a:gdLst>
                <a:gd name="T0" fmla="*/ 0 w 19"/>
                <a:gd name="T1" fmla="*/ 16 h 17"/>
                <a:gd name="T2" fmla="*/ 10 w 19"/>
                <a:gd name="T3" fmla="*/ 0 h 17"/>
                <a:gd name="T4" fmla="*/ 18 w 19"/>
                <a:gd name="T5" fmla="*/ 11 h 17"/>
                <a:gd name="T6" fmla="*/ 0 w 1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7"/>
                <a:gd name="T14" fmla="*/ 19 w 1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7">
                  <a:moveTo>
                    <a:pt x="0" y="16"/>
                  </a:moveTo>
                  <a:lnTo>
                    <a:pt x="10" y="0"/>
                  </a:lnTo>
                  <a:lnTo>
                    <a:pt x="18" y="11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85" name="Freeform 170"/>
            <p:cNvSpPr>
              <a:spLocks/>
            </p:cNvSpPr>
            <p:nvPr/>
          </p:nvSpPr>
          <p:spPr bwMode="auto">
            <a:xfrm>
              <a:off x="1876" y="2498"/>
              <a:ext cx="29" cy="17"/>
            </a:xfrm>
            <a:custGeom>
              <a:avLst/>
              <a:gdLst>
                <a:gd name="T0" fmla="*/ 0 w 29"/>
                <a:gd name="T1" fmla="*/ 4 h 17"/>
                <a:gd name="T2" fmla="*/ 9 w 29"/>
                <a:gd name="T3" fmla="*/ 16 h 17"/>
                <a:gd name="T4" fmla="*/ 28 w 29"/>
                <a:gd name="T5" fmla="*/ 11 h 17"/>
                <a:gd name="T6" fmla="*/ 20 w 29"/>
                <a:gd name="T7" fmla="*/ 0 h 17"/>
                <a:gd name="T8" fmla="*/ 0 w 29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7"/>
                <a:gd name="T17" fmla="*/ 29 w 2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7">
                  <a:moveTo>
                    <a:pt x="0" y="4"/>
                  </a:moveTo>
                  <a:lnTo>
                    <a:pt x="9" y="16"/>
                  </a:lnTo>
                  <a:lnTo>
                    <a:pt x="28" y="11"/>
                  </a:lnTo>
                  <a:lnTo>
                    <a:pt x="20" y="0"/>
                  </a:lnTo>
                  <a:lnTo>
                    <a:pt x="0" y="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86" name="Freeform 171"/>
            <p:cNvSpPr>
              <a:spLocks/>
            </p:cNvSpPr>
            <p:nvPr/>
          </p:nvSpPr>
          <p:spPr bwMode="auto">
            <a:xfrm>
              <a:off x="1895" y="2494"/>
              <a:ext cx="22" cy="17"/>
            </a:xfrm>
            <a:custGeom>
              <a:avLst/>
              <a:gdLst>
                <a:gd name="T0" fmla="*/ 0 w 22"/>
                <a:gd name="T1" fmla="*/ 5 h 17"/>
                <a:gd name="T2" fmla="*/ 8 w 22"/>
                <a:gd name="T3" fmla="*/ 16 h 17"/>
                <a:gd name="T4" fmla="*/ 21 w 22"/>
                <a:gd name="T5" fmla="*/ 0 h 17"/>
                <a:gd name="T6" fmla="*/ 0 w 22"/>
                <a:gd name="T7" fmla="*/ 5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7"/>
                <a:gd name="T14" fmla="*/ 22 w 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7">
                  <a:moveTo>
                    <a:pt x="0" y="5"/>
                  </a:moveTo>
                  <a:lnTo>
                    <a:pt x="8" y="16"/>
                  </a:lnTo>
                  <a:lnTo>
                    <a:pt x="21" y="0"/>
                  </a:lnTo>
                  <a:lnTo>
                    <a:pt x="0" y="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87" name="Freeform 172"/>
            <p:cNvSpPr>
              <a:spLocks/>
            </p:cNvSpPr>
            <p:nvPr/>
          </p:nvSpPr>
          <p:spPr bwMode="auto">
            <a:xfrm>
              <a:off x="1904" y="2494"/>
              <a:ext cx="20" cy="17"/>
            </a:xfrm>
            <a:custGeom>
              <a:avLst/>
              <a:gdLst>
                <a:gd name="T0" fmla="*/ 0 w 20"/>
                <a:gd name="T1" fmla="*/ 16 h 17"/>
                <a:gd name="T2" fmla="*/ 12 w 20"/>
                <a:gd name="T3" fmla="*/ 0 h 17"/>
                <a:gd name="T4" fmla="*/ 19 w 20"/>
                <a:gd name="T5" fmla="*/ 11 h 17"/>
                <a:gd name="T6" fmla="*/ 0 w 2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7"/>
                <a:gd name="T14" fmla="*/ 20 w 2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7">
                  <a:moveTo>
                    <a:pt x="0" y="16"/>
                  </a:moveTo>
                  <a:lnTo>
                    <a:pt x="12" y="0"/>
                  </a:lnTo>
                  <a:lnTo>
                    <a:pt x="19" y="11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88" name="Freeform 173"/>
            <p:cNvSpPr>
              <a:spLocks/>
            </p:cNvSpPr>
            <p:nvPr/>
          </p:nvSpPr>
          <p:spPr bwMode="auto">
            <a:xfrm>
              <a:off x="1895" y="2494"/>
              <a:ext cx="29" cy="17"/>
            </a:xfrm>
            <a:custGeom>
              <a:avLst/>
              <a:gdLst>
                <a:gd name="T0" fmla="*/ 0 w 29"/>
                <a:gd name="T1" fmla="*/ 5 h 17"/>
                <a:gd name="T2" fmla="*/ 8 w 29"/>
                <a:gd name="T3" fmla="*/ 16 h 17"/>
                <a:gd name="T4" fmla="*/ 28 w 29"/>
                <a:gd name="T5" fmla="*/ 11 h 17"/>
                <a:gd name="T6" fmla="*/ 21 w 29"/>
                <a:gd name="T7" fmla="*/ 0 h 17"/>
                <a:gd name="T8" fmla="*/ 0 w 29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7"/>
                <a:gd name="T17" fmla="*/ 29 w 2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7">
                  <a:moveTo>
                    <a:pt x="0" y="5"/>
                  </a:moveTo>
                  <a:lnTo>
                    <a:pt x="8" y="16"/>
                  </a:lnTo>
                  <a:lnTo>
                    <a:pt x="28" y="11"/>
                  </a:lnTo>
                  <a:lnTo>
                    <a:pt x="21" y="0"/>
                  </a:lnTo>
                  <a:lnTo>
                    <a:pt x="0" y="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89" name="Freeform 174"/>
            <p:cNvSpPr>
              <a:spLocks/>
            </p:cNvSpPr>
            <p:nvPr/>
          </p:nvSpPr>
          <p:spPr bwMode="auto">
            <a:xfrm>
              <a:off x="1916" y="2490"/>
              <a:ext cx="23" cy="17"/>
            </a:xfrm>
            <a:custGeom>
              <a:avLst/>
              <a:gdLst>
                <a:gd name="T0" fmla="*/ 0 w 23"/>
                <a:gd name="T1" fmla="*/ 4 h 17"/>
                <a:gd name="T2" fmla="*/ 7 w 23"/>
                <a:gd name="T3" fmla="*/ 16 h 17"/>
                <a:gd name="T4" fmla="*/ 22 w 23"/>
                <a:gd name="T5" fmla="*/ 0 h 17"/>
                <a:gd name="T6" fmla="*/ 0 w 23"/>
                <a:gd name="T7" fmla="*/ 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7"/>
                <a:gd name="T14" fmla="*/ 23 w 2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7">
                  <a:moveTo>
                    <a:pt x="0" y="4"/>
                  </a:moveTo>
                  <a:lnTo>
                    <a:pt x="7" y="16"/>
                  </a:lnTo>
                  <a:lnTo>
                    <a:pt x="22" y="0"/>
                  </a:lnTo>
                  <a:lnTo>
                    <a:pt x="0" y="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90" name="Freeform 175"/>
            <p:cNvSpPr>
              <a:spLocks/>
            </p:cNvSpPr>
            <p:nvPr/>
          </p:nvSpPr>
          <p:spPr bwMode="auto">
            <a:xfrm>
              <a:off x="1923" y="2490"/>
              <a:ext cx="21" cy="17"/>
            </a:xfrm>
            <a:custGeom>
              <a:avLst/>
              <a:gdLst>
                <a:gd name="T0" fmla="*/ 0 w 21"/>
                <a:gd name="T1" fmla="*/ 16 h 17"/>
                <a:gd name="T2" fmla="*/ 13 w 21"/>
                <a:gd name="T3" fmla="*/ 0 h 17"/>
                <a:gd name="T4" fmla="*/ 20 w 21"/>
                <a:gd name="T5" fmla="*/ 11 h 17"/>
                <a:gd name="T6" fmla="*/ 0 w 2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7"/>
                <a:gd name="T14" fmla="*/ 21 w 2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7">
                  <a:moveTo>
                    <a:pt x="0" y="16"/>
                  </a:moveTo>
                  <a:lnTo>
                    <a:pt x="13" y="0"/>
                  </a:lnTo>
                  <a:lnTo>
                    <a:pt x="20" y="11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91" name="Freeform 176"/>
            <p:cNvSpPr>
              <a:spLocks/>
            </p:cNvSpPr>
            <p:nvPr/>
          </p:nvSpPr>
          <p:spPr bwMode="auto">
            <a:xfrm>
              <a:off x="1916" y="2490"/>
              <a:ext cx="28" cy="17"/>
            </a:xfrm>
            <a:custGeom>
              <a:avLst/>
              <a:gdLst>
                <a:gd name="T0" fmla="*/ 0 w 28"/>
                <a:gd name="T1" fmla="*/ 4 h 17"/>
                <a:gd name="T2" fmla="*/ 6 w 28"/>
                <a:gd name="T3" fmla="*/ 16 h 17"/>
                <a:gd name="T4" fmla="*/ 27 w 28"/>
                <a:gd name="T5" fmla="*/ 11 h 17"/>
                <a:gd name="T6" fmla="*/ 20 w 28"/>
                <a:gd name="T7" fmla="*/ 0 h 17"/>
                <a:gd name="T8" fmla="*/ 0 w 28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0" y="4"/>
                  </a:moveTo>
                  <a:lnTo>
                    <a:pt x="6" y="16"/>
                  </a:lnTo>
                  <a:lnTo>
                    <a:pt x="27" y="11"/>
                  </a:lnTo>
                  <a:lnTo>
                    <a:pt x="20" y="0"/>
                  </a:lnTo>
                  <a:lnTo>
                    <a:pt x="0" y="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92" name="Freeform 177"/>
            <p:cNvSpPr>
              <a:spLocks/>
            </p:cNvSpPr>
            <p:nvPr/>
          </p:nvSpPr>
          <p:spPr bwMode="auto">
            <a:xfrm>
              <a:off x="1938" y="2486"/>
              <a:ext cx="23" cy="17"/>
            </a:xfrm>
            <a:custGeom>
              <a:avLst/>
              <a:gdLst>
                <a:gd name="T0" fmla="*/ 0 w 23"/>
                <a:gd name="T1" fmla="*/ 4 h 17"/>
                <a:gd name="T2" fmla="*/ 6 w 23"/>
                <a:gd name="T3" fmla="*/ 16 h 17"/>
                <a:gd name="T4" fmla="*/ 22 w 23"/>
                <a:gd name="T5" fmla="*/ 0 h 17"/>
                <a:gd name="T6" fmla="*/ 0 w 23"/>
                <a:gd name="T7" fmla="*/ 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7"/>
                <a:gd name="T14" fmla="*/ 23 w 2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7">
                  <a:moveTo>
                    <a:pt x="0" y="4"/>
                  </a:moveTo>
                  <a:lnTo>
                    <a:pt x="6" y="16"/>
                  </a:lnTo>
                  <a:lnTo>
                    <a:pt x="22" y="0"/>
                  </a:lnTo>
                  <a:lnTo>
                    <a:pt x="0" y="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93" name="Freeform 178"/>
            <p:cNvSpPr>
              <a:spLocks/>
            </p:cNvSpPr>
            <p:nvPr/>
          </p:nvSpPr>
          <p:spPr bwMode="auto">
            <a:xfrm>
              <a:off x="1943" y="2486"/>
              <a:ext cx="23" cy="17"/>
            </a:xfrm>
            <a:custGeom>
              <a:avLst/>
              <a:gdLst>
                <a:gd name="T0" fmla="*/ 0 w 23"/>
                <a:gd name="T1" fmla="*/ 16 h 17"/>
                <a:gd name="T2" fmla="*/ 16 w 23"/>
                <a:gd name="T3" fmla="*/ 0 h 17"/>
                <a:gd name="T4" fmla="*/ 22 w 23"/>
                <a:gd name="T5" fmla="*/ 11 h 17"/>
                <a:gd name="T6" fmla="*/ 0 w 23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7"/>
                <a:gd name="T14" fmla="*/ 23 w 2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7">
                  <a:moveTo>
                    <a:pt x="0" y="16"/>
                  </a:moveTo>
                  <a:lnTo>
                    <a:pt x="16" y="0"/>
                  </a:lnTo>
                  <a:lnTo>
                    <a:pt x="22" y="11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94" name="Freeform 179"/>
            <p:cNvSpPr>
              <a:spLocks/>
            </p:cNvSpPr>
            <p:nvPr/>
          </p:nvSpPr>
          <p:spPr bwMode="auto">
            <a:xfrm>
              <a:off x="1938" y="2486"/>
              <a:ext cx="28" cy="17"/>
            </a:xfrm>
            <a:custGeom>
              <a:avLst/>
              <a:gdLst>
                <a:gd name="T0" fmla="*/ 0 w 28"/>
                <a:gd name="T1" fmla="*/ 4 h 17"/>
                <a:gd name="T2" fmla="*/ 6 w 28"/>
                <a:gd name="T3" fmla="*/ 16 h 17"/>
                <a:gd name="T4" fmla="*/ 27 w 28"/>
                <a:gd name="T5" fmla="*/ 11 h 17"/>
                <a:gd name="T6" fmla="*/ 21 w 28"/>
                <a:gd name="T7" fmla="*/ 0 h 17"/>
                <a:gd name="T8" fmla="*/ 0 w 28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7"/>
                <a:gd name="T17" fmla="*/ 28 w 2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7">
                  <a:moveTo>
                    <a:pt x="0" y="4"/>
                  </a:moveTo>
                  <a:lnTo>
                    <a:pt x="6" y="16"/>
                  </a:lnTo>
                  <a:lnTo>
                    <a:pt x="27" y="11"/>
                  </a:lnTo>
                  <a:lnTo>
                    <a:pt x="21" y="0"/>
                  </a:lnTo>
                  <a:lnTo>
                    <a:pt x="0" y="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95" name="Freeform 180"/>
            <p:cNvSpPr>
              <a:spLocks/>
            </p:cNvSpPr>
            <p:nvPr/>
          </p:nvSpPr>
          <p:spPr bwMode="auto">
            <a:xfrm>
              <a:off x="1960" y="2483"/>
              <a:ext cx="24" cy="17"/>
            </a:xfrm>
            <a:custGeom>
              <a:avLst/>
              <a:gdLst>
                <a:gd name="T0" fmla="*/ 0 w 24"/>
                <a:gd name="T1" fmla="*/ 4 h 17"/>
                <a:gd name="T2" fmla="*/ 5 w 24"/>
                <a:gd name="T3" fmla="*/ 16 h 17"/>
                <a:gd name="T4" fmla="*/ 23 w 24"/>
                <a:gd name="T5" fmla="*/ 0 h 17"/>
                <a:gd name="T6" fmla="*/ 0 w 24"/>
                <a:gd name="T7" fmla="*/ 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7"/>
                <a:gd name="T14" fmla="*/ 24 w 2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7">
                  <a:moveTo>
                    <a:pt x="0" y="4"/>
                  </a:moveTo>
                  <a:lnTo>
                    <a:pt x="5" y="16"/>
                  </a:lnTo>
                  <a:lnTo>
                    <a:pt x="23" y="0"/>
                  </a:lnTo>
                  <a:lnTo>
                    <a:pt x="0" y="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96" name="Freeform 181"/>
            <p:cNvSpPr>
              <a:spLocks/>
            </p:cNvSpPr>
            <p:nvPr/>
          </p:nvSpPr>
          <p:spPr bwMode="auto">
            <a:xfrm>
              <a:off x="1965" y="2483"/>
              <a:ext cx="24" cy="17"/>
            </a:xfrm>
            <a:custGeom>
              <a:avLst/>
              <a:gdLst>
                <a:gd name="T0" fmla="*/ 0 w 24"/>
                <a:gd name="T1" fmla="*/ 16 h 17"/>
                <a:gd name="T2" fmla="*/ 18 w 24"/>
                <a:gd name="T3" fmla="*/ 0 h 17"/>
                <a:gd name="T4" fmla="*/ 23 w 24"/>
                <a:gd name="T5" fmla="*/ 11 h 17"/>
                <a:gd name="T6" fmla="*/ 0 w 24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7"/>
                <a:gd name="T14" fmla="*/ 24 w 2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7">
                  <a:moveTo>
                    <a:pt x="0" y="16"/>
                  </a:moveTo>
                  <a:lnTo>
                    <a:pt x="18" y="0"/>
                  </a:lnTo>
                  <a:lnTo>
                    <a:pt x="23" y="11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97" name="Freeform 182"/>
            <p:cNvSpPr>
              <a:spLocks/>
            </p:cNvSpPr>
            <p:nvPr/>
          </p:nvSpPr>
          <p:spPr bwMode="auto">
            <a:xfrm>
              <a:off x="1960" y="2483"/>
              <a:ext cx="29" cy="17"/>
            </a:xfrm>
            <a:custGeom>
              <a:avLst/>
              <a:gdLst>
                <a:gd name="T0" fmla="*/ 0 w 29"/>
                <a:gd name="T1" fmla="*/ 4 h 17"/>
                <a:gd name="T2" fmla="*/ 5 w 29"/>
                <a:gd name="T3" fmla="*/ 16 h 17"/>
                <a:gd name="T4" fmla="*/ 28 w 29"/>
                <a:gd name="T5" fmla="*/ 11 h 17"/>
                <a:gd name="T6" fmla="*/ 23 w 29"/>
                <a:gd name="T7" fmla="*/ 0 h 17"/>
                <a:gd name="T8" fmla="*/ 0 w 29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7"/>
                <a:gd name="T17" fmla="*/ 29 w 2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7">
                  <a:moveTo>
                    <a:pt x="0" y="4"/>
                  </a:moveTo>
                  <a:lnTo>
                    <a:pt x="5" y="16"/>
                  </a:lnTo>
                  <a:lnTo>
                    <a:pt x="28" y="11"/>
                  </a:lnTo>
                  <a:lnTo>
                    <a:pt x="23" y="0"/>
                  </a:lnTo>
                  <a:lnTo>
                    <a:pt x="0" y="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98" name="Freeform 183"/>
            <p:cNvSpPr>
              <a:spLocks/>
            </p:cNvSpPr>
            <p:nvPr/>
          </p:nvSpPr>
          <p:spPr bwMode="auto">
            <a:xfrm>
              <a:off x="1983" y="2480"/>
              <a:ext cx="24" cy="17"/>
            </a:xfrm>
            <a:custGeom>
              <a:avLst/>
              <a:gdLst>
                <a:gd name="T0" fmla="*/ 0 w 24"/>
                <a:gd name="T1" fmla="*/ 4 h 17"/>
                <a:gd name="T2" fmla="*/ 4 w 24"/>
                <a:gd name="T3" fmla="*/ 16 h 17"/>
                <a:gd name="T4" fmla="*/ 23 w 24"/>
                <a:gd name="T5" fmla="*/ 0 h 17"/>
                <a:gd name="T6" fmla="*/ 0 w 24"/>
                <a:gd name="T7" fmla="*/ 4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7"/>
                <a:gd name="T14" fmla="*/ 24 w 2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7">
                  <a:moveTo>
                    <a:pt x="0" y="4"/>
                  </a:moveTo>
                  <a:lnTo>
                    <a:pt x="4" y="16"/>
                  </a:lnTo>
                  <a:lnTo>
                    <a:pt x="23" y="0"/>
                  </a:lnTo>
                  <a:lnTo>
                    <a:pt x="0" y="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399" name="Freeform 184"/>
            <p:cNvSpPr>
              <a:spLocks/>
            </p:cNvSpPr>
            <p:nvPr/>
          </p:nvSpPr>
          <p:spPr bwMode="auto">
            <a:xfrm>
              <a:off x="1988" y="2480"/>
              <a:ext cx="26" cy="17"/>
            </a:xfrm>
            <a:custGeom>
              <a:avLst/>
              <a:gdLst>
                <a:gd name="T0" fmla="*/ 0 w 26"/>
                <a:gd name="T1" fmla="*/ 16 h 17"/>
                <a:gd name="T2" fmla="*/ 20 w 26"/>
                <a:gd name="T3" fmla="*/ 0 h 17"/>
                <a:gd name="T4" fmla="*/ 25 w 26"/>
                <a:gd name="T5" fmla="*/ 12 h 17"/>
                <a:gd name="T6" fmla="*/ 0 w 26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17"/>
                <a:gd name="T14" fmla="*/ 26 w 2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17">
                  <a:moveTo>
                    <a:pt x="0" y="16"/>
                  </a:moveTo>
                  <a:lnTo>
                    <a:pt x="20" y="0"/>
                  </a:lnTo>
                  <a:lnTo>
                    <a:pt x="25" y="12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00" name="Freeform 185"/>
            <p:cNvSpPr>
              <a:spLocks/>
            </p:cNvSpPr>
            <p:nvPr/>
          </p:nvSpPr>
          <p:spPr bwMode="auto">
            <a:xfrm>
              <a:off x="1983" y="2480"/>
              <a:ext cx="31" cy="17"/>
            </a:xfrm>
            <a:custGeom>
              <a:avLst/>
              <a:gdLst>
                <a:gd name="T0" fmla="*/ 0 w 31"/>
                <a:gd name="T1" fmla="*/ 4 h 17"/>
                <a:gd name="T2" fmla="*/ 5 w 31"/>
                <a:gd name="T3" fmla="*/ 16 h 17"/>
                <a:gd name="T4" fmla="*/ 30 w 31"/>
                <a:gd name="T5" fmla="*/ 12 h 17"/>
                <a:gd name="T6" fmla="*/ 25 w 31"/>
                <a:gd name="T7" fmla="*/ 0 h 17"/>
                <a:gd name="T8" fmla="*/ 0 w 31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7"/>
                <a:gd name="T17" fmla="*/ 31 w 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7">
                  <a:moveTo>
                    <a:pt x="0" y="4"/>
                  </a:moveTo>
                  <a:lnTo>
                    <a:pt x="5" y="16"/>
                  </a:lnTo>
                  <a:lnTo>
                    <a:pt x="30" y="12"/>
                  </a:lnTo>
                  <a:lnTo>
                    <a:pt x="25" y="0"/>
                  </a:lnTo>
                  <a:lnTo>
                    <a:pt x="0" y="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01" name="Freeform 186"/>
            <p:cNvSpPr>
              <a:spLocks/>
            </p:cNvSpPr>
            <p:nvPr/>
          </p:nvSpPr>
          <p:spPr bwMode="auto">
            <a:xfrm>
              <a:off x="2006" y="2478"/>
              <a:ext cx="27" cy="17"/>
            </a:xfrm>
            <a:custGeom>
              <a:avLst/>
              <a:gdLst>
                <a:gd name="T0" fmla="*/ 0 w 27"/>
                <a:gd name="T1" fmla="*/ 3 h 17"/>
                <a:gd name="T2" fmla="*/ 5 w 27"/>
                <a:gd name="T3" fmla="*/ 16 h 17"/>
                <a:gd name="T4" fmla="*/ 26 w 27"/>
                <a:gd name="T5" fmla="*/ 0 h 17"/>
                <a:gd name="T6" fmla="*/ 0 w 27"/>
                <a:gd name="T7" fmla="*/ 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7"/>
                <a:gd name="T14" fmla="*/ 27 w 2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7">
                  <a:moveTo>
                    <a:pt x="0" y="3"/>
                  </a:moveTo>
                  <a:lnTo>
                    <a:pt x="5" y="16"/>
                  </a:lnTo>
                  <a:lnTo>
                    <a:pt x="26" y="0"/>
                  </a:lnTo>
                  <a:lnTo>
                    <a:pt x="0" y="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02" name="Freeform 187"/>
            <p:cNvSpPr>
              <a:spLocks/>
            </p:cNvSpPr>
            <p:nvPr/>
          </p:nvSpPr>
          <p:spPr bwMode="auto">
            <a:xfrm>
              <a:off x="2013" y="2478"/>
              <a:ext cx="24" cy="17"/>
            </a:xfrm>
            <a:custGeom>
              <a:avLst/>
              <a:gdLst>
                <a:gd name="T0" fmla="*/ 0 w 24"/>
                <a:gd name="T1" fmla="*/ 16 h 17"/>
                <a:gd name="T2" fmla="*/ 19 w 24"/>
                <a:gd name="T3" fmla="*/ 0 h 17"/>
                <a:gd name="T4" fmla="*/ 23 w 24"/>
                <a:gd name="T5" fmla="*/ 12 h 17"/>
                <a:gd name="T6" fmla="*/ 0 w 24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7"/>
                <a:gd name="T14" fmla="*/ 24 w 2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7">
                  <a:moveTo>
                    <a:pt x="0" y="16"/>
                  </a:moveTo>
                  <a:lnTo>
                    <a:pt x="19" y="0"/>
                  </a:lnTo>
                  <a:lnTo>
                    <a:pt x="23" y="12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03" name="Freeform 188"/>
            <p:cNvSpPr>
              <a:spLocks/>
            </p:cNvSpPr>
            <p:nvPr/>
          </p:nvSpPr>
          <p:spPr bwMode="auto">
            <a:xfrm>
              <a:off x="2006" y="2478"/>
              <a:ext cx="31" cy="17"/>
            </a:xfrm>
            <a:custGeom>
              <a:avLst/>
              <a:gdLst>
                <a:gd name="T0" fmla="*/ 0 w 31"/>
                <a:gd name="T1" fmla="*/ 3 h 17"/>
                <a:gd name="T2" fmla="*/ 5 w 31"/>
                <a:gd name="T3" fmla="*/ 16 h 17"/>
                <a:gd name="T4" fmla="*/ 30 w 31"/>
                <a:gd name="T5" fmla="*/ 12 h 17"/>
                <a:gd name="T6" fmla="*/ 26 w 31"/>
                <a:gd name="T7" fmla="*/ 0 h 17"/>
                <a:gd name="T8" fmla="*/ 0 w 31"/>
                <a:gd name="T9" fmla="*/ 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7"/>
                <a:gd name="T17" fmla="*/ 31 w 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7">
                  <a:moveTo>
                    <a:pt x="0" y="3"/>
                  </a:moveTo>
                  <a:lnTo>
                    <a:pt x="5" y="16"/>
                  </a:lnTo>
                  <a:lnTo>
                    <a:pt x="30" y="12"/>
                  </a:lnTo>
                  <a:lnTo>
                    <a:pt x="26" y="0"/>
                  </a:lnTo>
                  <a:lnTo>
                    <a:pt x="0" y="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04" name="Freeform 189"/>
            <p:cNvSpPr>
              <a:spLocks/>
            </p:cNvSpPr>
            <p:nvPr/>
          </p:nvSpPr>
          <p:spPr bwMode="auto">
            <a:xfrm>
              <a:off x="2032" y="2475"/>
              <a:ext cx="24" cy="17"/>
            </a:xfrm>
            <a:custGeom>
              <a:avLst/>
              <a:gdLst>
                <a:gd name="T0" fmla="*/ 0 w 24"/>
                <a:gd name="T1" fmla="*/ 3 h 17"/>
                <a:gd name="T2" fmla="*/ 3 w 24"/>
                <a:gd name="T3" fmla="*/ 16 h 17"/>
                <a:gd name="T4" fmla="*/ 23 w 24"/>
                <a:gd name="T5" fmla="*/ 0 h 17"/>
                <a:gd name="T6" fmla="*/ 0 w 24"/>
                <a:gd name="T7" fmla="*/ 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7"/>
                <a:gd name="T14" fmla="*/ 24 w 2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7">
                  <a:moveTo>
                    <a:pt x="0" y="3"/>
                  </a:moveTo>
                  <a:lnTo>
                    <a:pt x="3" y="16"/>
                  </a:lnTo>
                  <a:lnTo>
                    <a:pt x="23" y="0"/>
                  </a:lnTo>
                  <a:lnTo>
                    <a:pt x="0" y="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05" name="Freeform 190"/>
            <p:cNvSpPr>
              <a:spLocks/>
            </p:cNvSpPr>
            <p:nvPr/>
          </p:nvSpPr>
          <p:spPr bwMode="auto">
            <a:xfrm>
              <a:off x="2036" y="2475"/>
              <a:ext cx="25" cy="17"/>
            </a:xfrm>
            <a:custGeom>
              <a:avLst/>
              <a:gdLst>
                <a:gd name="T0" fmla="*/ 0 w 25"/>
                <a:gd name="T1" fmla="*/ 16 h 17"/>
                <a:gd name="T2" fmla="*/ 20 w 25"/>
                <a:gd name="T3" fmla="*/ 0 h 17"/>
                <a:gd name="T4" fmla="*/ 24 w 25"/>
                <a:gd name="T5" fmla="*/ 12 h 17"/>
                <a:gd name="T6" fmla="*/ 0 w 25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17"/>
                <a:gd name="T14" fmla="*/ 25 w 2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17">
                  <a:moveTo>
                    <a:pt x="0" y="16"/>
                  </a:moveTo>
                  <a:lnTo>
                    <a:pt x="20" y="0"/>
                  </a:lnTo>
                  <a:lnTo>
                    <a:pt x="24" y="12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06" name="Freeform 191"/>
            <p:cNvSpPr>
              <a:spLocks/>
            </p:cNvSpPr>
            <p:nvPr/>
          </p:nvSpPr>
          <p:spPr bwMode="auto">
            <a:xfrm>
              <a:off x="2032" y="2475"/>
              <a:ext cx="29" cy="17"/>
            </a:xfrm>
            <a:custGeom>
              <a:avLst/>
              <a:gdLst>
                <a:gd name="T0" fmla="*/ 0 w 29"/>
                <a:gd name="T1" fmla="*/ 3 h 17"/>
                <a:gd name="T2" fmla="*/ 3 w 29"/>
                <a:gd name="T3" fmla="*/ 16 h 17"/>
                <a:gd name="T4" fmla="*/ 28 w 29"/>
                <a:gd name="T5" fmla="*/ 12 h 17"/>
                <a:gd name="T6" fmla="*/ 24 w 29"/>
                <a:gd name="T7" fmla="*/ 0 h 17"/>
                <a:gd name="T8" fmla="*/ 0 w 29"/>
                <a:gd name="T9" fmla="*/ 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7"/>
                <a:gd name="T17" fmla="*/ 29 w 2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7">
                  <a:moveTo>
                    <a:pt x="0" y="3"/>
                  </a:moveTo>
                  <a:lnTo>
                    <a:pt x="3" y="16"/>
                  </a:lnTo>
                  <a:lnTo>
                    <a:pt x="28" y="12"/>
                  </a:lnTo>
                  <a:lnTo>
                    <a:pt x="24" y="0"/>
                  </a:lnTo>
                  <a:lnTo>
                    <a:pt x="0" y="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07" name="Freeform 192"/>
            <p:cNvSpPr>
              <a:spLocks/>
            </p:cNvSpPr>
            <p:nvPr/>
          </p:nvSpPr>
          <p:spPr bwMode="auto">
            <a:xfrm>
              <a:off x="2055" y="2473"/>
              <a:ext cx="29" cy="17"/>
            </a:xfrm>
            <a:custGeom>
              <a:avLst/>
              <a:gdLst>
                <a:gd name="T0" fmla="*/ 0 w 29"/>
                <a:gd name="T1" fmla="*/ 3 h 17"/>
                <a:gd name="T2" fmla="*/ 4 w 29"/>
                <a:gd name="T3" fmla="*/ 16 h 17"/>
                <a:gd name="T4" fmla="*/ 28 w 29"/>
                <a:gd name="T5" fmla="*/ 0 h 17"/>
                <a:gd name="T6" fmla="*/ 0 w 29"/>
                <a:gd name="T7" fmla="*/ 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7"/>
                <a:gd name="T14" fmla="*/ 29 w 2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7">
                  <a:moveTo>
                    <a:pt x="0" y="3"/>
                  </a:moveTo>
                  <a:lnTo>
                    <a:pt x="4" y="16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08" name="Freeform 193"/>
            <p:cNvSpPr>
              <a:spLocks/>
            </p:cNvSpPr>
            <p:nvPr/>
          </p:nvSpPr>
          <p:spPr bwMode="auto">
            <a:xfrm>
              <a:off x="2060" y="2473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23 w 28"/>
                <a:gd name="T3" fmla="*/ 0 h 17"/>
                <a:gd name="T4" fmla="*/ 27 w 28"/>
                <a:gd name="T5" fmla="*/ 12 h 17"/>
                <a:gd name="T6" fmla="*/ 0 w 2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7"/>
                <a:gd name="T14" fmla="*/ 28 w 2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7">
                  <a:moveTo>
                    <a:pt x="0" y="16"/>
                  </a:moveTo>
                  <a:lnTo>
                    <a:pt x="23" y="0"/>
                  </a:lnTo>
                  <a:lnTo>
                    <a:pt x="27" y="12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09" name="Freeform 194"/>
            <p:cNvSpPr>
              <a:spLocks/>
            </p:cNvSpPr>
            <p:nvPr/>
          </p:nvSpPr>
          <p:spPr bwMode="auto">
            <a:xfrm>
              <a:off x="2055" y="2473"/>
              <a:ext cx="33" cy="17"/>
            </a:xfrm>
            <a:custGeom>
              <a:avLst/>
              <a:gdLst>
                <a:gd name="T0" fmla="*/ 0 w 33"/>
                <a:gd name="T1" fmla="*/ 3 h 17"/>
                <a:gd name="T2" fmla="*/ 4 w 33"/>
                <a:gd name="T3" fmla="*/ 16 h 17"/>
                <a:gd name="T4" fmla="*/ 32 w 33"/>
                <a:gd name="T5" fmla="*/ 12 h 17"/>
                <a:gd name="T6" fmla="*/ 27 w 33"/>
                <a:gd name="T7" fmla="*/ 0 h 17"/>
                <a:gd name="T8" fmla="*/ 0 w 33"/>
                <a:gd name="T9" fmla="*/ 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7"/>
                <a:gd name="T17" fmla="*/ 33 w 3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7">
                  <a:moveTo>
                    <a:pt x="0" y="3"/>
                  </a:moveTo>
                  <a:lnTo>
                    <a:pt x="4" y="16"/>
                  </a:lnTo>
                  <a:lnTo>
                    <a:pt x="32" y="12"/>
                  </a:lnTo>
                  <a:lnTo>
                    <a:pt x="27" y="0"/>
                  </a:lnTo>
                  <a:lnTo>
                    <a:pt x="0" y="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10" name="Freeform 195"/>
            <p:cNvSpPr>
              <a:spLocks/>
            </p:cNvSpPr>
            <p:nvPr/>
          </p:nvSpPr>
          <p:spPr bwMode="auto">
            <a:xfrm>
              <a:off x="2083" y="2470"/>
              <a:ext cx="29" cy="17"/>
            </a:xfrm>
            <a:custGeom>
              <a:avLst/>
              <a:gdLst>
                <a:gd name="T0" fmla="*/ 0 w 29"/>
                <a:gd name="T1" fmla="*/ 3 h 17"/>
                <a:gd name="T2" fmla="*/ 3 w 29"/>
                <a:gd name="T3" fmla="*/ 16 h 17"/>
                <a:gd name="T4" fmla="*/ 28 w 29"/>
                <a:gd name="T5" fmla="*/ 0 h 17"/>
                <a:gd name="T6" fmla="*/ 0 w 29"/>
                <a:gd name="T7" fmla="*/ 3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7"/>
                <a:gd name="T14" fmla="*/ 29 w 2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7">
                  <a:moveTo>
                    <a:pt x="0" y="3"/>
                  </a:moveTo>
                  <a:lnTo>
                    <a:pt x="3" y="16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11" name="Freeform 196"/>
            <p:cNvSpPr>
              <a:spLocks/>
            </p:cNvSpPr>
            <p:nvPr/>
          </p:nvSpPr>
          <p:spPr bwMode="auto">
            <a:xfrm>
              <a:off x="2087" y="2470"/>
              <a:ext cx="27" cy="17"/>
            </a:xfrm>
            <a:custGeom>
              <a:avLst/>
              <a:gdLst>
                <a:gd name="T0" fmla="*/ 0 w 27"/>
                <a:gd name="T1" fmla="*/ 16 h 17"/>
                <a:gd name="T2" fmla="*/ 23 w 27"/>
                <a:gd name="T3" fmla="*/ 0 h 17"/>
                <a:gd name="T4" fmla="*/ 26 w 27"/>
                <a:gd name="T5" fmla="*/ 13 h 17"/>
                <a:gd name="T6" fmla="*/ 0 w 2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7"/>
                <a:gd name="T14" fmla="*/ 27 w 2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7">
                  <a:moveTo>
                    <a:pt x="0" y="16"/>
                  </a:moveTo>
                  <a:lnTo>
                    <a:pt x="23" y="0"/>
                  </a:lnTo>
                  <a:lnTo>
                    <a:pt x="26" y="13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12" name="Freeform 197"/>
            <p:cNvSpPr>
              <a:spLocks/>
            </p:cNvSpPr>
            <p:nvPr/>
          </p:nvSpPr>
          <p:spPr bwMode="auto">
            <a:xfrm>
              <a:off x="2083" y="2470"/>
              <a:ext cx="31" cy="17"/>
            </a:xfrm>
            <a:custGeom>
              <a:avLst/>
              <a:gdLst>
                <a:gd name="T0" fmla="*/ 0 w 31"/>
                <a:gd name="T1" fmla="*/ 3 h 17"/>
                <a:gd name="T2" fmla="*/ 3 w 31"/>
                <a:gd name="T3" fmla="*/ 16 h 17"/>
                <a:gd name="T4" fmla="*/ 30 w 31"/>
                <a:gd name="T5" fmla="*/ 13 h 17"/>
                <a:gd name="T6" fmla="*/ 27 w 31"/>
                <a:gd name="T7" fmla="*/ 0 h 17"/>
                <a:gd name="T8" fmla="*/ 0 w 31"/>
                <a:gd name="T9" fmla="*/ 3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7"/>
                <a:gd name="T17" fmla="*/ 31 w 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7">
                  <a:moveTo>
                    <a:pt x="0" y="3"/>
                  </a:moveTo>
                  <a:lnTo>
                    <a:pt x="3" y="16"/>
                  </a:lnTo>
                  <a:lnTo>
                    <a:pt x="30" y="13"/>
                  </a:lnTo>
                  <a:lnTo>
                    <a:pt x="27" y="0"/>
                  </a:lnTo>
                  <a:lnTo>
                    <a:pt x="0" y="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13" name="Freeform 198"/>
            <p:cNvSpPr>
              <a:spLocks/>
            </p:cNvSpPr>
            <p:nvPr/>
          </p:nvSpPr>
          <p:spPr bwMode="auto">
            <a:xfrm>
              <a:off x="2111" y="2468"/>
              <a:ext cx="28" cy="17"/>
            </a:xfrm>
            <a:custGeom>
              <a:avLst/>
              <a:gdLst>
                <a:gd name="T0" fmla="*/ 0 w 28"/>
                <a:gd name="T1" fmla="*/ 2 h 17"/>
                <a:gd name="T2" fmla="*/ 2 w 28"/>
                <a:gd name="T3" fmla="*/ 16 h 17"/>
                <a:gd name="T4" fmla="*/ 27 w 28"/>
                <a:gd name="T5" fmla="*/ 0 h 17"/>
                <a:gd name="T6" fmla="*/ 0 w 28"/>
                <a:gd name="T7" fmla="*/ 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7"/>
                <a:gd name="T14" fmla="*/ 28 w 2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7">
                  <a:moveTo>
                    <a:pt x="0" y="2"/>
                  </a:moveTo>
                  <a:lnTo>
                    <a:pt x="2" y="16"/>
                  </a:lnTo>
                  <a:lnTo>
                    <a:pt x="27" y="0"/>
                  </a:lnTo>
                  <a:lnTo>
                    <a:pt x="0" y="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14" name="Freeform 199"/>
            <p:cNvSpPr>
              <a:spLocks/>
            </p:cNvSpPr>
            <p:nvPr/>
          </p:nvSpPr>
          <p:spPr bwMode="auto">
            <a:xfrm>
              <a:off x="2113" y="2468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24 w 28"/>
                <a:gd name="T3" fmla="*/ 0 h 17"/>
                <a:gd name="T4" fmla="*/ 27 w 28"/>
                <a:gd name="T5" fmla="*/ 13 h 17"/>
                <a:gd name="T6" fmla="*/ 0 w 2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7"/>
                <a:gd name="T14" fmla="*/ 28 w 2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7">
                  <a:moveTo>
                    <a:pt x="0" y="16"/>
                  </a:moveTo>
                  <a:lnTo>
                    <a:pt x="24" y="0"/>
                  </a:lnTo>
                  <a:lnTo>
                    <a:pt x="27" y="13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15" name="Freeform 200"/>
            <p:cNvSpPr>
              <a:spLocks/>
            </p:cNvSpPr>
            <p:nvPr/>
          </p:nvSpPr>
          <p:spPr bwMode="auto">
            <a:xfrm>
              <a:off x="2111" y="2468"/>
              <a:ext cx="30" cy="17"/>
            </a:xfrm>
            <a:custGeom>
              <a:avLst/>
              <a:gdLst>
                <a:gd name="T0" fmla="*/ 0 w 30"/>
                <a:gd name="T1" fmla="*/ 2 h 17"/>
                <a:gd name="T2" fmla="*/ 2 w 30"/>
                <a:gd name="T3" fmla="*/ 16 h 17"/>
                <a:gd name="T4" fmla="*/ 29 w 30"/>
                <a:gd name="T5" fmla="*/ 13 h 17"/>
                <a:gd name="T6" fmla="*/ 26 w 30"/>
                <a:gd name="T7" fmla="*/ 0 h 17"/>
                <a:gd name="T8" fmla="*/ 0 w 30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7"/>
                <a:gd name="T17" fmla="*/ 30 w 3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7">
                  <a:moveTo>
                    <a:pt x="0" y="2"/>
                  </a:moveTo>
                  <a:lnTo>
                    <a:pt x="2" y="16"/>
                  </a:lnTo>
                  <a:lnTo>
                    <a:pt x="29" y="13"/>
                  </a:lnTo>
                  <a:lnTo>
                    <a:pt x="26" y="0"/>
                  </a:lnTo>
                  <a:lnTo>
                    <a:pt x="0" y="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16" name="Freeform 201"/>
            <p:cNvSpPr>
              <a:spLocks/>
            </p:cNvSpPr>
            <p:nvPr/>
          </p:nvSpPr>
          <p:spPr bwMode="auto">
            <a:xfrm>
              <a:off x="2138" y="2466"/>
              <a:ext cx="29" cy="17"/>
            </a:xfrm>
            <a:custGeom>
              <a:avLst/>
              <a:gdLst>
                <a:gd name="T0" fmla="*/ 0 w 29"/>
                <a:gd name="T1" fmla="*/ 2 h 17"/>
                <a:gd name="T2" fmla="*/ 2 w 29"/>
                <a:gd name="T3" fmla="*/ 16 h 17"/>
                <a:gd name="T4" fmla="*/ 28 w 29"/>
                <a:gd name="T5" fmla="*/ 0 h 17"/>
                <a:gd name="T6" fmla="*/ 0 w 29"/>
                <a:gd name="T7" fmla="*/ 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7"/>
                <a:gd name="T14" fmla="*/ 29 w 2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7">
                  <a:moveTo>
                    <a:pt x="0" y="2"/>
                  </a:moveTo>
                  <a:lnTo>
                    <a:pt x="2" y="16"/>
                  </a:lnTo>
                  <a:lnTo>
                    <a:pt x="28" y="0"/>
                  </a:lnTo>
                  <a:lnTo>
                    <a:pt x="0" y="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17" name="Freeform 202"/>
            <p:cNvSpPr>
              <a:spLocks/>
            </p:cNvSpPr>
            <p:nvPr/>
          </p:nvSpPr>
          <p:spPr bwMode="auto">
            <a:xfrm>
              <a:off x="2140" y="2466"/>
              <a:ext cx="31" cy="17"/>
            </a:xfrm>
            <a:custGeom>
              <a:avLst/>
              <a:gdLst>
                <a:gd name="T0" fmla="*/ 0 w 31"/>
                <a:gd name="T1" fmla="*/ 16 h 17"/>
                <a:gd name="T2" fmla="*/ 26 w 31"/>
                <a:gd name="T3" fmla="*/ 0 h 17"/>
                <a:gd name="T4" fmla="*/ 30 w 31"/>
                <a:gd name="T5" fmla="*/ 13 h 17"/>
                <a:gd name="T6" fmla="*/ 0 w 3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7"/>
                <a:gd name="T14" fmla="*/ 31 w 3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7">
                  <a:moveTo>
                    <a:pt x="0" y="16"/>
                  </a:moveTo>
                  <a:lnTo>
                    <a:pt x="26" y="0"/>
                  </a:lnTo>
                  <a:lnTo>
                    <a:pt x="30" y="13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18" name="Freeform 203"/>
            <p:cNvSpPr>
              <a:spLocks/>
            </p:cNvSpPr>
            <p:nvPr/>
          </p:nvSpPr>
          <p:spPr bwMode="auto">
            <a:xfrm>
              <a:off x="2138" y="2466"/>
              <a:ext cx="33" cy="17"/>
            </a:xfrm>
            <a:custGeom>
              <a:avLst/>
              <a:gdLst>
                <a:gd name="T0" fmla="*/ 0 w 33"/>
                <a:gd name="T1" fmla="*/ 2 h 17"/>
                <a:gd name="T2" fmla="*/ 3 w 33"/>
                <a:gd name="T3" fmla="*/ 16 h 17"/>
                <a:gd name="T4" fmla="*/ 32 w 33"/>
                <a:gd name="T5" fmla="*/ 13 h 17"/>
                <a:gd name="T6" fmla="*/ 29 w 33"/>
                <a:gd name="T7" fmla="*/ 0 h 17"/>
                <a:gd name="T8" fmla="*/ 0 w 33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7"/>
                <a:gd name="T17" fmla="*/ 33 w 3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7">
                  <a:moveTo>
                    <a:pt x="0" y="2"/>
                  </a:moveTo>
                  <a:lnTo>
                    <a:pt x="3" y="16"/>
                  </a:lnTo>
                  <a:lnTo>
                    <a:pt x="32" y="13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19" name="Freeform 204"/>
            <p:cNvSpPr>
              <a:spLocks/>
            </p:cNvSpPr>
            <p:nvPr/>
          </p:nvSpPr>
          <p:spPr bwMode="auto">
            <a:xfrm>
              <a:off x="2166" y="2465"/>
              <a:ext cx="28" cy="17"/>
            </a:xfrm>
            <a:custGeom>
              <a:avLst/>
              <a:gdLst>
                <a:gd name="T0" fmla="*/ 0 w 28"/>
                <a:gd name="T1" fmla="*/ 2 h 17"/>
                <a:gd name="T2" fmla="*/ 2 w 28"/>
                <a:gd name="T3" fmla="*/ 16 h 17"/>
                <a:gd name="T4" fmla="*/ 27 w 28"/>
                <a:gd name="T5" fmla="*/ 0 h 17"/>
                <a:gd name="T6" fmla="*/ 0 w 28"/>
                <a:gd name="T7" fmla="*/ 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7"/>
                <a:gd name="T14" fmla="*/ 28 w 2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7">
                  <a:moveTo>
                    <a:pt x="0" y="2"/>
                  </a:moveTo>
                  <a:lnTo>
                    <a:pt x="2" y="16"/>
                  </a:lnTo>
                  <a:lnTo>
                    <a:pt x="27" y="0"/>
                  </a:lnTo>
                  <a:lnTo>
                    <a:pt x="0" y="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20" name="Freeform 205"/>
            <p:cNvSpPr>
              <a:spLocks/>
            </p:cNvSpPr>
            <p:nvPr/>
          </p:nvSpPr>
          <p:spPr bwMode="auto">
            <a:xfrm>
              <a:off x="2170" y="2465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25 w 28"/>
                <a:gd name="T3" fmla="*/ 0 h 17"/>
                <a:gd name="T4" fmla="*/ 27 w 28"/>
                <a:gd name="T5" fmla="*/ 14 h 17"/>
                <a:gd name="T6" fmla="*/ 0 w 2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7"/>
                <a:gd name="T14" fmla="*/ 28 w 2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7">
                  <a:moveTo>
                    <a:pt x="0" y="16"/>
                  </a:moveTo>
                  <a:lnTo>
                    <a:pt x="25" y="0"/>
                  </a:lnTo>
                  <a:lnTo>
                    <a:pt x="27" y="14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21" name="Freeform 206"/>
            <p:cNvSpPr>
              <a:spLocks/>
            </p:cNvSpPr>
            <p:nvPr/>
          </p:nvSpPr>
          <p:spPr bwMode="auto">
            <a:xfrm>
              <a:off x="2166" y="2465"/>
              <a:ext cx="32" cy="17"/>
            </a:xfrm>
            <a:custGeom>
              <a:avLst/>
              <a:gdLst>
                <a:gd name="T0" fmla="*/ 0 w 32"/>
                <a:gd name="T1" fmla="*/ 2 h 17"/>
                <a:gd name="T2" fmla="*/ 2 w 32"/>
                <a:gd name="T3" fmla="*/ 16 h 17"/>
                <a:gd name="T4" fmla="*/ 31 w 32"/>
                <a:gd name="T5" fmla="*/ 14 h 17"/>
                <a:gd name="T6" fmla="*/ 29 w 32"/>
                <a:gd name="T7" fmla="*/ 0 h 17"/>
                <a:gd name="T8" fmla="*/ 0 w 32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7"/>
                <a:gd name="T17" fmla="*/ 32 w 3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7">
                  <a:moveTo>
                    <a:pt x="0" y="2"/>
                  </a:moveTo>
                  <a:lnTo>
                    <a:pt x="2" y="16"/>
                  </a:lnTo>
                  <a:lnTo>
                    <a:pt x="31" y="14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22" name="Freeform 207"/>
            <p:cNvSpPr>
              <a:spLocks/>
            </p:cNvSpPr>
            <p:nvPr/>
          </p:nvSpPr>
          <p:spPr bwMode="auto">
            <a:xfrm>
              <a:off x="2193" y="2464"/>
              <a:ext cx="32" cy="17"/>
            </a:xfrm>
            <a:custGeom>
              <a:avLst/>
              <a:gdLst>
                <a:gd name="T0" fmla="*/ 0 w 32"/>
                <a:gd name="T1" fmla="*/ 2 h 17"/>
                <a:gd name="T2" fmla="*/ 2 w 32"/>
                <a:gd name="T3" fmla="*/ 16 h 17"/>
                <a:gd name="T4" fmla="*/ 31 w 32"/>
                <a:gd name="T5" fmla="*/ 0 h 17"/>
                <a:gd name="T6" fmla="*/ 0 w 32"/>
                <a:gd name="T7" fmla="*/ 2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7"/>
                <a:gd name="T14" fmla="*/ 32 w 3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7">
                  <a:moveTo>
                    <a:pt x="0" y="2"/>
                  </a:moveTo>
                  <a:lnTo>
                    <a:pt x="2" y="16"/>
                  </a:lnTo>
                  <a:lnTo>
                    <a:pt x="31" y="0"/>
                  </a:lnTo>
                  <a:lnTo>
                    <a:pt x="0" y="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23" name="Freeform 208"/>
            <p:cNvSpPr>
              <a:spLocks/>
            </p:cNvSpPr>
            <p:nvPr/>
          </p:nvSpPr>
          <p:spPr bwMode="auto">
            <a:xfrm>
              <a:off x="2197" y="2464"/>
              <a:ext cx="30" cy="17"/>
            </a:xfrm>
            <a:custGeom>
              <a:avLst/>
              <a:gdLst>
                <a:gd name="T0" fmla="*/ 0 w 30"/>
                <a:gd name="T1" fmla="*/ 16 h 17"/>
                <a:gd name="T2" fmla="*/ 27 w 30"/>
                <a:gd name="T3" fmla="*/ 0 h 17"/>
                <a:gd name="T4" fmla="*/ 29 w 30"/>
                <a:gd name="T5" fmla="*/ 14 h 17"/>
                <a:gd name="T6" fmla="*/ 0 w 3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7"/>
                <a:gd name="T14" fmla="*/ 30 w 3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7">
                  <a:moveTo>
                    <a:pt x="0" y="16"/>
                  </a:moveTo>
                  <a:lnTo>
                    <a:pt x="27" y="0"/>
                  </a:lnTo>
                  <a:lnTo>
                    <a:pt x="29" y="14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24" name="Freeform 209"/>
            <p:cNvSpPr>
              <a:spLocks/>
            </p:cNvSpPr>
            <p:nvPr/>
          </p:nvSpPr>
          <p:spPr bwMode="auto">
            <a:xfrm>
              <a:off x="2193" y="2464"/>
              <a:ext cx="34" cy="17"/>
            </a:xfrm>
            <a:custGeom>
              <a:avLst/>
              <a:gdLst>
                <a:gd name="T0" fmla="*/ 0 w 34"/>
                <a:gd name="T1" fmla="*/ 2 h 17"/>
                <a:gd name="T2" fmla="*/ 2 w 34"/>
                <a:gd name="T3" fmla="*/ 16 h 17"/>
                <a:gd name="T4" fmla="*/ 33 w 34"/>
                <a:gd name="T5" fmla="*/ 14 h 17"/>
                <a:gd name="T6" fmla="*/ 30 w 34"/>
                <a:gd name="T7" fmla="*/ 0 h 17"/>
                <a:gd name="T8" fmla="*/ 0 w 34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7"/>
                <a:gd name="T17" fmla="*/ 34 w 3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7">
                  <a:moveTo>
                    <a:pt x="0" y="2"/>
                  </a:moveTo>
                  <a:lnTo>
                    <a:pt x="2" y="16"/>
                  </a:lnTo>
                  <a:lnTo>
                    <a:pt x="33" y="14"/>
                  </a:lnTo>
                  <a:lnTo>
                    <a:pt x="30" y="0"/>
                  </a:lnTo>
                  <a:lnTo>
                    <a:pt x="0" y="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25" name="Freeform 210"/>
            <p:cNvSpPr>
              <a:spLocks/>
            </p:cNvSpPr>
            <p:nvPr/>
          </p:nvSpPr>
          <p:spPr bwMode="auto">
            <a:xfrm>
              <a:off x="2224" y="2463"/>
              <a:ext cx="30" cy="17"/>
            </a:xfrm>
            <a:custGeom>
              <a:avLst/>
              <a:gdLst>
                <a:gd name="T0" fmla="*/ 0 w 30"/>
                <a:gd name="T1" fmla="*/ 1 h 17"/>
                <a:gd name="T2" fmla="*/ 1 w 30"/>
                <a:gd name="T3" fmla="*/ 16 h 17"/>
                <a:gd name="T4" fmla="*/ 29 w 30"/>
                <a:gd name="T5" fmla="*/ 0 h 17"/>
                <a:gd name="T6" fmla="*/ 0 w 30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7"/>
                <a:gd name="T14" fmla="*/ 30 w 3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7">
                  <a:moveTo>
                    <a:pt x="0" y="1"/>
                  </a:moveTo>
                  <a:lnTo>
                    <a:pt x="1" y="16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26" name="Freeform 211"/>
            <p:cNvSpPr>
              <a:spLocks/>
            </p:cNvSpPr>
            <p:nvPr/>
          </p:nvSpPr>
          <p:spPr bwMode="auto">
            <a:xfrm>
              <a:off x="2226" y="2463"/>
              <a:ext cx="30" cy="17"/>
            </a:xfrm>
            <a:custGeom>
              <a:avLst/>
              <a:gdLst>
                <a:gd name="T0" fmla="*/ 0 w 30"/>
                <a:gd name="T1" fmla="*/ 16 h 17"/>
                <a:gd name="T2" fmla="*/ 28 w 30"/>
                <a:gd name="T3" fmla="*/ 0 h 17"/>
                <a:gd name="T4" fmla="*/ 29 w 30"/>
                <a:gd name="T5" fmla="*/ 14 h 17"/>
                <a:gd name="T6" fmla="*/ 0 w 3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7"/>
                <a:gd name="T14" fmla="*/ 30 w 3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7">
                  <a:moveTo>
                    <a:pt x="0" y="16"/>
                  </a:moveTo>
                  <a:lnTo>
                    <a:pt x="28" y="0"/>
                  </a:lnTo>
                  <a:lnTo>
                    <a:pt x="29" y="14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27" name="Freeform 212"/>
            <p:cNvSpPr>
              <a:spLocks/>
            </p:cNvSpPr>
            <p:nvPr/>
          </p:nvSpPr>
          <p:spPr bwMode="auto">
            <a:xfrm>
              <a:off x="2224" y="2463"/>
              <a:ext cx="32" cy="17"/>
            </a:xfrm>
            <a:custGeom>
              <a:avLst/>
              <a:gdLst>
                <a:gd name="T0" fmla="*/ 0 w 32"/>
                <a:gd name="T1" fmla="*/ 1 h 17"/>
                <a:gd name="T2" fmla="*/ 1 w 32"/>
                <a:gd name="T3" fmla="*/ 16 h 17"/>
                <a:gd name="T4" fmla="*/ 31 w 32"/>
                <a:gd name="T5" fmla="*/ 14 h 17"/>
                <a:gd name="T6" fmla="*/ 30 w 32"/>
                <a:gd name="T7" fmla="*/ 0 h 17"/>
                <a:gd name="T8" fmla="*/ 0 w 32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7"/>
                <a:gd name="T17" fmla="*/ 32 w 3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7">
                  <a:moveTo>
                    <a:pt x="0" y="1"/>
                  </a:moveTo>
                  <a:lnTo>
                    <a:pt x="1" y="16"/>
                  </a:lnTo>
                  <a:lnTo>
                    <a:pt x="31" y="14"/>
                  </a:lnTo>
                  <a:lnTo>
                    <a:pt x="30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28" name="Freeform 213"/>
            <p:cNvSpPr>
              <a:spLocks/>
            </p:cNvSpPr>
            <p:nvPr/>
          </p:nvSpPr>
          <p:spPr bwMode="auto">
            <a:xfrm>
              <a:off x="2253" y="2462"/>
              <a:ext cx="31" cy="17"/>
            </a:xfrm>
            <a:custGeom>
              <a:avLst/>
              <a:gdLst>
                <a:gd name="T0" fmla="*/ 0 w 31"/>
                <a:gd name="T1" fmla="*/ 1 h 17"/>
                <a:gd name="T2" fmla="*/ 0 w 31"/>
                <a:gd name="T3" fmla="*/ 16 h 17"/>
                <a:gd name="T4" fmla="*/ 30 w 31"/>
                <a:gd name="T5" fmla="*/ 0 h 17"/>
                <a:gd name="T6" fmla="*/ 0 w 31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7"/>
                <a:gd name="T14" fmla="*/ 31 w 3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7">
                  <a:moveTo>
                    <a:pt x="0" y="1"/>
                  </a:moveTo>
                  <a:lnTo>
                    <a:pt x="0" y="16"/>
                  </a:lnTo>
                  <a:lnTo>
                    <a:pt x="30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29" name="Freeform 214"/>
            <p:cNvSpPr>
              <a:spLocks/>
            </p:cNvSpPr>
            <p:nvPr/>
          </p:nvSpPr>
          <p:spPr bwMode="auto">
            <a:xfrm>
              <a:off x="2255" y="2462"/>
              <a:ext cx="29" cy="17"/>
            </a:xfrm>
            <a:custGeom>
              <a:avLst/>
              <a:gdLst>
                <a:gd name="T0" fmla="*/ 0 w 29"/>
                <a:gd name="T1" fmla="*/ 16 h 17"/>
                <a:gd name="T2" fmla="*/ 27 w 29"/>
                <a:gd name="T3" fmla="*/ 0 h 17"/>
                <a:gd name="T4" fmla="*/ 28 w 29"/>
                <a:gd name="T5" fmla="*/ 14 h 17"/>
                <a:gd name="T6" fmla="*/ 0 w 2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7"/>
                <a:gd name="T14" fmla="*/ 29 w 2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7">
                  <a:moveTo>
                    <a:pt x="0" y="16"/>
                  </a:moveTo>
                  <a:lnTo>
                    <a:pt x="27" y="0"/>
                  </a:lnTo>
                  <a:lnTo>
                    <a:pt x="28" y="14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30" name="Freeform 215"/>
            <p:cNvSpPr>
              <a:spLocks/>
            </p:cNvSpPr>
            <p:nvPr/>
          </p:nvSpPr>
          <p:spPr bwMode="auto">
            <a:xfrm>
              <a:off x="2253" y="2462"/>
              <a:ext cx="31" cy="17"/>
            </a:xfrm>
            <a:custGeom>
              <a:avLst/>
              <a:gdLst>
                <a:gd name="T0" fmla="*/ 0 w 31"/>
                <a:gd name="T1" fmla="*/ 1 h 17"/>
                <a:gd name="T2" fmla="*/ 0 w 31"/>
                <a:gd name="T3" fmla="*/ 16 h 17"/>
                <a:gd name="T4" fmla="*/ 30 w 31"/>
                <a:gd name="T5" fmla="*/ 14 h 17"/>
                <a:gd name="T6" fmla="*/ 29 w 31"/>
                <a:gd name="T7" fmla="*/ 0 h 17"/>
                <a:gd name="T8" fmla="*/ 0 w 31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7"/>
                <a:gd name="T17" fmla="*/ 31 w 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7">
                  <a:moveTo>
                    <a:pt x="0" y="1"/>
                  </a:moveTo>
                  <a:lnTo>
                    <a:pt x="0" y="16"/>
                  </a:lnTo>
                  <a:lnTo>
                    <a:pt x="30" y="14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31" name="Freeform 216"/>
            <p:cNvSpPr>
              <a:spLocks/>
            </p:cNvSpPr>
            <p:nvPr/>
          </p:nvSpPr>
          <p:spPr bwMode="auto">
            <a:xfrm>
              <a:off x="2283" y="2461"/>
              <a:ext cx="30" cy="17"/>
            </a:xfrm>
            <a:custGeom>
              <a:avLst/>
              <a:gdLst>
                <a:gd name="T0" fmla="*/ 0 w 30"/>
                <a:gd name="T1" fmla="*/ 1 h 17"/>
                <a:gd name="T2" fmla="*/ 0 w 30"/>
                <a:gd name="T3" fmla="*/ 16 h 17"/>
                <a:gd name="T4" fmla="*/ 29 w 30"/>
                <a:gd name="T5" fmla="*/ 0 h 17"/>
                <a:gd name="T6" fmla="*/ 0 w 30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7"/>
                <a:gd name="T14" fmla="*/ 30 w 3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7">
                  <a:moveTo>
                    <a:pt x="0" y="1"/>
                  </a:moveTo>
                  <a:lnTo>
                    <a:pt x="0" y="16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32" name="Freeform 217"/>
            <p:cNvSpPr>
              <a:spLocks/>
            </p:cNvSpPr>
            <p:nvPr/>
          </p:nvSpPr>
          <p:spPr bwMode="auto">
            <a:xfrm>
              <a:off x="2283" y="2461"/>
              <a:ext cx="31" cy="17"/>
            </a:xfrm>
            <a:custGeom>
              <a:avLst/>
              <a:gdLst>
                <a:gd name="T0" fmla="*/ 0 w 31"/>
                <a:gd name="T1" fmla="*/ 16 h 17"/>
                <a:gd name="T2" fmla="*/ 29 w 31"/>
                <a:gd name="T3" fmla="*/ 0 h 17"/>
                <a:gd name="T4" fmla="*/ 30 w 31"/>
                <a:gd name="T5" fmla="*/ 14 h 17"/>
                <a:gd name="T6" fmla="*/ 0 w 3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7"/>
                <a:gd name="T14" fmla="*/ 31 w 3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7">
                  <a:moveTo>
                    <a:pt x="0" y="16"/>
                  </a:moveTo>
                  <a:lnTo>
                    <a:pt x="29" y="0"/>
                  </a:lnTo>
                  <a:lnTo>
                    <a:pt x="30" y="14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33" name="Freeform 218"/>
            <p:cNvSpPr>
              <a:spLocks/>
            </p:cNvSpPr>
            <p:nvPr/>
          </p:nvSpPr>
          <p:spPr bwMode="auto">
            <a:xfrm>
              <a:off x="2283" y="2461"/>
              <a:ext cx="31" cy="17"/>
            </a:xfrm>
            <a:custGeom>
              <a:avLst/>
              <a:gdLst>
                <a:gd name="T0" fmla="*/ 0 w 31"/>
                <a:gd name="T1" fmla="*/ 1 h 17"/>
                <a:gd name="T2" fmla="*/ 0 w 31"/>
                <a:gd name="T3" fmla="*/ 16 h 17"/>
                <a:gd name="T4" fmla="*/ 30 w 31"/>
                <a:gd name="T5" fmla="*/ 14 h 17"/>
                <a:gd name="T6" fmla="*/ 29 w 31"/>
                <a:gd name="T7" fmla="*/ 0 h 17"/>
                <a:gd name="T8" fmla="*/ 0 w 31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7"/>
                <a:gd name="T17" fmla="*/ 31 w 3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7">
                  <a:moveTo>
                    <a:pt x="0" y="1"/>
                  </a:moveTo>
                  <a:lnTo>
                    <a:pt x="0" y="16"/>
                  </a:lnTo>
                  <a:lnTo>
                    <a:pt x="30" y="14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34" name="Freeform 219"/>
            <p:cNvSpPr>
              <a:spLocks/>
            </p:cNvSpPr>
            <p:nvPr/>
          </p:nvSpPr>
          <p:spPr bwMode="auto">
            <a:xfrm>
              <a:off x="2312" y="2460"/>
              <a:ext cx="32" cy="17"/>
            </a:xfrm>
            <a:custGeom>
              <a:avLst/>
              <a:gdLst>
                <a:gd name="T0" fmla="*/ 0 w 32"/>
                <a:gd name="T1" fmla="*/ 0 h 17"/>
                <a:gd name="T2" fmla="*/ 0 w 32"/>
                <a:gd name="T3" fmla="*/ 16 h 17"/>
                <a:gd name="T4" fmla="*/ 31 w 32"/>
                <a:gd name="T5" fmla="*/ 0 h 17"/>
                <a:gd name="T6" fmla="*/ 0 w 3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7"/>
                <a:gd name="T14" fmla="*/ 32 w 3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7">
                  <a:moveTo>
                    <a:pt x="0" y="0"/>
                  </a:moveTo>
                  <a:lnTo>
                    <a:pt x="0" y="16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35" name="Freeform 220"/>
            <p:cNvSpPr>
              <a:spLocks/>
            </p:cNvSpPr>
            <p:nvPr/>
          </p:nvSpPr>
          <p:spPr bwMode="auto">
            <a:xfrm>
              <a:off x="2313" y="2460"/>
              <a:ext cx="32" cy="17"/>
            </a:xfrm>
            <a:custGeom>
              <a:avLst/>
              <a:gdLst>
                <a:gd name="T0" fmla="*/ 0 w 32"/>
                <a:gd name="T1" fmla="*/ 16 h 17"/>
                <a:gd name="T2" fmla="*/ 30 w 32"/>
                <a:gd name="T3" fmla="*/ 0 h 17"/>
                <a:gd name="T4" fmla="*/ 31 w 32"/>
                <a:gd name="T5" fmla="*/ 15 h 17"/>
                <a:gd name="T6" fmla="*/ 0 w 32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7"/>
                <a:gd name="T14" fmla="*/ 32 w 3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7">
                  <a:moveTo>
                    <a:pt x="0" y="16"/>
                  </a:moveTo>
                  <a:lnTo>
                    <a:pt x="30" y="0"/>
                  </a:lnTo>
                  <a:lnTo>
                    <a:pt x="31" y="15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36" name="Freeform 221"/>
            <p:cNvSpPr>
              <a:spLocks/>
            </p:cNvSpPr>
            <p:nvPr/>
          </p:nvSpPr>
          <p:spPr bwMode="auto">
            <a:xfrm>
              <a:off x="2312" y="2460"/>
              <a:ext cx="33" cy="17"/>
            </a:xfrm>
            <a:custGeom>
              <a:avLst/>
              <a:gdLst>
                <a:gd name="T0" fmla="*/ 0 w 33"/>
                <a:gd name="T1" fmla="*/ 0 h 17"/>
                <a:gd name="T2" fmla="*/ 0 w 33"/>
                <a:gd name="T3" fmla="*/ 16 h 17"/>
                <a:gd name="T4" fmla="*/ 32 w 33"/>
                <a:gd name="T5" fmla="*/ 15 h 17"/>
                <a:gd name="T6" fmla="*/ 31 w 33"/>
                <a:gd name="T7" fmla="*/ 0 h 17"/>
                <a:gd name="T8" fmla="*/ 0 w 3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7"/>
                <a:gd name="T17" fmla="*/ 33 w 3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7">
                  <a:moveTo>
                    <a:pt x="0" y="0"/>
                  </a:moveTo>
                  <a:lnTo>
                    <a:pt x="0" y="16"/>
                  </a:lnTo>
                  <a:lnTo>
                    <a:pt x="32" y="15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37" name="Freeform 222"/>
            <p:cNvSpPr>
              <a:spLocks/>
            </p:cNvSpPr>
            <p:nvPr/>
          </p:nvSpPr>
          <p:spPr bwMode="auto">
            <a:xfrm>
              <a:off x="2343" y="2460"/>
              <a:ext cx="32" cy="17"/>
            </a:xfrm>
            <a:custGeom>
              <a:avLst/>
              <a:gdLst>
                <a:gd name="T0" fmla="*/ 0 w 32"/>
                <a:gd name="T1" fmla="*/ 0 h 17"/>
                <a:gd name="T2" fmla="*/ 0 w 32"/>
                <a:gd name="T3" fmla="*/ 16 h 17"/>
                <a:gd name="T4" fmla="*/ 31 w 32"/>
                <a:gd name="T5" fmla="*/ 0 h 17"/>
                <a:gd name="T6" fmla="*/ 0 w 3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7"/>
                <a:gd name="T14" fmla="*/ 32 w 3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7">
                  <a:moveTo>
                    <a:pt x="0" y="0"/>
                  </a:moveTo>
                  <a:lnTo>
                    <a:pt x="0" y="16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38" name="Freeform 223"/>
            <p:cNvSpPr>
              <a:spLocks/>
            </p:cNvSpPr>
            <p:nvPr/>
          </p:nvSpPr>
          <p:spPr bwMode="auto">
            <a:xfrm>
              <a:off x="2344" y="2460"/>
              <a:ext cx="31" cy="17"/>
            </a:xfrm>
            <a:custGeom>
              <a:avLst/>
              <a:gdLst>
                <a:gd name="T0" fmla="*/ 0 w 31"/>
                <a:gd name="T1" fmla="*/ 16 h 17"/>
                <a:gd name="T2" fmla="*/ 29 w 31"/>
                <a:gd name="T3" fmla="*/ 0 h 17"/>
                <a:gd name="T4" fmla="*/ 30 w 31"/>
                <a:gd name="T5" fmla="*/ 14 h 17"/>
                <a:gd name="T6" fmla="*/ 0 w 3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7"/>
                <a:gd name="T14" fmla="*/ 31 w 3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7">
                  <a:moveTo>
                    <a:pt x="0" y="16"/>
                  </a:moveTo>
                  <a:lnTo>
                    <a:pt x="29" y="0"/>
                  </a:lnTo>
                  <a:lnTo>
                    <a:pt x="30" y="14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39" name="Freeform 224"/>
            <p:cNvSpPr>
              <a:spLocks/>
            </p:cNvSpPr>
            <p:nvPr/>
          </p:nvSpPr>
          <p:spPr bwMode="auto">
            <a:xfrm>
              <a:off x="2343" y="2460"/>
              <a:ext cx="32" cy="17"/>
            </a:xfrm>
            <a:custGeom>
              <a:avLst/>
              <a:gdLst>
                <a:gd name="T0" fmla="*/ 0 w 32"/>
                <a:gd name="T1" fmla="*/ 0 h 17"/>
                <a:gd name="T2" fmla="*/ 0 w 32"/>
                <a:gd name="T3" fmla="*/ 16 h 17"/>
                <a:gd name="T4" fmla="*/ 31 w 32"/>
                <a:gd name="T5" fmla="*/ 14 h 17"/>
                <a:gd name="T6" fmla="*/ 30 w 32"/>
                <a:gd name="T7" fmla="*/ 0 h 17"/>
                <a:gd name="T8" fmla="*/ 0 w 3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7"/>
                <a:gd name="T17" fmla="*/ 32 w 3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7">
                  <a:moveTo>
                    <a:pt x="0" y="0"/>
                  </a:moveTo>
                  <a:lnTo>
                    <a:pt x="0" y="16"/>
                  </a:lnTo>
                  <a:lnTo>
                    <a:pt x="31" y="14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40" name="Freeform 225"/>
            <p:cNvSpPr>
              <a:spLocks/>
            </p:cNvSpPr>
            <p:nvPr/>
          </p:nvSpPr>
          <p:spPr bwMode="auto">
            <a:xfrm>
              <a:off x="2374" y="2459"/>
              <a:ext cx="34" cy="17"/>
            </a:xfrm>
            <a:custGeom>
              <a:avLst/>
              <a:gdLst>
                <a:gd name="T0" fmla="*/ 0 w 34"/>
                <a:gd name="T1" fmla="*/ 1 h 17"/>
                <a:gd name="T2" fmla="*/ 1 w 34"/>
                <a:gd name="T3" fmla="*/ 16 h 17"/>
                <a:gd name="T4" fmla="*/ 33 w 34"/>
                <a:gd name="T5" fmla="*/ 0 h 17"/>
                <a:gd name="T6" fmla="*/ 0 w 34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17"/>
                <a:gd name="T14" fmla="*/ 34 w 34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17">
                  <a:moveTo>
                    <a:pt x="0" y="1"/>
                  </a:moveTo>
                  <a:lnTo>
                    <a:pt x="1" y="16"/>
                  </a:lnTo>
                  <a:lnTo>
                    <a:pt x="33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41" name="Freeform 226"/>
            <p:cNvSpPr>
              <a:spLocks/>
            </p:cNvSpPr>
            <p:nvPr/>
          </p:nvSpPr>
          <p:spPr bwMode="auto">
            <a:xfrm>
              <a:off x="2374" y="2459"/>
              <a:ext cx="35" cy="17"/>
            </a:xfrm>
            <a:custGeom>
              <a:avLst/>
              <a:gdLst>
                <a:gd name="T0" fmla="*/ 0 w 35"/>
                <a:gd name="T1" fmla="*/ 16 h 17"/>
                <a:gd name="T2" fmla="*/ 32 w 35"/>
                <a:gd name="T3" fmla="*/ 0 h 17"/>
                <a:gd name="T4" fmla="*/ 34 w 35"/>
                <a:gd name="T5" fmla="*/ 15 h 17"/>
                <a:gd name="T6" fmla="*/ 0 w 35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17"/>
                <a:gd name="T14" fmla="*/ 35 w 3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17">
                  <a:moveTo>
                    <a:pt x="0" y="16"/>
                  </a:moveTo>
                  <a:lnTo>
                    <a:pt x="32" y="0"/>
                  </a:lnTo>
                  <a:lnTo>
                    <a:pt x="34" y="15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42" name="Freeform 227"/>
            <p:cNvSpPr>
              <a:spLocks/>
            </p:cNvSpPr>
            <p:nvPr/>
          </p:nvSpPr>
          <p:spPr bwMode="auto">
            <a:xfrm>
              <a:off x="2374" y="2459"/>
              <a:ext cx="35" cy="17"/>
            </a:xfrm>
            <a:custGeom>
              <a:avLst/>
              <a:gdLst>
                <a:gd name="T0" fmla="*/ 0 w 35"/>
                <a:gd name="T1" fmla="*/ 1 h 17"/>
                <a:gd name="T2" fmla="*/ 1 w 35"/>
                <a:gd name="T3" fmla="*/ 16 h 17"/>
                <a:gd name="T4" fmla="*/ 34 w 35"/>
                <a:gd name="T5" fmla="*/ 15 h 17"/>
                <a:gd name="T6" fmla="*/ 32 w 35"/>
                <a:gd name="T7" fmla="*/ 0 h 17"/>
                <a:gd name="T8" fmla="*/ 0 w 35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7"/>
                <a:gd name="T17" fmla="*/ 35 w 3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7">
                  <a:moveTo>
                    <a:pt x="0" y="1"/>
                  </a:moveTo>
                  <a:lnTo>
                    <a:pt x="1" y="16"/>
                  </a:lnTo>
                  <a:lnTo>
                    <a:pt x="34" y="15"/>
                  </a:lnTo>
                  <a:lnTo>
                    <a:pt x="32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43" name="Freeform 228"/>
            <p:cNvSpPr>
              <a:spLocks/>
            </p:cNvSpPr>
            <p:nvPr/>
          </p:nvSpPr>
          <p:spPr bwMode="auto">
            <a:xfrm>
              <a:off x="2408" y="2459"/>
              <a:ext cx="32" cy="17"/>
            </a:xfrm>
            <a:custGeom>
              <a:avLst/>
              <a:gdLst>
                <a:gd name="T0" fmla="*/ 0 w 32"/>
                <a:gd name="T1" fmla="*/ 0 h 17"/>
                <a:gd name="T2" fmla="*/ 0 w 32"/>
                <a:gd name="T3" fmla="*/ 16 h 17"/>
                <a:gd name="T4" fmla="*/ 31 w 32"/>
                <a:gd name="T5" fmla="*/ 0 h 17"/>
                <a:gd name="T6" fmla="*/ 0 w 3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7"/>
                <a:gd name="T14" fmla="*/ 32 w 3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7">
                  <a:moveTo>
                    <a:pt x="0" y="0"/>
                  </a:moveTo>
                  <a:lnTo>
                    <a:pt x="0" y="16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44" name="Freeform 229"/>
            <p:cNvSpPr>
              <a:spLocks/>
            </p:cNvSpPr>
            <p:nvPr/>
          </p:nvSpPr>
          <p:spPr bwMode="auto">
            <a:xfrm>
              <a:off x="2408" y="2459"/>
              <a:ext cx="33" cy="17"/>
            </a:xfrm>
            <a:custGeom>
              <a:avLst/>
              <a:gdLst>
                <a:gd name="T0" fmla="*/ 0 w 33"/>
                <a:gd name="T1" fmla="*/ 16 h 17"/>
                <a:gd name="T2" fmla="*/ 31 w 33"/>
                <a:gd name="T3" fmla="*/ 0 h 17"/>
                <a:gd name="T4" fmla="*/ 32 w 33"/>
                <a:gd name="T5" fmla="*/ 15 h 17"/>
                <a:gd name="T6" fmla="*/ 0 w 33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7"/>
                <a:gd name="T14" fmla="*/ 33 w 3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7">
                  <a:moveTo>
                    <a:pt x="0" y="16"/>
                  </a:moveTo>
                  <a:lnTo>
                    <a:pt x="31" y="0"/>
                  </a:lnTo>
                  <a:lnTo>
                    <a:pt x="32" y="15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45" name="Freeform 230"/>
            <p:cNvSpPr>
              <a:spLocks/>
            </p:cNvSpPr>
            <p:nvPr/>
          </p:nvSpPr>
          <p:spPr bwMode="auto">
            <a:xfrm>
              <a:off x="2408" y="2459"/>
              <a:ext cx="33" cy="17"/>
            </a:xfrm>
            <a:custGeom>
              <a:avLst/>
              <a:gdLst>
                <a:gd name="T0" fmla="*/ 0 w 33"/>
                <a:gd name="T1" fmla="*/ 0 h 17"/>
                <a:gd name="T2" fmla="*/ 0 w 33"/>
                <a:gd name="T3" fmla="*/ 16 h 17"/>
                <a:gd name="T4" fmla="*/ 32 w 33"/>
                <a:gd name="T5" fmla="*/ 15 h 17"/>
                <a:gd name="T6" fmla="*/ 31 w 33"/>
                <a:gd name="T7" fmla="*/ 0 h 17"/>
                <a:gd name="T8" fmla="*/ 0 w 3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7"/>
                <a:gd name="T17" fmla="*/ 33 w 3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7">
                  <a:moveTo>
                    <a:pt x="0" y="0"/>
                  </a:moveTo>
                  <a:lnTo>
                    <a:pt x="0" y="16"/>
                  </a:lnTo>
                  <a:lnTo>
                    <a:pt x="32" y="15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46" name="Freeform 231"/>
            <p:cNvSpPr>
              <a:spLocks/>
            </p:cNvSpPr>
            <p:nvPr/>
          </p:nvSpPr>
          <p:spPr bwMode="auto">
            <a:xfrm>
              <a:off x="2439" y="2459"/>
              <a:ext cx="33" cy="17"/>
            </a:xfrm>
            <a:custGeom>
              <a:avLst/>
              <a:gdLst>
                <a:gd name="T0" fmla="*/ 0 w 33"/>
                <a:gd name="T1" fmla="*/ 0 h 17"/>
                <a:gd name="T2" fmla="*/ 0 w 33"/>
                <a:gd name="T3" fmla="*/ 16 h 17"/>
                <a:gd name="T4" fmla="*/ 32 w 33"/>
                <a:gd name="T5" fmla="*/ 0 h 17"/>
                <a:gd name="T6" fmla="*/ 0 w 33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7"/>
                <a:gd name="T14" fmla="*/ 33 w 3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7">
                  <a:moveTo>
                    <a:pt x="0" y="0"/>
                  </a:moveTo>
                  <a:lnTo>
                    <a:pt x="0" y="16"/>
                  </a:ln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47" name="Freeform 232"/>
            <p:cNvSpPr>
              <a:spLocks/>
            </p:cNvSpPr>
            <p:nvPr/>
          </p:nvSpPr>
          <p:spPr bwMode="auto">
            <a:xfrm>
              <a:off x="2440" y="2459"/>
              <a:ext cx="33" cy="17"/>
            </a:xfrm>
            <a:custGeom>
              <a:avLst/>
              <a:gdLst>
                <a:gd name="T0" fmla="*/ 0 w 33"/>
                <a:gd name="T1" fmla="*/ 16 h 17"/>
                <a:gd name="T2" fmla="*/ 31 w 33"/>
                <a:gd name="T3" fmla="*/ 0 h 17"/>
                <a:gd name="T4" fmla="*/ 32 w 33"/>
                <a:gd name="T5" fmla="*/ 14 h 17"/>
                <a:gd name="T6" fmla="*/ 0 w 33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7"/>
                <a:gd name="T14" fmla="*/ 33 w 3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7">
                  <a:moveTo>
                    <a:pt x="0" y="16"/>
                  </a:moveTo>
                  <a:lnTo>
                    <a:pt x="31" y="0"/>
                  </a:lnTo>
                  <a:lnTo>
                    <a:pt x="32" y="14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48" name="Freeform 233"/>
            <p:cNvSpPr>
              <a:spLocks/>
            </p:cNvSpPr>
            <p:nvPr/>
          </p:nvSpPr>
          <p:spPr bwMode="auto">
            <a:xfrm>
              <a:off x="2439" y="2459"/>
              <a:ext cx="34" cy="17"/>
            </a:xfrm>
            <a:custGeom>
              <a:avLst/>
              <a:gdLst>
                <a:gd name="T0" fmla="*/ 0 w 34"/>
                <a:gd name="T1" fmla="*/ 0 h 17"/>
                <a:gd name="T2" fmla="*/ 0 w 34"/>
                <a:gd name="T3" fmla="*/ 16 h 17"/>
                <a:gd name="T4" fmla="*/ 33 w 34"/>
                <a:gd name="T5" fmla="*/ 14 h 17"/>
                <a:gd name="T6" fmla="*/ 32 w 34"/>
                <a:gd name="T7" fmla="*/ 0 h 17"/>
                <a:gd name="T8" fmla="*/ 0 w 3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7"/>
                <a:gd name="T17" fmla="*/ 34 w 3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7">
                  <a:moveTo>
                    <a:pt x="0" y="0"/>
                  </a:moveTo>
                  <a:lnTo>
                    <a:pt x="0" y="16"/>
                  </a:lnTo>
                  <a:lnTo>
                    <a:pt x="33" y="14"/>
                  </a:ln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49" name="Freeform 234"/>
            <p:cNvSpPr>
              <a:spLocks/>
            </p:cNvSpPr>
            <p:nvPr/>
          </p:nvSpPr>
          <p:spPr bwMode="auto">
            <a:xfrm>
              <a:off x="2471" y="2458"/>
              <a:ext cx="36" cy="17"/>
            </a:xfrm>
            <a:custGeom>
              <a:avLst/>
              <a:gdLst>
                <a:gd name="T0" fmla="*/ 0 w 36"/>
                <a:gd name="T1" fmla="*/ 1 h 17"/>
                <a:gd name="T2" fmla="*/ 0 w 36"/>
                <a:gd name="T3" fmla="*/ 16 h 17"/>
                <a:gd name="T4" fmla="*/ 35 w 36"/>
                <a:gd name="T5" fmla="*/ 0 h 17"/>
                <a:gd name="T6" fmla="*/ 0 w 36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7"/>
                <a:gd name="T14" fmla="*/ 36 w 3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7">
                  <a:moveTo>
                    <a:pt x="0" y="1"/>
                  </a:moveTo>
                  <a:lnTo>
                    <a:pt x="0" y="16"/>
                  </a:lnTo>
                  <a:lnTo>
                    <a:pt x="35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50" name="Freeform 235"/>
            <p:cNvSpPr>
              <a:spLocks/>
            </p:cNvSpPr>
            <p:nvPr/>
          </p:nvSpPr>
          <p:spPr bwMode="auto">
            <a:xfrm>
              <a:off x="2472" y="2458"/>
              <a:ext cx="36" cy="17"/>
            </a:xfrm>
            <a:custGeom>
              <a:avLst/>
              <a:gdLst>
                <a:gd name="T0" fmla="*/ 0 w 36"/>
                <a:gd name="T1" fmla="*/ 16 h 17"/>
                <a:gd name="T2" fmla="*/ 34 w 36"/>
                <a:gd name="T3" fmla="*/ 0 h 17"/>
                <a:gd name="T4" fmla="*/ 35 w 36"/>
                <a:gd name="T5" fmla="*/ 15 h 17"/>
                <a:gd name="T6" fmla="*/ 0 w 36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7"/>
                <a:gd name="T14" fmla="*/ 36 w 3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7">
                  <a:moveTo>
                    <a:pt x="0" y="16"/>
                  </a:moveTo>
                  <a:lnTo>
                    <a:pt x="34" y="0"/>
                  </a:lnTo>
                  <a:lnTo>
                    <a:pt x="35" y="15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51" name="Freeform 236"/>
            <p:cNvSpPr>
              <a:spLocks/>
            </p:cNvSpPr>
            <p:nvPr/>
          </p:nvSpPr>
          <p:spPr bwMode="auto">
            <a:xfrm>
              <a:off x="2471" y="2458"/>
              <a:ext cx="37" cy="17"/>
            </a:xfrm>
            <a:custGeom>
              <a:avLst/>
              <a:gdLst>
                <a:gd name="T0" fmla="*/ 0 w 37"/>
                <a:gd name="T1" fmla="*/ 1 h 17"/>
                <a:gd name="T2" fmla="*/ 0 w 37"/>
                <a:gd name="T3" fmla="*/ 16 h 17"/>
                <a:gd name="T4" fmla="*/ 36 w 37"/>
                <a:gd name="T5" fmla="*/ 15 h 17"/>
                <a:gd name="T6" fmla="*/ 35 w 37"/>
                <a:gd name="T7" fmla="*/ 0 h 17"/>
                <a:gd name="T8" fmla="*/ 0 w 37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7"/>
                <a:gd name="T17" fmla="*/ 37 w 3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7">
                  <a:moveTo>
                    <a:pt x="0" y="1"/>
                  </a:moveTo>
                  <a:lnTo>
                    <a:pt x="0" y="16"/>
                  </a:lnTo>
                  <a:lnTo>
                    <a:pt x="36" y="15"/>
                  </a:lnTo>
                  <a:lnTo>
                    <a:pt x="35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52" name="Freeform 237"/>
            <p:cNvSpPr>
              <a:spLocks/>
            </p:cNvSpPr>
            <p:nvPr/>
          </p:nvSpPr>
          <p:spPr bwMode="auto">
            <a:xfrm>
              <a:off x="2506" y="2457"/>
              <a:ext cx="36" cy="17"/>
            </a:xfrm>
            <a:custGeom>
              <a:avLst/>
              <a:gdLst>
                <a:gd name="T0" fmla="*/ 0 w 36"/>
                <a:gd name="T1" fmla="*/ 0 h 17"/>
                <a:gd name="T2" fmla="*/ 0 w 36"/>
                <a:gd name="T3" fmla="*/ 16 h 17"/>
                <a:gd name="T4" fmla="*/ 35 w 36"/>
                <a:gd name="T5" fmla="*/ 0 h 17"/>
                <a:gd name="T6" fmla="*/ 0 w 36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7"/>
                <a:gd name="T14" fmla="*/ 36 w 3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7">
                  <a:moveTo>
                    <a:pt x="0" y="0"/>
                  </a:moveTo>
                  <a:lnTo>
                    <a:pt x="0" y="16"/>
                  </a:ln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53" name="Freeform 238"/>
            <p:cNvSpPr>
              <a:spLocks/>
            </p:cNvSpPr>
            <p:nvPr/>
          </p:nvSpPr>
          <p:spPr bwMode="auto">
            <a:xfrm>
              <a:off x="2507" y="2457"/>
              <a:ext cx="36" cy="17"/>
            </a:xfrm>
            <a:custGeom>
              <a:avLst/>
              <a:gdLst>
                <a:gd name="T0" fmla="*/ 0 w 36"/>
                <a:gd name="T1" fmla="*/ 16 h 17"/>
                <a:gd name="T2" fmla="*/ 34 w 36"/>
                <a:gd name="T3" fmla="*/ 0 h 17"/>
                <a:gd name="T4" fmla="*/ 35 w 36"/>
                <a:gd name="T5" fmla="*/ 15 h 17"/>
                <a:gd name="T6" fmla="*/ 0 w 36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7"/>
                <a:gd name="T14" fmla="*/ 36 w 36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7">
                  <a:moveTo>
                    <a:pt x="0" y="16"/>
                  </a:moveTo>
                  <a:lnTo>
                    <a:pt x="34" y="0"/>
                  </a:lnTo>
                  <a:lnTo>
                    <a:pt x="35" y="15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54" name="Freeform 239"/>
            <p:cNvSpPr>
              <a:spLocks/>
            </p:cNvSpPr>
            <p:nvPr/>
          </p:nvSpPr>
          <p:spPr bwMode="auto">
            <a:xfrm>
              <a:off x="2506" y="2457"/>
              <a:ext cx="37" cy="17"/>
            </a:xfrm>
            <a:custGeom>
              <a:avLst/>
              <a:gdLst>
                <a:gd name="T0" fmla="*/ 0 w 37"/>
                <a:gd name="T1" fmla="*/ 0 h 17"/>
                <a:gd name="T2" fmla="*/ 0 w 37"/>
                <a:gd name="T3" fmla="*/ 16 h 17"/>
                <a:gd name="T4" fmla="*/ 36 w 37"/>
                <a:gd name="T5" fmla="*/ 15 h 17"/>
                <a:gd name="T6" fmla="*/ 35 w 37"/>
                <a:gd name="T7" fmla="*/ 0 h 17"/>
                <a:gd name="T8" fmla="*/ 0 w 3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7"/>
                <a:gd name="T17" fmla="*/ 37 w 3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7">
                  <a:moveTo>
                    <a:pt x="0" y="0"/>
                  </a:moveTo>
                  <a:lnTo>
                    <a:pt x="0" y="16"/>
                  </a:lnTo>
                  <a:lnTo>
                    <a:pt x="36" y="15"/>
                  </a:ln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55" name="Freeform 240"/>
            <p:cNvSpPr>
              <a:spLocks/>
            </p:cNvSpPr>
            <p:nvPr/>
          </p:nvSpPr>
          <p:spPr bwMode="auto">
            <a:xfrm>
              <a:off x="2541" y="2457"/>
              <a:ext cx="37" cy="17"/>
            </a:xfrm>
            <a:custGeom>
              <a:avLst/>
              <a:gdLst>
                <a:gd name="T0" fmla="*/ 0 w 37"/>
                <a:gd name="T1" fmla="*/ 0 h 17"/>
                <a:gd name="T2" fmla="*/ 0 w 37"/>
                <a:gd name="T3" fmla="*/ 16 h 17"/>
                <a:gd name="T4" fmla="*/ 36 w 37"/>
                <a:gd name="T5" fmla="*/ 0 h 17"/>
                <a:gd name="T6" fmla="*/ 0 w 3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17"/>
                <a:gd name="T14" fmla="*/ 37 w 3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17">
                  <a:moveTo>
                    <a:pt x="0" y="0"/>
                  </a:moveTo>
                  <a:lnTo>
                    <a:pt x="0" y="16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56" name="Freeform 241"/>
            <p:cNvSpPr>
              <a:spLocks/>
            </p:cNvSpPr>
            <p:nvPr/>
          </p:nvSpPr>
          <p:spPr bwMode="auto">
            <a:xfrm>
              <a:off x="2542" y="2457"/>
              <a:ext cx="38" cy="17"/>
            </a:xfrm>
            <a:custGeom>
              <a:avLst/>
              <a:gdLst>
                <a:gd name="T0" fmla="*/ 0 w 38"/>
                <a:gd name="T1" fmla="*/ 16 h 17"/>
                <a:gd name="T2" fmla="*/ 36 w 38"/>
                <a:gd name="T3" fmla="*/ 0 h 17"/>
                <a:gd name="T4" fmla="*/ 37 w 38"/>
                <a:gd name="T5" fmla="*/ 14 h 17"/>
                <a:gd name="T6" fmla="*/ 0 w 3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17"/>
                <a:gd name="T14" fmla="*/ 38 w 3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17">
                  <a:moveTo>
                    <a:pt x="0" y="16"/>
                  </a:moveTo>
                  <a:lnTo>
                    <a:pt x="36" y="0"/>
                  </a:lnTo>
                  <a:lnTo>
                    <a:pt x="37" y="14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57" name="Freeform 242"/>
            <p:cNvSpPr>
              <a:spLocks/>
            </p:cNvSpPr>
            <p:nvPr/>
          </p:nvSpPr>
          <p:spPr bwMode="auto">
            <a:xfrm>
              <a:off x="2541" y="2457"/>
              <a:ext cx="39" cy="17"/>
            </a:xfrm>
            <a:custGeom>
              <a:avLst/>
              <a:gdLst>
                <a:gd name="T0" fmla="*/ 0 w 39"/>
                <a:gd name="T1" fmla="*/ 0 h 17"/>
                <a:gd name="T2" fmla="*/ 0 w 39"/>
                <a:gd name="T3" fmla="*/ 16 h 17"/>
                <a:gd name="T4" fmla="*/ 38 w 39"/>
                <a:gd name="T5" fmla="*/ 14 h 17"/>
                <a:gd name="T6" fmla="*/ 37 w 39"/>
                <a:gd name="T7" fmla="*/ 0 h 17"/>
                <a:gd name="T8" fmla="*/ 0 w 3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7"/>
                <a:gd name="T17" fmla="*/ 39 w 3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7">
                  <a:moveTo>
                    <a:pt x="0" y="0"/>
                  </a:moveTo>
                  <a:lnTo>
                    <a:pt x="0" y="16"/>
                  </a:lnTo>
                  <a:lnTo>
                    <a:pt x="38" y="14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58" name="Freeform 243"/>
            <p:cNvSpPr>
              <a:spLocks/>
            </p:cNvSpPr>
            <p:nvPr/>
          </p:nvSpPr>
          <p:spPr bwMode="auto">
            <a:xfrm>
              <a:off x="2577" y="2456"/>
              <a:ext cx="43" cy="17"/>
            </a:xfrm>
            <a:custGeom>
              <a:avLst/>
              <a:gdLst>
                <a:gd name="T0" fmla="*/ 0 w 43"/>
                <a:gd name="T1" fmla="*/ 1 h 17"/>
                <a:gd name="T2" fmla="*/ 1 w 43"/>
                <a:gd name="T3" fmla="*/ 16 h 17"/>
                <a:gd name="T4" fmla="*/ 42 w 43"/>
                <a:gd name="T5" fmla="*/ 0 h 17"/>
                <a:gd name="T6" fmla="*/ 0 w 43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17"/>
                <a:gd name="T14" fmla="*/ 43 w 4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17">
                  <a:moveTo>
                    <a:pt x="0" y="1"/>
                  </a:moveTo>
                  <a:lnTo>
                    <a:pt x="1" y="16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59" name="Freeform 244"/>
            <p:cNvSpPr>
              <a:spLocks/>
            </p:cNvSpPr>
            <p:nvPr/>
          </p:nvSpPr>
          <p:spPr bwMode="auto">
            <a:xfrm>
              <a:off x="2579" y="2456"/>
              <a:ext cx="42" cy="17"/>
            </a:xfrm>
            <a:custGeom>
              <a:avLst/>
              <a:gdLst>
                <a:gd name="T0" fmla="*/ 0 w 42"/>
                <a:gd name="T1" fmla="*/ 16 h 17"/>
                <a:gd name="T2" fmla="*/ 40 w 42"/>
                <a:gd name="T3" fmla="*/ 0 h 17"/>
                <a:gd name="T4" fmla="*/ 41 w 42"/>
                <a:gd name="T5" fmla="*/ 15 h 17"/>
                <a:gd name="T6" fmla="*/ 0 w 42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7"/>
                <a:gd name="T14" fmla="*/ 42 w 4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7">
                  <a:moveTo>
                    <a:pt x="0" y="16"/>
                  </a:moveTo>
                  <a:lnTo>
                    <a:pt x="40" y="0"/>
                  </a:lnTo>
                  <a:lnTo>
                    <a:pt x="41" y="15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60" name="Freeform 245"/>
            <p:cNvSpPr>
              <a:spLocks/>
            </p:cNvSpPr>
            <p:nvPr/>
          </p:nvSpPr>
          <p:spPr bwMode="auto">
            <a:xfrm>
              <a:off x="2577" y="2456"/>
              <a:ext cx="44" cy="17"/>
            </a:xfrm>
            <a:custGeom>
              <a:avLst/>
              <a:gdLst>
                <a:gd name="T0" fmla="*/ 0 w 44"/>
                <a:gd name="T1" fmla="*/ 1 h 17"/>
                <a:gd name="T2" fmla="*/ 1 w 44"/>
                <a:gd name="T3" fmla="*/ 16 h 17"/>
                <a:gd name="T4" fmla="*/ 43 w 44"/>
                <a:gd name="T5" fmla="*/ 15 h 17"/>
                <a:gd name="T6" fmla="*/ 42 w 44"/>
                <a:gd name="T7" fmla="*/ 0 h 17"/>
                <a:gd name="T8" fmla="*/ 0 w 44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7"/>
                <a:gd name="T17" fmla="*/ 44 w 4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7">
                  <a:moveTo>
                    <a:pt x="0" y="1"/>
                  </a:moveTo>
                  <a:lnTo>
                    <a:pt x="1" y="16"/>
                  </a:lnTo>
                  <a:lnTo>
                    <a:pt x="43" y="15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61" name="Freeform 246"/>
            <p:cNvSpPr>
              <a:spLocks/>
            </p:cNvSpPr>
            <p:nvPr/>
          </p:nvSpPr>
          <p:spPr bwMode="auto">
            <a:xfrm>
              <a:off x="2619" y="2455"/>
              <a:ext cx="43" cy="17"/>
            </a:xfrm>
            <a:custGeom>
              <a:avLst/>
              <a:gdLst>
                <a:gd name="T0" fmla="*/ 0 w 43"/>
                <a:gd name="T1" fmla="*/ 0 h 17"/>
                <a:gd name="T2" fmla="*/ 0 w 43"/>
                <a:gd name="T3" fmla="*/ 16 h 17"/>
                <a:gd name="T4" fmla="*/ 42 w 43"/>
                <a:gd name="T5" fmla="*/ 0 h 17"/>
                <a:gd name="T6" fmla="*/ 0 w 43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17"/>
                <a:gd name="T14" fmla="*/ 43 w 4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17">
                  <a:moveTo>
                    <a:pt x="0" y="0"/>
                  </a:moveTo>
                  <a:lnTo>
                    <a:pt x="0" y="16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62" name="Freeform 247"/>
            <p:cNvSpPr>
              <a:spLocks/>
            </p:cNvSpPr>
            <p:nvPr/>
          </p:nvSpPr>
          <p:spPr bwMode="auto">
            <a:xfrm>
              <a:off x="2620" y="2455"/>
              <a:ext cx="43" cy="17"/>
            </a:xfrm>
            <a:custGeom>
              <a:avLst/>
              <a:gdLst>
                <a:gd name="T0" fmla="*/ 0 w 43"/>
                <a:gd name="T1" fmla="*/ 16 h 17"/>
                <a:gd name="T2" fmla="*/ 41 w 43"/>
                <a:gd name="T3" fmla="*/ 0 h 17"/>
                <a:gd name="T4" fmla="*/ 42 w 43"/>
                <a:gd name="T5" fmla="*/ 15 h 17"/>
                <a:gd name="T6" fmla="*/ 0 w 43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17"/>
                <a:gd name="T14" fmla="*/ 43 w 4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17">
                  <a:moveTo>
                    <a:pt x="0" y="16"/>
                  </a:moveTo>
                  <a:lnTo>
                    <a:pt x="41" y="0"/>
                  </a:lnTo>
                  <a:lnTo>
                    <a:pt x="42" y="15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63" name="Freeform 248"/>
            <p:cNvSpPr>
              <a:spLocks/>
            </p:cNvSpPr>
            <p:nvPr/>
          </p:nvSpPr>
          <p:spPr bwMode="auto">
            <a:xfrm>
              <a:off x="2619" y="2455"/>
              <a:ext cx="44" cy="17"/>
            </a:xfrm>
            <a:custGeom>
              <a:avLst/>
              <a:gdLst>
                <a:gd name="T0" fmla="*/ 0 w 44"/>
                <a:gd name="T1" fmla="*/ 0 h 17"/>
                <a:gd name="T2" fmla="*/ 0 w 44"/>
                <a:gd name="T3" fmla="*/ 16 h 17"/>
                <a:gd name="T4" fmla="*/ 43 w 44"/>
                <a:gd name="T5" fmla="*/ 15 h 17"/>
                <a:gd name="T6" fmla="*/ 42 w 44"/>
                <a:gd name="T7" fmla="*/ 0 h 17"/>
                <a:gd name="T8" fmla="*/ 0 w 4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7"/>
                <a:gd name="T17" fmla="*/ 44 w 4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7">
                  <a:moveTo>
                    <a:pt x="0" y="0"/>
                  </a:moveTo>
                  <a:lnTo>
                    <a:pt x="0" y="16"/>
                  </a:lnTo>
                  <a:lnTo>
                    <a:pt x="43" y="15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64" name="Freeform 249"/>
            <p:cNvSpPr>
              <a:spLocks/>
            </p:cNvSpPr>
            <p:nvPr/>
          </p:nvSpPr>
          <p:spPr bwMode="auto">
            <a:xfrm>
              <a:off x="2661" y="2454"/>
              <a:ext cx="49" cy="17"/>
            </a:xfrm>
            <a:custGeom>
              <a:avLst/>
              <a:gdLst>
                <a:gd name="T0" fmla="*/ 0 w 49"/>
                <a:gd name="T1" fmla="*/ 0 h 17"/>
                <a:gd name="T2" fmla="*/ 1 w 49"/>
                <a:gd name="T3" fmla="*/ 16 h 17"/>
                <a:gd name="T4" fmla="*/ 48 w 49"/>
                <a:gd name="T5" fmla="*/ 0 h 17"/>
                <a:gd name="T6" fmla="*/ 0 w 49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"/>
                <a:gd name="T14" fmla="*/ 49 w 4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">
                  <a:moveTo>
                    <a:pt x="0" y="0"/>
                  </a:moveTo>
                  <a:lnTo>
                    <a:pt x="1" y="16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65" name="Freeform 250"/>
            <p:cNvSpPr>
              <a:spLocks/>
            </p:cNvSpPr>
            <p:nvPr/>
          </p:nvSpPr>
          <p:spPr bwMode="auto">
            <a:xfrm>
              <a:off x="2662" y="2454"/>
              <a:ext cx="48" cy="17"/>
            </a:xfrm>
            <a:custGeom>
              <a:avLst/>
              <a:gdLst>
                <a:gd name="T0" fmla="*/ 0 w 48"/>
                <a:gd name="T1" fmla="*/ 16 h 17"/>
                <a:gd name="T2" fmla="*/ 46 w 48"/>
                <a:gd name="T3" fmla="*/ 0 h 17"/>
                <a:gd name="T4" fmla="*/ 47 w 48"/>
                <a:gd name="T5" fmla="*/ 15 h 17"/>
                <a:gd name="T6" fmla="*/ 0 w 4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7"/>
                <a:gd name="T14" fmla="*/ 48 w 4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7">
                  <a:moveTo>
                    <a:pt x="0" y="16"/>
                  </a:moveTo>
                  <a:lnTo>
                    <a:pt x="46" y="0"/>
                  </a:lnTo>
                  <a:lnTo>
                    <a:pt x="47" y="15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66" name="Freeform 251"/>
            <p:cNvSpPr>
              <a:spLocks/>
            </p:cNvSpPr>
            <p:nvPr/>
          </p:nvSpPr>
          <p:spPr bwMode="auto">
            <a:xfrm>
              <a:off x="2661" y="2454"/>
              <a:ext cx="49" cy="17"/>
            </a:xfrm>
            <a:custGeom>
              <a:avLst/>
              <a:gdLst>
                <a:gd name="T0" fmla="*/ 0 w 49"/>
                <a:gd name="T1" fmla="*/ 0 h 17"/>
                <a:gd name="T2" fmla="*/ 0 w 49"/>
                <a:gd name="T3" fmla="*/ 16 h 17"/>
                <a:gd name="T4" fmla="*/ 48 w 49"/>
                <a:gd name="T5" fmla="*/ 15 h 17"/>
                <a:gd name="T6" fmla="*/ 47 w 49"/>
                <a:gd name="T7" fmla="*/ 0 h 17"/>
                <a:gd name="T8" fmla="*/ 0 w 4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7"/>
                <a:gd name="T17" fmla="*/ 49 w 4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7">
                  <a:moveTo>
                    <a:pt x="0" y="0"/>
                  </a:moveTo>
                  <a:lnTo>
                    <a:pt x="0" y="16"/>
                  </a:lnTo>
                  <a:lnTo>
                    <a:pt x="48" y="15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67" name="Freeform 252"/>
            <p:cNvSpPr>
              <a:spLocks/>
            </p:cNvSpPr>
            <p:nvPr/>
          </p:nvSpPr>
          <p:spPr bwMode="auto">
            <a:xfrm>
              <a:off x="2709" y="2454"/>
              <a:ext cx="49" cy="17"/>
            </a:xfrm>
            <a:custGeom>
              <a:avLst/>
              <a:gdLst>
                <a:gd name="T0" fmla="*/ 0 w 49"/>
                <a:gd name="T1" fmla="*/ 0 h 17"/>
                <a:gd name="T2" fmla="*/ 0 w 49"/>
                <a:gd name="T3" fmla="*/ 16 h 17"/>
                <a:gd name="T4" fmla="*/ 48 w 49"/>
                <a:gd name="T5" fmla="*/ 0 h 17"/>
                <a:gd name="T6" fmla="*/ 0 w 49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7"/>
                <a:gd name="T14" fmla="*/ 49 w 4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7">
                  <a:moveTo>
                    <a:pt x="0" y="0"/>
                  </a:moveTo>
                  <a:lnTo>
                    <a:pt x="0" y="16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68" name="Freeform 253"/>
            <p:cNvSpPr>
              <a:spLocks/>
            </p:cNvSpPr>
            <p:nvPr/>
          </p:nvSpPr>
          <p:spPr bwMode="auto">
            <a:xfrm>
              <a:off x="2709" y="2454"/>
              <a:ext cx="51" cy="17"/>
            </a:xfrm>
            <a:custGeom>
              <a:avLst/>
              <a:gdLst>
                <a:gd name="T0" fmla="*/ 0 w 51"/>
                <a:gd name="T1" fmla="*/ 16 h 17"/>
                <a:gd name="T2" fmla="*/ 49 w 51"/>
                <a:gd name="T3" fmla="*/ 0 h 17"/>
                <a:gd name="T4" fmla="*/ 50 w 51"/>
                <a:gd name="T5" fmla="*/ 14 h 17"/>
                <a:gd name="T6" fmla="*/ 0 w 5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17"/>
                <a:gd name="T14" fmla="*/ 51 w 5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17">
                  <a:moveTo>
                    <a:pt x="0" y="16"/>
                  </a:moveTo>
                  <a:lnTo>
                    <a:pt x="49" y="0"/>
                  </a:lnTo>
                  <a:lnTo>
                    <a:pt x="50" y="14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69" name="Freeform 254"/>
            <p:cNvSpPr>
              <a:spLocks/>
            </p:cNvSpPr>
            <p:nvPr/>
          </p:nvSpPr>
          <p:spPr bwMode="auto">
            <a:xfrm>
              <a:off x="2709" y="2454"/>
              <a:ext cx="51" cy="17"/>
            </a:xfrm>
            <a:custGeom>
              <a:avLst/>
              <a:gdLst>
                <a:gd name="T0" fmla="*/ 0 w 51"/>
                <a:gd name="T1" fmla="*/ 0 h 17"/>
                <a:gd name="T2" fmla="*/ 0 w 51"/>
                <a:gd name="T3" fmla="*/ 16 h 17"/>
                <a:gd name="T4" fmla="*/ 50 w 51"/>
                <a:gd name="T5" fmla="*/ 14 h 17"/>
                <a:gd name="T6" fmla="*/ 49 w 51"/>
                <a:gd name="T7" fmla="*/ 0 h 17"/>
                <a:gd name="T8" fmla="*/ 0 w 5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7"/>
                <a:gd name="T17" fmla="*/ 51 w 5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7">
                  <a:moveTo>
                    <a:pt x="0" y="0"/>
                  </a:moveTo>
                  <a:lnTo>
                    <a:pt x="0" y="16"/>
                  </a:lnTo>
                  <a:lnTo>
                    <a:pt x="50" y="14"/>
                  </a:lnTo>
                  <a:lnTo>
                    <a:pt x="49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70" name="Freeform 255"/>
            <p:cNvSpPr>
              <a:spLocks/>
            </p:cNvSpPr>
            <p:nvPr/>
          </p:nvSpPr>
          <p:spPr bwMode="auto">
            <a:xfrm>
              <a:off x="2757" y="2454"/>
              <a:ext cx="53" cy="17"/>
            </a:xfrm>
            <a:custGeom>
              <a:avLst/>
              <a:gdLst>
                <a:gd name="T0" fmla="*/ 0 w 53"/>
                <a:gd name="T1" fmla="*/ 1 h 17"/>
                <a:gd name="T2" fmla="*/ 0 w 53"/>
                <a:gd name="T3" fmla="*/ 16 h 17"/>
                <a:gd name="T4" fmla="*/ 52 w 53"/>
                <a:gd name="T5" fmla="*/ 0 h 17"/>
                <a:gd name="T6" fmla="*/ 0 w 53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17"/>
                <a:gd name="T14" fmla="*/ 53 w 5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17">
                  <a:moveTo>
                    <a:pt x="0" y="1"/>
                  </a:moveTo>
                  <a:lnTo>
                    <a:pt x="0" y="16"/>
                  </a:lnTo>
                  <a:lnTo>
                    <a:pt x="52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71" name="Freeform 256"/>
            <p:cNvSpPr>
              <a:spLocks/>
            </p:cNvSpPr>
            <p:nvPr/>
          </p:nvSpPr>
          <p:spPr bwMode="auto">
            <a:xfrm>
              <a:off x="2759" y="2454"/>
              <a:ext cx="51" cy="17"/>
            </a:xfrm>
            <a:custGeom>
              <a:avLst/>
              <a:gdLst>
                <a:gd name="T0" fmla="*/ 0 w 51"/>
                <a:gd name="T1" fmla="*/ 16 h 17"/>
                <a:gd name="T2" fmla="*/ 49 w 51"/>
                <a:gd name="T3" fmla="*/ 0 h 17"/>
                <a:gd name="T4" fmla="*/ 50 w 51"/>
                <a:gd name="T5" fmla="*/ 15 h 17"/>
                <a:gd name="T6" fmla="*/ 0 w 5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17"/>
                <a:gd name="T14" fmla="*/ 51 w 5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17">
                  <a:moveTo>
                    <a:pt x="0" y="16"/>
                  </a:moveTo>
                  <a:lnTo>
                    <a:pt x="49" y="0"/>
                  </a:lnTo>
                  <a:lnTo>
                    <a:pt x="50" y="15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72" name="Freeform 257"/>
            <p:cNvSpPr>
              <a:spLocks/>
            </p:cNvSpPr>
            <p:nvPr/>
          </p:nvSpPr>
          <p:spPr bwMode="auto">
            <a:xfrm>
              <a:off x="2757" y="2454"/>
              <a:ext cx="53" cy="17"/>
            </a:xfrm>
            <a:custGeom>
              <a:avLst/>
              <a:gdLst>
                <a:gd name="T0" fmla="*/ 0 w 53"/>
                <a:gd name="T1" fmla="*/ 1 h 17"/>
                <a:gd name="T2" fmla="*/ 0 w 53"/>
                <a:gd name="T3" fmla="*/ 16 h 17"/>
                <a:gd name="T4" fmla="*/ 52 w 53"/>
                <a:gd name="T5" fmla="*/ 15 h 17"/>
                <a:gd name="T6" fmla="*/ 51 w 53"/>
                <a:gd name="T7" fmla="*/ 0 h 17"/>
                <a:gd name="T8" fmla="*/ 0 w 53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7"/>
                <a:gd name="T17" fmla="*/ 53 w 5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7">
                  <a:moveTo>
                    <a:pt x="0" y="1"/>
                  </a:moveTo>
                  <a:lnTo>
                    <a:pt x="0" y="16"/>
                  </a:lnTo>
                  <a:lnTo>
                    <a:pt x="52" y="15"/>
                  </a:lnTo>
                  <a:lnTo>
                    <a:pt x="51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73" name="Freeform 258"/>
            <p:cNvSpPr>
              <a:spLocks/>
            </p:cNvSpPr>
            <p:nvPr/>
          </p:nvSpPr>
          <p:spPr bwMode="auto">
            <a:xfrm>
              <a:off x="2809" y="2454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0 h 17"/>
                <a:gd name="T6" fmla="*/ 0 w 5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74" name="Freeform 259"/>
            <p:cNvSpPr>
              <a:spLocks/>
            </p:cNvSpPr>
            <p:nvPr/>
          </p:nvSpPr>
          <p:spPr bwMode="auto">
            <a:xfrm>
              <a:off x="2809" y="2454"/>
              <a:ext cx="57" cy="17"/>
            </a:xfrm>
            <a:custGeom>
              <a:avLst/>
              <a:gdLst>
                <a:gd name="T0" fmla="*/ 0 w 57"/>
                <a:gd name="T1" fmla="*/ 16 h 17"/>
                <a:gd name="T2" fmla="*/ 56 w 57"/>
                <a:gd name="T3" fmla="*/ 0 h 17"/>
                <a:gd name="T4" fmla="*/ 56 w 57"/>
                <a:gd name="T5" fmla="*/ 15 h 17"/>
                <a:gd name="T6" fmla="*/ 0 w 5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16"/>
                  </a:moveTo>
                  <a:lnTo>
                    <a:pt x="56" y="0"/>
                  </a:lnTo>
                  <a:lnTo>
                    <a:pt x="56" y="15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75" name="Freeform 260"/>
            <p:cNvSpPr>
              <a:spLocks/>
            </p:cNvSpPr>
            <p:nvPr/>
          </p:nvSpPr>
          <p:spPr bwMode="auto">
            <a:xfrm>
              <a:off x="2809" y="2454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15 h 17"/>
                <a:gd name="T6" fmla="*/ 56 w 57"/>
                <a:gd name="T7" fmla="*/ 0 h 17"/>
                <a:gd name="T8" fmla="*/ 0 w 5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7"/>
                <a:gd name="T17" fmla="*/ 57 w 5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15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76" name="Freeform 261"/>
            <p:cNvSpPr>
              <a:spLocks/>
            </p:cNvSpPr>
            <p:nvPr/>
          </p:nvSpPr>
          <p:spPr bwMode="auto">
            <a:xfrm>
              <a:off x="2865" y="2452"/>
              <a:ext cx="55" cy="17"/>
            </a:xfrm>
            <a:custGeom>
              <a:avLst/>
              <a:gdLst>
                <a:gd name="T0" fmla="*/ 0 w 55"/>
                <a:gd name="T1" fmla="*/ 0 h 17"/>
                <a:gd name="T2" fmla="*/ 0 w 55"/>
                <a:gd name="T3" fmla="*/ 16 h 17"/>
                <a:gd name="T4" fmla="*/ 54 w 55"/>
                <a:gd name="T5" fmla="*/ 0 h 17"/>
                <a:gd name="T6" fmla="*/ 0 w 55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17"/>
                <a:gd name="T14" fmla="*/ 55 w 5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17">
                  <a:moveTo>
                    <a:pt x="0" y="0"/>
                  </a:moveTo>
                  <a:lnTo>
                    <a:pt x="0" y="16"/>
                  </a:ln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77" name="Freeform 262"/>
            <p:cNvSpPr>
              <a:spLocks/>
            </p:cNvSpPr>
            <p:nvPr/>
          </p:nvSpPr>
          <p:spPr bwMode="auto">
            <a:xfrm>
              <a:off x="2865" y="2452"/>
              <a:ext cx="55" cy="17"/>
            </a:xfrm>
            <a:custGeom>
              <a:avLst/>
              <a:gdLst>
                <a:gd name="T0" fmla="*/ 0 w 55"/>
                <a:gd name="T1" fmla="*/ 16 h 17"/>
                <a:gd name="T2" fmla="*/ 54 w 55"/>
                <a:gd name="T3" fmla="*/ 0 h 17"/>
                <a:gd name="T4" fmla="*/ 54 w 55"/>
                <a:gd name="T5" fmla="*/ 15 h 17"/>
                <a:gd name="T6" fmla="*/ 0 w 55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17"/>
                <a:gd name="T14" fmla="*/ 55 w 5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17">
                  <a:moveTo>
                    <a:pt x="0" y="16"/>
                  </a:moveTo>
                  <a:lnTo>
                    <a:pt x="54" y="0"/>
                  </a:lnTo>
                  <a:lnTo>
                    <a:pt x="54" y="15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78" name="Freeform 263"/>
            <p:cNvSpPr>
              <a:spLocks/>
            </p:cNvSpPr>
            <p:nvPr/>
          </p:nvSpPr>
          <p:spPr bwMode="auto">
            <a:xfrm>
              <a:off x="2865" y="2452"/>
              <a:ext cx="55" cy="17"/>
            </a:xfrm>
            <a:custGeom>
              <a:avLst/>
              <a:gdLst>
                <a:gd name="T0" fmla="*/ 0 w 55"/>
                <a:gd name="T1" fmla="*/ 0 h 17"/>
                <a:gd name="T2" fmla="*/ 0 w 55"/>
                <a:gd name="T3" fmla="*/ 16 h 17"/>
                <a:gd name="T4" fmla="*/ 54 w 55"/>
                <a:gd name="T5" fmla="*/ 15 h 17"/>
                <a:gd name="T6" fmla="*/ 54 w 55"/>
                <a:gd name="T7" fmla="*/ 0 h 17"/>
                <a:gd name="T8" fmla="*/ 0 w 5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7"/>
                <a:gd name="T17" fmla="*/ 55 w 5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7">
                  <a:moveTo>
                    <a:pt x="0" y="0"/>
                  </a:moveTo>
                  <a:lnTo>
                    <a:pt x="0" y="16"/>
                  </a:lnTo>
                  <a:lnTo>
                    <a:pt x="54" y="15"/>
                  </a:ln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79" name="Freeform 264"/>
            <p:cNvSpPr>
              <a:spLocks/>
            </p:cNvSpPr>
            <p:nvPr/>
          </p:nvSpPr>
          <p:spPr bwMode="auto">
            <a:xfrm>
              <a:off x="2919" y="2452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0 h 17"/>
                <a:gd name="T6" fmla="*/ 0 w 5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80" name="Freeform 265"/>
            <p:cNvSpPr>
              <a:spLocks/>
            </p:cNvSpPr>
            <p:nvPr/>
          </p:nvSpPr>
          <p:spPr bwMode="auto">
            <a:xfrm>
              <a:off x="2919" y="2452"/>
              <a:ext cx="57" cy="17"/>
            </a:xfrm>
            <a:custGeom>
              <a:avLst/>
              <a:gdLst>
                <a:gd name="T0" fmla="*/ 0 w 57"/>
                <a:gd name="T1" fmla="*/ 16 h 17"/>
                <a:gd name="T2" fmla="*/ 56 w 57"/>
                <a:gd name="T3" fmla="*/ 0 h 17"/>
                <a:gd name="T4" fmla="*/ 56 w 57"/>
                <a:gd name="T5" fmla="*/ 15 h 17"/>
                <a:gd name="T6" fmla="*/ 0 w 5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16"/>
                  </a:moveTo>
                  <a:lnTo>
                    <a:pt x="56" y="0"/>
                  </a:lnTo>
                  <a:lnTo>
                    <a:pt x="56" y="15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81" name="Freeform 266"/>
            <p:cNvSpPr>
              <a:spLocks/>
            </p:cNvSpPr>
            <p:nvPr/>
          </p:nvSpPr>
          <p:spPr bwMode="auto">
            <a:xfrm>
              <a:off x="2919" y="2452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15 h 17"/>
                <a:gd name="T6" fmla="*/ 56 w 57"/>
                <a:gd name="T7" fmla="*/ 0 h 17"/>
                <a:gd name="T8" fmla="*/ 0 w 5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7"/>
                <a:gd name="T17" fmla="*/ 57 w 5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15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82" name="Freeform 267"/>
            <p:cNvSpPr>
              <a:spLocks/>
            </p:cNvSpPr>
            <p:nvPr/>
          </p:nvSpPr>
          <p:spPr bwMode="auto">
            <a:xfrm>
              <a:off x="2975" y="2452"/>
              <a:ext cx="60" cy="17"/>
            </a:xfrm>
            <a:custGeom>
              <a:avLst/>
              <a:gdLst>
                <a:gd name="T0" fmla="*/ 0 w 60"/>
                <a:gd name="T1" fmla="*/ 0 h 17"/>
                <a:gd name="T2" fmla="*/ 0 w 60"/>
                <a:gd name="T3" fmla="*/ 16 h 17"/>
                <a:gd name="T4" fmla="*/ 59 w 60"/>
                <a:gd name="T5" fmla="*/ 0 h 17"/>
                <a:gd name="T6" fmla="*/ 0 w 6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17"/>
                <a:gd name="T14" fmla="*/ 60 w 6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17">
                  <a:moveTo>
                    <a:pt x="0" y="0"/>
                  </a:moveTo>
                  <a:lnTo>
                    <a:pt x="0" y="16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83" name="Freeform 268"/>
            <p:cNvSpPr>
              <a:spLocks/>
            </p:cNvSpPr>
            <p:nvPr/>
          </p:nvSpPr>
          <p:spPr bwMode="auto">
            <a:xfrm>
              <a:off x="2975" y="2452"/>
              <a:ext cx="60" cy="17"/>
            </a:xfrm>
            <a:custGeom>
              <a:avLst/>
              <a:gdLst>
                <a:gd name="T0" fmla="*/ 0 w 60"/>
                <a:gd name="T1" fmla="*/ 16 h 17"/>
                <a:gd name="T2" fmla="*/ 59 w 60"/>
                <a:gd name="T3" fmla="*/ 0 h 17"/>
                <a:gd name="T4" fmla="*/ 59 w 60"/>
                <a:gd name="T5" fmla="*/ 15 h 17"/>
                <a:gd name="T6" fmla="*/ 0 w 6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17"/>
                <a:gd name="T14" fmla="*/ 60 w 6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17">
                  <a:moveTo>
                    <a:pt x="0" y="16"/>
                  </a:moveTo>
                  <a:lnTo>
                    <a:pt x="59" y="0"/>
                  </a:lnTo>
                  <a:lnTo>
                    <a:pt x="59" y="15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84" name="Freeform 269"/>
            <p:cNvSpPr>
              <a:spLocks/>
            </p:cNvSpPr>
            <p:nvPr/>
          </p:nvSpPr>
          <p:spPr bwMode="auto">
            <a:xfrm>
              <a:off x="2975" y="2452"/>
              <a:ext cx="60" cy="17"/>
            </a:xfrm>
            <a:custGeom>
              <a:avLst/>
              <a:gdLst>
                <a:gd name="T0" fmla="*/ 0 w 60"/>
                <a:gd name="T1" fmla="*/ 0 h 17"/>
                <a:gd name="T2" fmla="*/ 0 w 60"/>
                <a:gd name="T3" fmla="*/ 16 h 17"/>
                <a:gd name="T4" fmla="*/ 59 w 60"/>
                <a:gd name="T5" fmla="*/ 15 h 17"/>
                <a:gd name="T6" fmla="*/ 59 w 60"/>
                <a:gd name="T7" fmla="*/ 0 h 17"/>
                <a:gd name="T8" fmla="*/ 0 w 6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17"/>
                <a:gd name="T17" fmla="*/ 60 w 6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17">
                  <a:moveTo>
                    <a:pt x="0" y="0"/>
                  </a:moveTo>
                  <a:lnTo>
                    <a:pt x="0" y="16"/>
                  </a:lnTo>
                  <a:lnTo>
                    <a:pt x="59" y="15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85" name="Freeform 270"/>
            <p:cNvSpPr>
              <a:spLocks/>
            </p:cNvSpPr>
            <p:nvPr/>
          </p:nvSpPr>
          <p:spPr bwMode="auto">
            <a:xfrm>
              <a:off x="3034" y="2451"/>
              <a:ext cx="58" cy="17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16 h 17"/>
                <a:gd name="T4" fmla="*/ 57 w 58"/>
                <a:gd name="T5" fmla="*/ 0 h 17"/>
                <a:gd name="T6" fmla="*/ 0 w 58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7"/>
                <a:gd name="T14" fmla="*/ 58 w 5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7">
                  <a:moveTo>
                    <a:pt x="0" y="0"/>
                  </a:moveTo>
                  <a:lnTo>
                    <a:pt x="0" y="16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86" name="Freeform 271"/>
            <p:cNvSpPr>
              <a:spLocks/>
            </p:cNvSpPr>
            <p:nvPr/>
          </p:nvSpPr>
          <p:spPr bwMode="auto">
            <a:xfrm>
              <a:off x="3034" y="2451"/>
              <a:ext cx="58" cy="17"/>
            </a:xfrm>
            <a:custGeom>
              <a:avLst/>
              <a:gdLst>
                <a:gd name="T0" fmla="*/ 0 w 58"/>
                <a:gd name="T1" fmla="*/ 16 h 17"/>
                <a:gd name="T2" fmla="*/ 57 w 58"/>
                <a:gd name="T3" fmla="*/ 0 h 17"/>
                <a:gd name="T4" fmla="*/ 57 w 58"/>
                <a:gd name="T5" fmla="*/ 15 h 17"/>
                <a:gd name="T6" fmla="*/ 0 w 5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7"/>
                <a:gd name="T14" fmla="*/ 58 w 5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7">
                  <a:moveTo>
                    <a:pt x="0" y="16"/>
                  </a:moveTo>
                  <a:lnTo>
                    <a:pt x="57" y="0"/>
                  </a:lnTo>
                  <a:lnTo>
                    <a:pt x="57" y="15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87" name="Freeform 272"/>
            <p:cNvSpPr>
              <a:spLocks/>
            </p:cNvSpPr>
            <p:nvPr/>
          </p:nvSpPr>
          <p:spPr bwMode="auto">
            <a:xfrm>
              <a:off x="3034" y="2451"/>
              <a:ext cx="58" cy="17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16 h 17"/>
                <a:gd name="T4" fmla="*/ 57 w 58"/>
                <a:gd name="T5" fmla="*/ 15 h 17"/>
                <a:gd name="T6" fmla="*/ 57 w 58"/>
                <a:gd name="T7" fmla="*/ 0 h 17"/>
                <a:gd name="T8" fmla="*/ 0 w 5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7"/>
                <a:gd name="T17" fmla="*/ 58 w 5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7">
                  <a:moveTo>
                    <a:pt x="0" y="0"/>
                  </a:moveTo>
                  <a:lnTo>
                    <a:pt x="0" y="16"/>
                  </a:lnTo>
                  <a:lnTo>
                    <a:pt x="57" y="15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88" name="Freeform 273"/>
            <p:cNvSpPr>
              <a:spLocks/>
            </p:cNvSpPr>
            <p:nvPr/>
          </p:nvSpPr>
          <p:spPr bwMode="auto">
            <a:xfrm>
              <a:off x="3091" y="2451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0 h 17"/>
                <a:gd name="T6" fmla="*/ 0 w 5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89" name="Freeform 274"/>
            <p:cNvSpPr>
              <a:spLocks/>
            </p:cNvSpPr>
            <p:nvPr/>
          </p:nvSpPr>
          <p:spPr bwMode="auto">
            <a:xfrm>
              <a:off x="3091" y="2451"/>
              <a:ext cx="57" cy="17"/>
            </a:xfrm>
            <a:custGeom>
              <a:avLst/>
              <a:gdLst>
                <a:gd name="T0" fmla="*/ 0 w 57"/>
                <a:gd name="T1" fmla="*/ 16 h 17"/>
                <a:gd name="T2" fmla="*/ 56 w 57"/>
                <a:gd name="T3" fmla="*/ 0 h 17"/>
                <a:gd name="T4" fmla="*/ 56 w 57"/>
                <a:gd name="T5" fmla="*/ 15 h 17"/>
                <a:gd name="T6" fmla="*/ 0 w 5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16"/>
                  </a:moveTo>
                  <a:lnTo>
                    <a:pt x="56" y="0"/>
                  </a:lnTo>
                  <a:lnTo>
                    <a:pt x="56" y="15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90" name="Freeform 275"/>
            <p:cNvSpPr>
              <a:spLocks/>
            </p:cNvSpPr>
            <p:nvPr/>
          </p:nvSpPr>
          <p:spPr bwMode="auto">
            <a:xfrm>
              <a:off x="3091" y="2451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15 h 17"/>
                <a:gd name="T6" fmla="*/ 56 w 57"/>
                <a:gd name="T7" fmla="*/ 0 h 17"/>
                <a:gd name="T8" fmla="*/ 0 w 5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7"/>
                <a:gd name="T17" fmla="*/ 57 w 5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15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91" name="Freeform 276"/>
            <p:cNvSpPr>
              <a:spLocks/>
            </p:cNvSpPr>
            <p:nvPr/>
          </p:nvSpPr>
          <p:spPr bwMode="auto">
            <a:xfrm>
              <a:off x="3147" y="2451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0 h 17"/>
                <a:gd name="T6" fmla="*/ 0 w 5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92" name="Freeform 277"/>
            <p:cNvSpPr>
              <a:spLocks/>
            </p:cNvSpPr>
            <p:nvPr/>
          </p:nvSpPr>
          <p:spPr bwMode="auto">
            <a:xfrm>
              <a:off x="3147" y="2451"/>
              <a:ext cx="57" cy="17"/>
            </a:xfrm>
            <a:custGeom>
              <a:avLst/>
              <a:gdLst>
                <a:gd name="T0" fmla="*/ 0 w 57"/>
                <a:gd name="T1" fmla="*/ 16 h 17"/>
                <a:gd name="T2" fmla="*/ 56 w 57"/>
                <a:gd name="T3" fmla="*/ 0 h 17"/>
                <a:gd name="T4" fmla="*/ 56 w 57"/>
                <a:gd name="T5" fmla="*/ 15 h 17"/>
                <a:gd name="T6" fmla="*/ 0 w 57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7"/>
                <a:gd name="T14" fmla="*/ 57 w 5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7">
                  <a:moveTo>
                    <a:pt x="0" y="16"/>
                  </a:moveTo>
                  <a:lnTo>
                    <a:pt x="56" y="0"/>
                  </a:lnTo>
                  <a:lnTo>
                    <a:pt x="56" y="15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93" name="Freeform 278"/>
            <p:cNvSpPr>
              <a:spLocks/>
            </p:cNvSpPr>
            <p:nvPr/>
          </p:nvSpPr>
          <p:spPr bwMode="auto">
            <a:xfrm>
              <a:off x="3147" y="2451"/>
              <a:ext cx="57" cy="17"/>
            </a:xfrm>
            <a:custGeom>
              <a:avLst/>
              <a:gdLst>
                <a:gd name="T0" fmla="*/ 0 w 57"/>
                <a:gd name="T1" fmla="*/ 0 h 17"/>
                <a:gd name="T2" fmla="*/ 0 w 57"/>
                <a:gd name="T3" fmla="*/ 16 h 17"/>
                <a:gd name="T4" fmla="*/ 56 w 57"/>
                <a:gd name="T5" fmla="*/ 15 h 17"/>
                <a:gd name="T6" fmla="*/ 56 w 57"/>
                <a:gd name="T7" fmla="*/ 0 h 17"/>
                <a:gd name="T8" fmla="*/ 0 w 5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7"/>
                <a:gd name="T17" fmla="*/ 57 w 5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7">
                  <a:moveTo>
                    <a:pt x="0" y="0"/>
                  </a:moveTo>
                  <a:lnTo>
                    <a:pt x="0" y="16"/>
                  </a:lnTo>
                  <a:lnTo>
                    <a:pt x="56" y="15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94" name="Freeform 279"/>
            <p:cNvSpPr>
              <a:spLocks/>
            </p:cNvSpPr>
            <p:nvPr/>
          </p:nvSpPr>
          <p:spPr bwMode="auto">
            <a:xfrm>
              <a:off x="3203" y="2450"/>
              <a:ext cx="58" cy="17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16 h 17"/>
                <a:gd name="T4" fmla="*/ 57 w 58"/>
                <a:gd name="T5" fmla="*/ 0 h 17"/>
                <a:gd name="T6" fmla="*/ 0 w 58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7"/>
                <a:gd name="T14" fmla="*/ 58 w 5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7">
                  <a:moveTo>
                    <a:pt x="0" y="0"/>
                  </a:moveTo>
                  <a:lnTo>
                    <a:pt x="0" y="16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95" name="Freeform 280"/>
            <p:cNvSpPr>
              <a:spLocks/>
            </p:cNvSpPr>
            <p:nvPr/>
          </p:nvSpPr>
          <p:spPr bwMode="auto">
            <a:xfrm>
              <a:off x="3203" y="2450"/>
              <a:ext cx="58" cy="17"/>
            </a:xfrm>
            <a:custGeom>
              <a:avLst/>
              <a:gdLst>
                <a:gd name="T0" fmla="*/ 0 w 58"/>
                <a:gd name="T1" fmla="*/ 16 h 17"/>
                <a:gd name="T2" fmla="*/ 57 w 58"/>
                <a:gd name="T3" fmla="*/ 0 h 17"/>
                <a:gd name="T4" fmla="*/ 57 w 58"/>
                <a:gd name="T5" fmla="*/ 16 h 17"/>
                <a:gd name="T6" fmla="*/ 0 w 58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7"/>
                <a:gd name="T14" fmla="*/ 58 w 58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7">
                  <a:moveTo>
                    <a:pt x="0" y="16"/>
                  </a:moveTo>
                  <a:lnTo>
                    <a:pt x="57" y="0"/>
                  </a:lnTo>
                  <a:lnTo>
                    <a:pt x="57" y="16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96" name="Freeform 281"/>
            <p:cNvSpPr>
              <a:spLocks/>
            </p:cNvSpPr>
            <p:nvPr/>
          </p:nvSpPr>
          <p:spPr bwMode="auto">
            <a:xfrm>
              <a:off x="3203" y="2450"/>
              <a:ext cx="58" cy="17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16 h 17"/>
                <a:gd name="T4" fmla="*/ 57 w 58"/>
                <a:gd name="T5" fmla="*/ 16 h 17"/>
                <a:gd name="T6" fmla="*/ 57 w 58"/>
                <a:gd name="T7" fmla="*/ 0 h 17"/>
                <a:gd name="T8" fmla="*/ 0 w 5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7"/>
                <a:gd name="T17" fmla="*/ 58 w 5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7">
                  <a:moveTo>
                    <a:pt x="0" y="0"/>
                  </a:moveTo>
                  <a:lnTo>
                    <a:pt x="0" y="16"/>
                  </a:lnTo>
                  <a:lnTo>
                    <a:pt x="57" y="16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97" name="Freeform 282"/>
            <p:cNvSpPr>
              <a:spLocks/>
            </p:cNvSpPr>
            <p:nvPr/>
          </p:nvSpPr>
          <p:spPr bwMode="auto">
            <a:xfrm>
              <a:off x="3260" y="2450"/>
              <a:ext cx="61" cy="17"/>
            </a:xfrm>
            <a:custGeom>
              <a:avLst/>
              <a:gdLst>
                <a:gd name="T0" fmla="*/ 0 w 61"/>
                <a:gd name="T1" fmla="*/ 0 h 17"/>
                <a:gd name="T2" fmla="*/ 0 w 61"/>
                <a:gd name="T3" fmla="*/ 16 h 17"/>
                <a:gd name="T4" fmla="*/ 60 w 61"/>
                <a:gd name="T5" fmla="*/ 0 h 17"/>
                <a:gd name="T6" fmla="*/ 0 w 6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7"/>
                <a:gd name="T14" fmla="*/ 61 w 6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7">
                  <a:moveTo>
                    <a:pt x="0" y="0"/>
                  </a:moveTo>
                  <a:lnTo>
                    <a:pt x="0" y="16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98" name="Freeform 283"/>
            <p:cNvSpPr>
              <a:spLocks/>
            </p:cNvSpPr>
            <p:nvPr/>
          </p:nvSpPr>
          <p:spPr bwMode="auto">
            <a:xfrm>
              <a:off x="3260" y="2450"/>
              <a:ext cx="61" cy="17"/>
            </a:xfrm>
            <a:custGeom>
              <a:avLst/>
              <a:gdLst>
                <a:gd name="T0" fmla="*/ 0 w 61"/>
                <a:gd name="T1" fmla="*/ 16 h 17"/>
                <a:gd name="T2" fmla="*/ 60 w 61"/>
                <a:gd name="T3" fmla="*/ 0 h 17"/>
                <a:gd name="T4" fmla="*/ 60 w 61"/>
                <a:gd name="T5" fmla="*/ 16 h 17"/>
                <a:gd name="T6" fmla="*/ 0 w 61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7"/>
                <a:gd name="T14" fmla="*/ 61 w 6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7">
                  <a:moveTo>
                    <a:pt x="0" y="16"/>
                  </a:moveTo>
                  <a:lnTo>
                    <a:pt x="60" y="0"/>
                  </a:lnTo>
                  <a:lnTo>
                    <a:pt x="60" y="16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99" name="Freeform 284"/>
            <p:cNvSpPr>
              <a:spLocks/>
            </p:cNvSpPr>
            <p:nvPr/>
          </p:nvSpPr>
          <p:spPr bwMode="auto">
            <a:xfrm>
              <a:off x="3260" y="2450"/>
              <a:ext cx="61" cy="17"/>
            </a:xfrm>
            <a:custGeom>
              <a:avLst/>
              <a:gdLst>
                <a:gd name="T0" fmla="*/ 0 w 61"/>
                <a:gd name="T1" fmla="*/ 0 h 17"/>
                <a:gd name="T2" fmla="*/ 0 w 61"/>
                <a:gd name="T3" fmla="*/ 16 h 17"/>
                <a:gd name="T4" fmla="*/ 60 w 61"/>
                <a:gd name="T5" fmla="*/ 16 h 17"/>
                <a:gd name="T6" fmla="*/ 60 w 61"/>
                <a:gd name="T7" fmla="*/ 0 h 17"/>
                <a:gd name="T8" fmla="*/ 0 w 6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17"/>
                <a:gd name="T17" fmla="*/ 61 w 6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17">
                  <a:moveTo>
                    <a:pt x="0" y="0"/>
                  </a:moveTo>
                  <a:lnTo>
                    <a:pt x="0" y="16"/>
                  </a:lnTo>
                  <a:lnTo>
                    <a:pt x="60" y="16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500" name="Freeform 285"/>
            <p:cNvSpPr>
              <a:spLocks/>
            </p:cNvSpPr>
            <p:nvPr/>
          </p:nvSpPr>
          <p:spPr bwMode="auto">
            <a:xfrm>
              <a:off x="3320" y="2450"/>
              <a:ext cx="69" cy="17"/>
            </a:xfrm>
            <a:custGeom>
              <a:avLst/>
              <a:gdLst>
                <a:gd name="T0" fmla="*/ 0 w 69"/>
                <a:gd name="T1" fmla="*/ 0 h 17"/>
                <a:gd name="T2" fmla="*/ 0 w 69"/>
                <a:gd name="T3" fmla="*/ 16 h 17"/>
                <a:gd name="T4" fmla="*/ 68 w 69"/>
                <a:gd name="T5" fmla="*/ 0 h 17"/>
                <a:gd name="T6" fmla="*/ 0 w 69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17"/>
                <a:gd name="T14" fmla="*/ 69 w 6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17">
                  <a:moveTo>
                    <a:pt x="0" y="0"/>
                  </a:moveTo>
                  <a:lnTo>
                    <a:pt x="0" y="16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501" name="Freeform 286"/>
            <p:cNvSpPr>
              <a:spLocks/>
            </p:cNvSpPr>
            <p:nvPr/>
          </p:nvSpPr>
          <p:spPr bwMode="auto">
            <a:xfrm>
              <a:off x="3320" y="2450"/>
              <a:ext cx="69" cy="17"/>
            </a:xfrm>
            <a:custGeom>
              <a:avLst/>
              <a:gdLst>
                <a:gd name="T0" fmla="*/ 0 w 69"/>
                <a:gd name="T1" fmla="*/ 16 h 17"/>
                <a:gd name="T2" fmla="*/ 68 w 69"/>
                <a:gd name="T3" fmla="*/ 0 h 17"/>
                <a:gd name="T4" fmla="*/ 68 w 69"/>
                <a:gd name="T5" fmla="*/ 15 h 17"/>
                <a:gd name="T6" fmla="*/ 0 w 6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17"/>
                <a:gd name="T14" fmla="*/ 69 w 6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17">
                  <a:moveTo>
                    <a:pt x="0" y="16"/>
                  </a:moveTo>
                  <a:lnTo>
                    <a:pt x="68" y="0"/>
                  </a:lnTo>
                  <a:lnTo>
                    <a:pt x="68" y="15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502" name="Freeform 287"/>
            <p:cNvSpPr>
              <a:spLocks/>
            </p:cNvSpPr>
            <p:nvPr/>
          </p:nvSpPr>
          <p:spPr bwMode="auto">
            <a:xfrm>
              <a:off x="3320" y="2450"/>
              <a:ext cx="69" cy="17"/>
            </a:xfrm>
            <a:custGeom>
              <a:avLst/>
              <a:gdLst>
                <a:gd name="T0" fmla="*/ 0 w 69"/>
                <a:gd name="T1" fmla="*/ 0 h 17"/>
                <a:gd name="T2" fmla="*/ 0 w 69"/>
                <a:gd name="T3" fmla="*/ 16 h 17"/>
                <a:gd name="T4" fmla="*/ 68 w 69"/>
                <a:gd name="T5" fmla="*/ 15 h 17"/>
                <a:gd name="T6" fmla="*/ 68 w 69"/>
                <a:gd name="T7" fmla="*/ 0 h 17"/>
                <a:gd name="T8" fmla="*/ 0 w 6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"/>
                <a:gd name="T17" fmla="*/ 69 w 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">
                  <a:moveTo>
                    <a:pt x="0" y="0"/>
                  </a:moveTo>
                  <a:lnTo>
                    <a:pt x="0" y="16"/>
                  </a:lnTo>
                  <a:lnTo>
                    <a:pt x="68" y="15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503" name="Freeform 288"/>
            <p:cNvSpPr>
              <a:spLocks/>
            </p:cNvSpPr>
            <p:nvPr/>
          </p:nvSpPr>
          <p:spPr bwMode="auto">
            <a:xfrm>
              <a:off x="3388" y="2450"/>
              <a:ext cx="79" cy="17"/>
            </a:xfrm>
            <a:custGeom>
              <a:avLst/>
              <a:gdLst>
                <a:gd name="T0" fmla="*/ 0 w 79"/>
                <a:gd name="T1" fmla="*/ 0 h 17"/>
                <a:gd name="T2" fmla="*/ 0 w 79"/>
                <a:gd name="T3" fmla="*/ 16 h 17"/>
                <a:gd name="T4" fmla="*/ 78 w 79"/>
                <a:gd name="T5" fmla="*/ 0 h 17"/>
                <a:gd name="T6" fmla="*/ 0 w 79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7"/>
                <a:gd name="T14" fmla="*/ 79 w 7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7">
                  <a:moveTo>
                    <a:pt x="0" y="0"/>
                  </a:moveTo>
                  <a:lnTo>
                    <a:pt x="0" y="16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504" name="Freeform 289"/>
            <p:cNvSpPr>
              <a:spLocks/>
            </p:cNvSpPr>
            <p:nvPr/>
          </p:nvSpPr>
          <p:spPr bwMode="auto">
            <a:xfrm>
              <a:off x="3388" y="2450"/>
              <a:ext cx="79" cy="17"/>
            </a:xfrm>
            <a:custGeom>
              <a:avLst/>
              <a:gdLst>
                <a:gd name="T0" fmla="*/ 0 w 79"/>
                <a:gd name="T1" fmla="*/ 16 h 17"/>
                <a:gd name="T2" fmla="*/ 78 w 79"/>
                <a:gd name="T3" fmla="*/ 0 h 17"/>
                <a:gd name="T4" fmla="*/ 78 w 79"/>
                <a:gd name="T5" fmla="*/ 16 h 17"/>
                <a:gd name="T6" fmla="*/ 0 w 79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7"/>
                <a:gd name="T14" fmla="*/ 79 w 79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7">
                  <a:moveTo>
                    <a:pt x="0" y="16"/>
                  </a:moveTo>
                  <a:lnTo>
                    <a:pt x="78" y="0"/>
                  </a:lnTo>
                  <a:lnTo>
                    <a:pt x="78" y="16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505" name="Freeform 290"/>
            <p:cNvSpPr>
              <a:spLocks/>
            </p:cNvSpPr>
            <p:nvPr/>
          </p:nvSpPr>
          <p:spPr bwMode="auto">
            <a:xfrm>
              <a:off x="3388" y="2450"/>
              <a:ext cx="79" cy="17"/>
            </a:xfrm>
            <a:custGeom>
              <a:avLst/>
              <a:gdLst>
                <a:gd name="T0" fmla="*/ 0 w 79"/>
                <a:gd name="T1" fmla="*/ 0 h 17"/>
                <a:gd name="T2" fmla="*/ 0 w 79"/>
                <a:gd name="T3" fmla="*/ 16 h 17"/>
                <a:gd name="T4" fmla="*/ 78 w 79"/>
                <a:gd name="T5" fmla="*/ 16 h 17"/>
                <a:gd name="T6" fmla="*/ 78 w 79"/>
                <a:gd name="T7" fmla="*/ 0 h 17"/>
                <a:gd name="T8" fmla="*/ 0 w 7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7"/>
                <a:gd name="T17" fmla="*/ 79 w 7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7">
                  <a:moveTo>
                    <a:pt x="0" y="0"/>
                  </a:moveTo>
                  <a:lnTo>
                    <a:pt x="0" y="16"/>
                  </a:lnTo>
                  <a:lnTo>
                    <a:pt x="78" y="16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506" name="Freeform 291"/>
            <p:cNvSpPr>
              <a:spLocks/>
            </p:cNvSpPr>
            <p:nvPr/>
          </p:nvSpPr>
          <p:spPr bwMode="auto">
            <a:xfrm>
              <a:off x="3466" y="2450"/>
              <a:ext cx="90" cy="17"/>
            </a:xfrm>
            <a:custGeom>
              <a:avLst/>
              <a:gdLst>
                <a:gd name="T0" fmla="*/ 0 w 90"/>
                <a:gd name="T1" fmla="*/ 0 h 17"/>
                <a:gd name="T2" fmla="*/ 0 w 90"/>
                <a:gd name="T3" fmla="*/ 16 h 17"/>
                <a:gd name="T4" fmla="*/ 89 w 90"/>
                <a:gd name="T5" fmla="*/ 0 h 17"/>
                <a:gd name="T6" fmla="*/ 0 w 90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7"/>
                <a:gd name="T14" fmla="*/ 90 w 9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7">
                  <a:moveTo>
                    <a:pt x="0" y="0"/>
                  </a:moveTo>
                  <a:lnTo>
                    <a:pt x="0" y="16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507" name="Freeform 292"/>
            <p:cNvSpPr>
              <a:spLocks/>
            </p:cNvSpPr>
            <p:nvPr/>
          </p:nvSpPr>
          <p:spPr bwMode="auto">
            <a:xfrm>
              <a:off x="3466" y="2450"/>
              <a:ext cx="90" cy="17"/>
            </a:xfrm>
            <a:custGeom>
              <a:avLst/>
              <a:gdLst>
                <a:gd name="T0" fmla="*/ 0 w 90"/>
                <a:gd name="T1" fmla="*/ 16 h 17"/>
                <a:gd name="T2" fmla="*/ 89 w 90"/>
                <a:gd name="T3" fmla="*/ 0 h 17"/>
                <a:gd name="T4" fmla="*/ 89 w 90"/>
                <a:gd name="T5" fmla="*/ 16 h 17"/>
                <a:gd name="T6" fmla="*/ 0 w 90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7"/>
                <a:gd name="T14" fmla="*/ 90 w 9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7">
                  <a:moveTo>
                    <a:pt x="0" y="16"/>
                  </a:moveTo>
                  <a:lnTo>
                    <a:pt x="89" y="0"/>
                  </a:lnTo>
                  <a:lnTo>
                    <a:pt x="89" y="16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508" name="Freeform 293"/>
            <p:cNvSpPr>
              <a:spLocks/>
            </p:cNvSpPr>
            <p:nvPr/>
          </p:nvSpPr>
          <p:spPr bwMode="auto">
            <a:xfrm>
              <a:off x="3466" y="2450"/>
              <a:ext cx="90" cy="17"/>
            </a:xfrm>
            <a:custGeom>
              <a:avLst/>
              <a:gdLst>
                <a:gd name="T0" fmla="*/ 0 w 90"/>
                <a:gd name="T1" fmla="*/ 0 h 17"/>
                <a:gd name="T2" fmla="*/ 0 w 90"/>
                <a:gd name="T3" fmla="*/ 16 h 17"/>
                <a:gd name="T4" fmla="*/ 89 w 90"/>
                <a:gd name="T5" fmla="*/ 16 h 17"/>
                <a:gd name="T6" fmla="*/ 89 w 90"/>
                <a:gd name="T7" fmla="*/ 0 h 17"/>
                <a:gd name="T8" fmla="*/ 0 w 9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7"/>
                <a:gd name="T17" fmla="*/ 90 w 9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7">
                  <a:moveTo>
                    <a:pt x="0" y="0"/>
                  </a:moveTo>
                  <a:lnTo>
                    <a:pt x="0" y="16"/>
                  </a:lnTo>
                  <a:lnTo>
                    <a:pt x="89" y="16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509" name="Freeform 294"/>
            <p:cNvSpPr>
              <a:spLocks/>
            </p:cNvSpPr>
            <p:nvPr/>
          </p:nvSpPr>
          <p:spPr bwMode="auto">
            <a:xfrm>
              <a:off x="3555" y="2449"/>
              <a:ext cx="105" cy="17"/>
            </a:xfrm>
            <a:custGeom>
              <a:avLst/>
              <a:gdLst>
                <a:gd name="T0" fmla="*/ 0 w 105"/>
                <a:gd name="T1" fmla="*/ 0 h 17"/>
                <a:gd name="T2" fmla="*/ 0 w 105"/>
                <a:gd name="T3" fmla="*/ 16 h 17"/>
                <a:gd name="T4" fmla="*/ 104 w 105"/>
                <a:gd name="T5" fmla="*/ 0 h 17"/>
                <a:gd name="T6" fmla="*/ 0 w 105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17"/>
                <a:gd name="T14" fmla="*/ 105 w 10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17">
                  <a:moveTo>
                    <a:pt x="0" y="0"/>
                  </a:moveTo>
                  <a:lnTo>
                    <a:pt x="0" y="16"/>
                  </a:lnTo>
                  <a:lnTo>
                    <a:pt x="104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510" name="Freeform 295"/>
            <p:cNvSpPr>
              <a:spLocks/>
            </p:cNvSpPr>
            <p:nvPr/>
          </p:nvSpPr>
          <p:spPr bwMode="auto">
            <a:xfrm>
              <a:off x="3555" y="2449"/>
              <a:ext cx="105" cy="17"/>
            </a:xfrm>
            <a:custGeom>
              <a:avLst/>
              <a:gdLst>
                <a:gd name="T0" fmla="*/ 0 w 105"/>
                <a:gd name="T1" fmla="*/ 16 h 17"/>
                <a:gd name="T2" fmla="*/ 104 w 105"/>
                <a:gd name="T3" fmla="*/ 0 h 17"/>
                <a:gd name="T4" fmla="*/ 104 w 105"/>
                <a:gd name="T5" fmla="*/ 16 h 17"/>
                <a:gd name="T6" fmla="*/ 0 w 105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17"/>
                <a:gd name="T14" fmla="*/ 105 w 105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17">
                  <a:moveTo>
                    <a:pt x="0" y="16"/>
                  </a:moveTo>
                  <a:lnTo>
                    <a:pt x="104" y="0"/>
                  </a:lnTo>
                  <a:lnTo>
                    <a:pt x="104" y="16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511" name="Freeform 296"/>
            <p:cNvSpPr>
              <a:spLocks/>
            </p:cNvSpPr>
            <p:nvPr/>
          </p:nvSpPr>
          <p:spPr bwMode="auto">
            <a:xfrm>
              <a:off x="3555" y="2449"/>
              <a:ext cx="105" cy="17"/>
            </a:xfrm>
            <a:custGeom>
              <a:avLst/>
              <a:gdLst>
                <a:gd name="T0" fmla="*/ 0 w 105"/>
                <a:gd name="T1" fmla="*/ 0 h 17"/>
                <a:gd name="T2" fmla="*/ 0 w 105"/>
                <a:gd name="T3" fmla="*/ 16 h 17"/>
                <a:gd name="T4" fmla="*/ 104 w 105"/>
                <a:gd name="T5" fmla="*/ 16 h 17"/>
                <a:gd name="T6" fmla="*/ 104 w 105"/>
                <a:gd name="T7" fmla="*/ 0 h 17"/>
                <a:gd name="T8" fmla="*/ 0 w 10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7"/>
                <a:gd name="T17" fmla="*/ 105 w 10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7">
                  <a:moveTo>
                    <a:pt x="0" y="0"/>
                  </a:moveTo>
                  <a:lnTo>
                    <a:pt x="0" y="16"/>
                  </a:lnTo>
                  <a:lnTo>
                    <a:pt x="104" y="16"/>
                  </a:lnTo>
                  <a:lnTo>
                    <a:pt x="104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512" name="Freeform 297"/>
            <p:cNvSpPr>
              <a:spLocks/>
            </p:cNvSpPr>
            <p:nvPr/>
          </p:nvSpPr>
          <p:spPr bwMode="auto">
            <a:xfrm>
              <a:off x="3659" y="2449"/>
              <a:ext cx="122" cy="17"/>
            </a:xfrm>
            <a:custGeom>
              <a:avLst/>
              <a:gdLst>
                <a:gd name="T0" fmla="*/ 0 w 122"/>
                <a:gd name="T1" fmla="*/ 0 h 17"/>
                <a:gd name="T2" fmla="*/ 0 w 122"/>
                <a:gd name="T3" fmla="*/ 16 h 17"/>
                <a:gd name="T4" fmla="*/ 121 w 122"/>
                <a:gd name="T5" fmla="*/ 0 h 17"/>
                <a:gd name="T6" fmla="*/ 0 w 12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17"/>
                <a:gd name="T14" fmla="*/ 122 w 1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17">
                  <a:moveTo>
                    <a:pt x="0" y="0"/>
                  </a:moveTo>
                  <a:lnTo>
                    <a:pt x="0" y="16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513" name="Freeform 298"/>
            <p:cNvSpPr>
              <a:spLocks/>
            </p:cNvSpPr>
            <p:nvPr/>
          </p:nvSpPr>
          <p:spPr bwMode="auto">
            <a:xfrm>
              <a:off x="3659" y="2449"/>
              <a:ext cx="122" cy="17"/>
            </a:xfrm>
            <a:custGeom>
              <a:avLst/>
              <a:gdLst>
                <a:gd name="T0" fmla="*/ 0 w 122"/>
                <a:gd name="T1" fmla="*/ 16 h 17"/>
                <a:gd name="T2" fmla="*/ 121 w 122"/>
                <a:gd name="T3" fmla="*/ 0 h 17"/>
                <a:gd name="T4" fmla="*/ 121 w 122"/>
                <a:gd name="T5" fmla="*/ 16 h 17"/>
                <a:gd name="T6" fmla="*/ 0 w 122"/>
                <a:gd name="T7" fmla="*/ 16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17"/>
                <a:gd name="T14" fmla="*/ 122 w 12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17">
                  <a:moveTo>
                    <a:pt x="0" y="16"/>
                  </a:moveTo>
                  <a:lnTo>
                    <a:pt x="121" y="0"/>
                  </a:lnTo>
                  <a:lnTo>
                    <a:pt x="121" y="16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514" name="Freeform 299"/>
            <p:cNvSpPr>
              <a:spLocks/>
            </p:cNvSpPr>
            <p:nvPr/>
          </p:nvSpPr>
          <p:spPr bwMode="auto">
            <a:xfrm>
              <a:off x="3659" y="2449"/>
              <a:ext cx="122" cy="17"/>
            </a:xfrm>
            <a:custGeom>
              <a:avLst/>
              <a:gdLst>
                <a:gd name="T0" fmla="*/ 0 w 122"/>
                <a:gd name="T1" fmla="*/ 0 h 17"/>
                <a:gd name="T2" fmla="*/ 0 w 122"/>
                <a:gd name="T3" fmla="*/ 16 h 17"/>
                <a:gd name="T4" fmla="*/ 121 w 122"/>
                <a:gd name="T5" fmla="*/ 16 h 17"/>
                <a:gd name="T6" fmla="*/ 121 w 122"/>
                <a:gd name="T7" fmla="*/ 0 h 17"/>
                <a:gd name="T8" fmla="*/ 0 w 1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7"/>
                <a:gd name="T17" fmla="*/ 122 w 1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7">
                  <a:moveTo>
                    <a:pt x="0" y="0"/>
                  </a:moveTo>
                  <a:lnTo>
                    <a:pt x="0" y="16"/>
                  </a:lnTo>
                  <a:lnTo>
                    <a:pt x="121" y="16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300"/>
          <p:cNvGrpSpPr>
            <a:grpSpLocks/>
          </p:cNvGrpSpPr>
          <p:nvPr/>
        </p:nvGrpSpPr>
        <p:grpSpPr bwMode="auto">
          <a:xfrm>
            <a:off x="2465388" y="2384425"/>
            <a:ext cx="3536950" cy="2635250"/>
            <a:chOff x="1553" y="1502"/>
            <a:chExt cx="2228" cy="1660"/>
          </a:xfrm>
          <a:solidFill>
            <a:srgbClr val="FF0000"/>
          </a:solidFill>
        </p:grpSpPr>
        <p:sp>
          <p:nvSpPr>
            <p:cNvPr id="38951" name="Freeform 301"/>
            <p:cNvSpPr>
              <a:spLocks/>
            </p:cNvSpPr>
            <p:nvPr/>
          </p:nvSpPr>
          <p:spPr bwMode="auto">
            <a:xfrm>
              <a:off x="1553" y="3057"/>
              <a:ext cx="19" cy="105"/>
            </a:xfrm>
            <a:custGeom>
              <a:avLst/>
              <a:gdLst>
                <a:gd name="T0" fmla="*/ 0 w 19"/>
                <a:gd name="T1" fmla="*/ 102 h 105"/>
                <a:gd name="T2" fmla="*/ 18 w 19"/>
                <a:gd name="T3" fmla="*/ 104 h 105"/>
                <a:gd name="T4" fmla="*/ 6 w 19"/>
                <a:gd name="T5" fmla="*/ 0 h 105"/>
                <a:gd name="T6" fmla="*/ 0 w 19"/>
                <a:gd name="T7" fmla="*/ 102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05"/>
                <a:gd name="T14" fmla="*/ 19 w 19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05">
                  <a:moveTo>
                    <a:pt x="0" y="102"/>
                  </a:moveTo>
                  <a:lnTo>
                    <a:pt x="18" y="104"/>
                  </a:lnTo>
                  <a:lnTo>
                    <a:pt x="6" y="0"/>
                  </a:lnTo>
                  <a:lnTo>
                    <a:pt x="0" y="10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52" name="Freeform 302"/>
            <p:cNvSpPr>
              <a:spLocks/>
            </p:cNvSpPr>
            <p:nvPr/>
          </p:nvSpPr>
          <p:spPr bwMode="auto">
            <a:xfrm>
              <a:off x="1558" y="3057"/>
              <a:ext cx="20" cy="105"/>
            </a:xfrm>
            <a:custGeom>
              <a:avLst/>
              <a:gdLst>
                <a:gd name="T0" fmla="*/ 12 w 20"/>
                <a:gd name="T1" fmla="*/ 104 h 105"/>
                <a:gd name="T2" fmla="*/ 0 w 20"/>
                <a:gd name="T3" fmla="*/ 0 h 105"/>
                <a:gd name="T4" fmla="*/ 19 w 20"/>
                <a:gd name="T5" fmla="*/ 1 h 105"/>
                <a:gd name="T6" fmla="*/ 12 w 20"/>
                <a:gd name="T7" fmla="*/ 104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05"/>
                <a:gd name="T14" fmla="*/ 20 w 20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05">
                  <a:moveTo>
                    <a:pt x="12" y="104"/>
                  </a:moveTo>
                  <a:lnTo>
                    <a:pt x="0" y="0"/>
                  </a:lnTo>
                  <a:lnTo>
                    <a:pt x="19" y="1"/>
                  </a:lnTo>
                  <a:lnTo>
                    <a:pt x="12" y="10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53" name="Freeform 303"/>
            <p:cNvSpPr>
              <a:spLocks/>
            </p:cNvSpPr>
            <p:nvPr/>
          </p:nvSpPr>
          <p:spPr bwMode="auto">
            <a:xfrm>
              <a:off x="1553" y="3057"/>
              <a:ext cx="25" cy="105"/>
            </a:xfrm>
            <a:custGeom>
              <a:avLst/>
              <a:gdLst>
                <a:gd name="T0" fmla="*/ 0 w 25"/>
                <a:gd name="T1" fmla="*/ 102 h 105"/>
                <a:gd name="T2" fmla="*/ 18 w 25"/>
                <a:gd name="T3" fmla="*/ 104 h 105"/>
                <a:gd name="T4" fmla="*/ 24 w 25"/>
                <a:gd name="T5" fmla="*/ 1 h 105"/>
                <a:gd name="T6" fmla="*/ 6 w 25"/>
                <a:gd name="T7" fmla="*/ 0 h 105"/>
                <a:gd name="T8" fmla="*/ 0 w 25"/>
                <a:gd name="T9" fmla="*/ 102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05"/>
                <a:gd name="T17" fmla="*/ 25 w 25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05">
                  <a:moveTo>
                    <a:pt x="0" y="102"/>
                  </a:moveTo>
                  <a:lnTo>
                    <a:pt x="18" y="104"/>
                  </a:lnTo>
                  <a:lnTo>
                    <a:pt x="24" y="1"/>
                  </a:lnTo>
                  <a:lnTo>
                    <a:pt x="6" y="0"/>
                  </a:lnTo>
                  <a:lnTo>
                    <a:pt x="0" y="10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54" name="Freeform 304"/>
            <p:cNvSpPr>
              <a:spLocks/>
            </p:cNvSpPr>
            <p:nvPr/>
          </p:nvSpPr>
          <p:spPr bwMode="auto">
            <a:xfrm>
              <a:off x="1558" y="2964"/>
              <a:ext cx="20" cy="95"/>
            </a:xfrm>
            <a:custGeom>
              <a:avLst/>
              <a:gdLst>
                <a:gd name="T0" fmla="*/ 0 w 20"/>
                <a:gd name="T1" fmla="*/ 92 h 95"/>
                <a:gd name="T2" fmla="*/ 19 w 20"/>
                <a:gd name="T3" fmla="*/ 94 h 95"/>
                <a:gd name="T4" fmla="*/ 5 w 20"/>
                <a:gd name="T5" fmla="*/ 0 h 95"/>
                <a:gd name="T6" fmla="*/ 0 w 20"/>
                <a:gd name="T7" fmla="*/ 92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95"/>
                <a:gd name="T14" fmla="*/ 20 w 20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95">
                  <a:moveTo>
                    <a:pt x="0" y="92"/>
                  </a:moveTo>
                  <a:lnTo>
                    <a:pt x="19" y="94"/>
                  </a:lnTo>
                  <a:lnTo>
                    <a:pt x="5" y="0"/>
                  </a:lnTo>
                  <a:lnTo>
                    <a:pt x="0" y="9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55" name="Freeform 305"/>
            <p:cNvSpPr>
              <a:spLocks/>
            </p:cNvSpPr>
            <p:nvPr/>
          </p:nvSpPr>
          <p:spPr bwMode="auto">
            <a:xfrm>
              <a:off x="1564" y="2964"/>
              <a:ext cx="21" cy="95"/>
            </a:xfrm>
            <a:custGeom>
              <a:avLst/>
              <a:gdLst>
                <a:gd name="T0" fmla="*/ 13 w 21"/>
                <a:gd name="T1" fmla="*/ 94 h 95"/>
                <a:gd name="T2" fmla="*/ 0 w 21"/>
                <a:gd name="T3" fmla="*/ 0 h 95"/>
                <a:gd name="T4" fmla="*/ 20 w 21"/>
                <a:gd name="T5" fmla="*/ 1 h 95"/>
                <a:gd name="T6" fmla="*/ 13 w 21"/>
                <a:gd name="T7" fmla="*/ 94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95"/>
                <a:gd name="T14" fmla="*/ 21 w 21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95">
                  <a:moveTo>
                    <a:pt x="13" y="94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3" y="9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56" name="Freeform 306"/>
            <p:cNvSpPr>
              <a:spLocks/>
            </p:cNvSpPr>
            <p:nvPr/>
          </p:nvSpPr>
          <p:spPr bwMode="auto">
            <a:xfrm>
              <a:off x="1558" y="2964"/>
              <a:ext cx="27" cy="95"/>
            </a:xfrm>
            <a:custGeom>
              <a:avLst/>
              <a:gdLst>
                <a:gd name="T0" fmla="*/ 0 w 27"/>
                <a:gd name="T1" fmla="*/ 92 h 95"/>
                <a:gd name="T2" fmla="*/ 19 w 27"/>
                <a:gd name="T3" fmla="*/ 94 h 95"/>
                <a:gd name="T4" fmla="*/ 26 w 27"/>
                <a:gd name="T5" fmla="*/ 1 h 95"/>
                <a:gd name="T6" fmla="*/ 5 w 27"/>
                <a:gd name="T7" fmla="*/ 0 h 95"/>
                <a:gd name="T8" fmla="*/ 0 w 27"/>
                <a:gd name="T9" fmla="*/ 92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95"/>
                <a:gd name="T17" fmla="*/ 27 w 27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95">
                  <a:moveTo>
                    <a:pt x="0" y="92"/>
                  </a:moveTo>
                  <a:lnTo>
                    <a:pt x="19" y="94"/>
                  </a:lnTo>
                  <a:lnTo>
                    <a:pt x="26" y="1"/>
                  </a:lnTo>
                  <a:lnTo>
                    <a:pt x="5" y="0"/>
                  </a:lnTo>
                  <a:lnTo>
                    <a:pt x="0" y="9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57" name="Freeform 307"/>
            <p:cNvSpPr>
              <a:spLocks/>
            </p:cNvSpPr>
            <p:nvPr/>
          </p:nvSpPr>
          <p:spPr bwMode="auto">
            <a:xfrm>
              <a:off x="1564" y="2884"/>
              <a:ext cx="21" cy="83"/>
            </a:xfrm>
            <a:custGeom>
              <a:avLst/>
              <a:gdLst>
                <a:gd name="T0" fmla="*/ 0 w 21"/>
                <a:gd name="T1" fmla="*/ 80 h 83"/>
                <a:gd name="T2" fmla="*/ 20 w 21"/>
                <a:gd name="T3" fmla="*/ 82 h 83"/>
                <a:gd name="T4" fmla="*/ 4 w 21"/>
                <a:gd name="T5" fmla="*/ 0 h 83"/>
                <a:gd name="T6" fmla="*/ 0 w 21"/>
                <a:gd name="T7" fmla="*/ 8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83"/>
                <a:gd name="T14" fmla="*/ 21 w 21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83">
                  <a:moveTo>
                    <a:pt x="0" y="80"/>
                  </a:moveTo>
                  <a:lnTo>
                    <a:pt x="20" y="82"/>
                  </a:lnTo>
                  <a:lnTo>
                    <a:pt x="4" y="0"/>
                  </a:lnTo>
                  <a:lnTo>
                    <a:pt x="0" y="8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58" name="Freeform 308"/>
            <p:cNvSpPr>
              <a:spLocks/>
            </p:cNvSpPr>
            <p:nvPr/>
          </p:nvSpPr>
          <p:spPr bwMode="auto">
            <a:xfrm>
              <a:off x="1570" y="2884"/>
              <a:ext cx="21" cy="83"/>
            </a:xfrm>
            <a:custGeom>
              <a:avLst/>
              <a:gdLst>
                <a:gd name="T0" fmla="*/ 15 w 21"/>
                <a:gd name="T1" fmla="*/ 82 h 83"/>
                <a:gd name="T2" fmla="*/ 0 w 21"/>
                <a:gd name="T3" fmla="*/ 0 h 83"/>
                <a:gd name="T4" fmla="*/ 20 w 21"/>
                <a:gd name="T5" fmla="*/ 2 h 83"/>
                <a:gd name="T6" fmla="*/ 15 w 21"/>
                <a:gd name="T7" fmla="*/ 82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83"/>
                <a:gd name="T14" fmla="*/ 21 w 21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83">
                  <a:moveTo>
                    <a:pt x="15" y="8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5" y="8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59" name="Freeform 309"/>
            <p:cNvSpPr>
              <a:spLocks/>
            </p:cNvSpPr>
            <p:nvPr/>
          </p:nvSpPr>
          <p:spPr bwMode="auto">
            <a:xfrm>
              <a:off x="1564" y="2884"/>
              <a:ext cx="27" cy="83"/>
            </a:xfrm>
            <a:custGeom>
              <a:avLst/>
              <a:gdLst>
                <a:gd name="T0" fmla="*/ 0 w 27"/>
                <a:gd name="T1" fmla="*/ 80 h 83"/>
                <a:gd name="T2" fmla="*/ 21 w 27"/>
                <a:gd name="T3" fmla="*/ 82 h 83"/>
                <a:gd name="T4" fmla="*/ 26 w 27"/>
                <a:gd name="T5" fmla="*/ 2 h 83"/>
                <a:gd name="T6" fmla="*/ 5 w 27"/>
                <a:gd name="T7" fmla="*/ 0 h 83"/>
                <a:gd name="T8" fmla="*/ 0 w 27"/>
                <a:gd name="T9" fmla="*/ 8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83"/>
                <a:gd name="T17" fmla="*/ 27 w 27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83">
                  <a:moveTo>
                    <a:pt x="0" y="80"/>
                  </a:moveTo>
                  <a:lnTo>
                    <a:pt x="21" y="82"/>
                  </a:lnTo>
                  <a:lnTo>
                    <a:pt x="26" y="2"/>
                  </a:lnTo>
                  <a:lnTo>
                    <a:pt x="5" y="0"/>
                  </a:lnTo>
                  <a:lnTo>
                    <a:pt x="0" y="8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60" name="Freeform 310"/>
            <p:cNvSpPr>
              <a:spLocks/>
            </p:cNvSpPr>
            <p:nvPr/>
          </p:nvSpPr>
          <p:spPr bwMode="auto">
            <a:xfrm>
              <a:off x="1570" y="2811"/>
              <a:ext cx="21" cy="74"/>
            </a:xfrm>
            <a:custGeom>
              <a:avLst/>
              <a:gdLst>
                <a:gd name="T0" fmla="*/ 0 w 21"/>
                <a:gd name="T1" fmla="*/ 70 h 74"/>
                <a:gd name="T2" fmla="*/ 20 w 21"/>
                <a:gd name="T3" fmla="*/ 73 h 74"/>
                <a:gd name="T4" fmla="*/ 4 w 21"/>
                <a:gd name="T5" fmla="*/ 0 h 74"/>
                <a:gd name="T6" fmla="*/ 0 w 21"/>
                <a:gd name="T7" fmla="*/ 7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74"/>
                <a:gd name="T14" fmla="*/ 21 w 2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74">
                  <a:moveTo>
                    <a:pt x="0" y="70"/>
                  </a:moveTo>
                  <a:lnTo>
                    <a:pt x="20" y="73"/>
                  </a:lnTo>
                  <a:lnTo>
                    <a:pt x="4" y="0"/>
                  </a:lnTo>
                  <a:lnTo>
                    <a:pt x="0" y="7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61" name="Freeform 311"/>
            <p:cNvSpPr>
              <a:spLocks/>
            </p:cNvSpPr>
            <p:nvPr/>
          </p:nvSpPr>
          <p:spPr bwMode="auto">
            <a:xfrm>
              <a:off x="1575" y="2811"/>
              <a:ext cx="21" cy="74"/>
            </a:xfrm>
            <a:custGeom>
              <a:avLst/>
              <a:gdLst>
                <a:gd name="T0" fmla="*/ 16 w 21"/>
                <a:gd name="T1" fmla="*/ 73 h 74"/>
                <a:gd name="T2" fmla="*/ 0 w 21"/>
                <a:gd name="T3" fmla="*/ 0 h 74"/>
                <a:gd name="T4" fmla="*/ 20 w 21"/>
                <a:gd name="T5" fmla="*/ 1 h 74"/>
                <a:gd name="T6" fmla="*/ 16 w 21"/>
                <a:gd name="T7" fmla="*/ 73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74"/>
                <a:gd name="T14" fmla="*/ 21 w 2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74">
                  <a:moveTo>
                    <a:pt x="16" y="73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6" y="7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62" name="Freeform 312"/>
            <p:cNvSpPr>
              <a:spLocks/>
            </p:cNvSpPr>
            <p:nvPr/>
          </p:nvSpPr>
          <p:spPr bwMode="auto">
            <a:xfrm>
              <a:off x="1570" y="2811"/>
              <a:ext cx="26" cy="74"/>
            </a:xfrm>
            <a:custGeom>
              <a:avLst/>
              <a:gdLst>
                <a:gd name="T0" fmla="*/ 0 w 26"/>
                <a:gd name="T1" fmla="*/ 70 h 74"/>
                <a:gd name="T2" fmla="*/ 21 w 26"/>
                <a:gd name="T3" fmla="*/ 73 h 74"/>
                <a:gd name="T4" fmla="*/ 25 w 26"/>
                <a:gd name="T5" fmla="*/ 1 h 74"/>
                <a:gd name="T6" fmla="*/ 5 w 26"/>
                <a:gd name="T7" fmla="*/ 0 h 74"/>
                <a:gd name="T8" fmla="*/ 0 w 26"/>
                <a:gd name="T9" fmla="*/ 7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74"/>
                <a:gd name="T17" fmla="*/ 26 w 26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74">
                  <a:moveTo>
                    <a:pt x="0" y="70"/>
                  </a:moveTo>
                  <a:lnTo>
                    <a:pt x="21" y="73"/>
                  </a:lnTo>
                  <a:lnTo>
                    <a:pt x="25" y="1"/>
                  </a:lnTo>
                  <a:lnTo>
                    <a:pt x="5" y="0"/>
                  </a:lnTo>
                  <a:lnTo>
                    <a:pt x="0" y="7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63" name="Freeform 313"/>
            <p:cNvSpPr>
              <a:spLocks/>
            </p:cNvSpPr>
            <p:nvPr/>
          </p:nvSpPr>
          <p:spPr bwMode="auto">
            <a:xfrm>
              <a:off x="1575" y="2746"/>
              <a:ext cx="21" cy="68"/>
            </a:xfrm>
            <a:custGeom>
              <a:avLst/>
              <a:gdLst>
                <a:gd name="T0" fmla="*/ 0 w 21"/>
                <a:gd name="T1" fmla="*/ 65 h 68"/>
                <a:gd name="T2" fmla="*/ 20 w 21"/>
                <a:gd name="T3" fmla="*/ 67 h 68"/>
                <a:gd name="T4" fmla="*/ 3 w 21"/>
                <a:gd name="T5" fmla="*/ 0 h 68"/>
                <a:gd name="T6" fmla="*/ 0 w 21"/>
                <a:gd name="T7" fmla="*/ 65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68"/>
                <a:gd name="T14" fmla="*/ 21 w 21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68">
                  <a:moveTo>
                    <a:pt x="0" y="65"/>
                  </a:moveTo>
                  <a:lnTo>
                    <a:pt x="20" y="67"/>
                  </a:lnTo>
                  <a:lnTo>
                    <a:pt x="3" y="0"/>
                  </a:lnTo>
                  <a:lnTo>
                    <a:pt x="0" y="6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64" name="Freeform 314"/>
            <p:cNvSpPr>
              <a:spLocks/>
            </p:cNvSpPr>
            <p:nvPr/>
          </p:nvSpPr>
          <p:spPr bwMode="auto">
            <a:xfrm>
              <a:off x="1576" y="2746"/>
              <a:ext cx="22" cy="68"/>
            </a:xfrm>
            <a:custGeom>
              <a:avLst/>
              <a:gdLst>
                <a:gd name="T0" fmla="*/ 17 w 22"/>
                <a:gd name="T1" fmla="*/ 67 h 68"/>
                <a:gd name="T2" fmla="*/ 0 w 22"/>
                <a:gd name="T3" fmla="*/ 0 h 68"/>
                <a:gd name="T4" fmla="*/ 21 w 22"/>
                <a:gd name="T5" fmla="*/ 2 h 68"/>
                <a:gd name="T6" fmla="*/ 17 w 22"/>
                <a:gd name="T7" fmla="*/ 67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68"/>
                <a:gd name="T14" fmla="*/ 22 w 22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68">
                  <a:moveTo>
                    <a:pt x="17" y="67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7" y="6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65" name="Freeform 315"/>
            <p:cNvSpPr>
              <a:spLocks/>
            </p:cNvSpPr>
            <p:nvPr/>
          </p:nvSpPr>
          <p:spPr bwMode="auto">
            <a:xfrm>
              <a:off x="1575" y="2746"/>
              <a:ext cx="23" cy="68"/>
            </a:xfrm>
            <a:custGeom>
              <a:avLst/>
              <a:gdLst>
                <a:gd name="T0" fmla="*/ 0 w 23"/>
                <a:gd name="T1" fmla="*/ 65 h 68"/>
                <a:gd name="T2" fmla="*/ 18 w 23"/>
                <a:gd name="T3" fmla="*/ 67 h 68"/>
                <a:gd name="T4" fmla="*/ 22 w 23"/>
                <a:gd name="T5" fmla="*/ 2 h 68"/>
                <a:gd name="T6" fmla="*/ 2 w 23"/>
                <a:gd name="T7" fmla="*/ 0 h 68"/>
                <a:gd name="T8" fmla="*/ 0 w 23"/>
                <a:gd name="T9" fmla="*/ 65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68"/>
                <a:gd name="T17" fmla="*/ 23 w 23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68">
                  <a:moveTo>
                    <a:pt x="0" y="65"/>
                  </a:moveTo>
                  <a:lnTo>
                    <a:pt x="18" y="67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6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66" name="Freeform 316"/>
            <p:cNvSpPr>
              <a:spLocks/>
            </p:cNvSpPr>
            <p:nvPr/>
          </p:nvSpPr>
          <p:spPr bwMode="auto">
            <a:xfrm>
              <a:off x="1576" y="2685"/>
              <a:ext cx="22" cy="62"/>
            </a:xfrm>
            <a:custGeom>
              <a:avLst/>
              <a:gdLst>
                <a:gd name="T0" fmla="*/ 0 w 22"/>
                <a:gd name="T1" fmla="*/ 58 h 62"/>
                <a:gd name="T2" fmla="*/ 21 w 22"/>
                <a:gd name="T3" fmla="*/ 61 h 62"/>
                <a:gd name="T4" fmla="*/ 4 w 22"/>
                <a:gd name="T5" fmla="*/ 0 h 62"/>
                <a:gd name="T6" fmla="*/ 0 w 22"/>
                <a:gd name="T7" fmla="*/ 58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62"/>
                <a:gd name="T14" fmla="*/ 22 w 22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62">
                  <a:moveTo>
                    <a:pt x="0" y="58"/>
                  </a:moveTo>
                  <a:lnTo>
                    <a:pt x="21" y="61"/>
                  </a:lnTo>
                  <a:lnTo>
                    <a:pt x="4" y="0"/>
                  </a:lnTo>
                  <a:lnTo>
                    <a:pt x="0" y="5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67" name="Freeform 317"/>
            <p:cNvSpPr>
              <a:spLocks/>
            </p:cNvSpPr>
            <p:nvPr/>
          </p:nvSpPr>
          <p:spPr bwMode="auto">
            <a:xfrm>
              <a:off x="1582" y="2685"/>
              <a:ext cx="20" cy="62"/>
            </a:xfrm>
            <a:custGeom>
              <a:avLst/>
              <a:gdLst>
                <a:gd name="T0" fmla="*/ 16 w 20"/>
                <a:gd name="T1" fmla="*/ 61 h 62"/>
                <a:gd name="T2" fmla="*/ 0 w 20"/>
                <a:gd name="T3" fmla="*/ 0 h 62"/>
                <a:gd name="T4" fmla="*/ 19 w 20"/>
                <a:gd name="T5" fmla="*/ 2 h 62"/>
                <a:gd name="T6" fmla="*/ 16 w 20"/>
                <a:gd name="T7" fmla="*/ 61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62"/>
                <a:gd name="T14" fmla="*/ 20 w 20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62">
                  <a:moveTo>
                    <a:pt x="16" y="61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16" y="6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68" name="Freeform 318"/>
            <p:cNvSpPr>
              <a:spLocks/>
            </p:cNvSpPr>
            <p:nvPr/>
          </p:nvSpPr>
          <p:spPr bwMode="auto">
            <a:xfrm>
              <a:off x="1576" y="2685"/>
              <a:ext cx="26" cy="62"/>
            </a:xfrm>
            <a:custGeom>
              <a:avLst/>
              <a:gdLst>
                <a:gd name="T0" fmla="*/ 0 w 26"/>
                <a:gd name="T1" fmla="*/ 58 h 62"/>
                <a:gd name="T2" fmla="*/ 21 w 26"/>
                <a:gd name="T3" fmla="*/ 61 h 62"/>
                <a:gd name="T4" fmla="*/ 25 w 26"/>
                <a:gd name="T5" fmla="*/ 2 h 62"/>
                <a:gd name="T6" fmla="*/ 4 w 26"/>
                <a:gd name="T7" fmla="*/ 0 h 62"/>
                <a:gd name="T8" fmla="*/ 0 w 26"/>
                <a:gd name="T9" fmla="*/ 58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62"/>
                <a:gd name="T17" fmla="*/ 26 w 26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62">
                  <a:moveTo>
                    <a:pt x="0" y="58"/>
                  </a:moveTo>
                  <a:lnTo>
                    <a:pt x="21" y="61"/>
                  </a:lnTo>
                  <a:lnTo>
                    <a:pt x="25" y="2"/>
                  </a:lnTo>
                  <a:lnTo>
                    <a:pt x="4" y="0"/>
                  </a:lnTo>
                  <a:lnTo>
                    <a:pt x="0" y="5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69" name="Freeform 319"/>
            <p:cNvSpPr>
              <a:spLocks/>
            </p:cNvSpPr>
            <p:nvPr/>
          </p:nvSpPr>
          <p:spPr bwMode="auto">
            <a:xfrm>
              <a:off x="1582" y="2631"/>
              <a:ext cx="20" cy="58"/>
            </a:xfrm>
            <a:custGeom>
              <a:avLst/>
              <a:gdLst>
                <a:gd name="T0" fmla="*/ 0 w 20"/>
                <a:gd name="T1" fmla="*/ 54 h 58"/>
                <a:gd name="T2" fmla="*/ 19 w 20"/>
                <a:gd name="T3" fmla="*/ 57 h 58"/>
                <a:gd name="T4" fmla="*/ 2 w 20"/>
                <a:gd name="T5" fmla="*/ 0 h 58"/>
                <a:gd name="T6" fmla="*/ 0 w 20"/>
                <a:gd name="T7" fmla="*/ 54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58"/>
                <a:gd name="T14" fmla="*/ 20 w 20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58">
                  <a:moveTo>
                    <a:pt x="0" y="54"/>
                  </a:moveTo>
                  <a:lnTo>
                    <a:pt x="19" y="57"/>
                  </a:lnTo>
                  <a:lnTo>
                    <a:pt x="2" y="0"/>
                  </a:lnTo>
                  <a:lnTo>
                    <a:pt x="0" y="5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70" name="Freeform 320"/>
            <p:cNvSpPr>
              <a:spLocks/>
            </p:cNvSpPr>
            <p:nvPr/>
          </p:nvSpPr>
          <p:spPr bwMode="auto">
            <a:xfrm>
              <a:off x="1584" y="2631"/>
              <a:ext cx="21" cy="58"/>
            </a:xfrm>
            <a:custGeom>
              <a:avLst/>
              <a:gdLst>
                <a:gd name="T0" fmla="*/ 16 w 21"/>
                <a:gd name="T1" fmla="*/ 57 h 58"/>
                <a:gd name="T2" fmla="*/ 0 w 21"/>
                <a:gd name="T3" fmla="*/ 0 h 58"/>
                <a:gd name="T4" fmla="*/ 20 w 21"/>
                <a:gd name="T5" fmla="*/ 2 h 58"/>
                <a:gd name="T6" fmla="*/ 16 w 21"/>
                <a:gd name="T7" fmla="*/ 57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8"/>
                <a:gd name="T14" fmla="*/ 21 w 2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8">
                  <a:moveTo>
                    <a:pt x="16" y="57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6" y="5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71" name="Freeform 321"/>
            <p:cNvSpPr>
              <a:spLocks/>
            </p:cNvSpPr>
            <p:nvPr/>
          </p:nvSpPr>
          <p:spPr bwMode="auto">
            <a:xfrm>
              <a:off x="1582" y="2631"/>
              <a:ext cx="23" cy="58"/>
            </a:xfrm>
            <a:custGeom>
              <a:avLst/>
              <a:gdLst>
                <a:gd name="T0" fmla="*/ 0 w 23"/>
                <a:gd name="T1" fmla="*/ 54 h 58"/>
                <a:gd name="T2" fmla="*/ 18 w 23"/>
                <a:gd name="T3" fmla="*/ 57 h 58"/>
                <a:gd name="T4" fmla="*/ 22 w 23"/>
                <a:gd name="T5" fmla="*/ 2 h 58"/>
                <a:gd name="T6" fmla="*/ 2 w 23"/>
                <a:gd name="T7" fmla="*/ 0 h 58"/>
                <a:gd name="T8" fmla="*/ 0 w 23"/>
                <a:gd name="T9" fmla="*/ 54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8"/>
                <a:gd name="T17" fmla="*/ 23 w 23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8">
                  <a:moveTo>
                    <a:pt x="0" y="54"/>
                  </a:moveTo>
                  <a:lnTo>
                    <a:pt x="18" y="57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5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72" name="Freeform 322"/>
            <p:cNvSpPr>
              <a:spLocks/>
            </p:cNvSpPr>
            <p:nvPr/>
          </p:nvSpPr>
          <p:spPr bwMode="auto">
            <a:xfrm>
              <a:off x="1584" y="2583"/>
              <a:ext cx="21" cy="52"/>
            </a:xfrm>
            <a:custGeom>
              <a:avLst/>
              <a:gdLst>
                <a:gd name="T0" fmla="*/ 0 w 21"/>
                <a:gd name="T1" fmla="*/ 48 h 52"/>
                <a:gd name="T2" fmla="*/ 20 w 21"/>
                <a:gd name="T3" fmla="*/ 51 h 52"/>
                <a:gd name="T4" fmla="*/ 2 w 21"/>
                <a:gd name="T5" fmla="*/ 0 h 52"/>
                <a:gd name="T6" fmla="*/ 0 w 21"/>
                <a:gd name="T7" fmla="*/ 48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2"/>
                <a:gd name="T14" fmla="*/ 21 w 21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2">
                  <a:moveTo>
                    <a:pt x="0" y="48"/>
                  </a:moveTo>
                  <a:lnTo>
                    <a:pt x="20" y="51"/>
                  </a:lnTo>
                  <a:lnTo>
                    <a:pt x="2" y="0"/>
                  </a:lnTo>
                  <a:lnTo>
                    <a:pt x="0" y="4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73" name="Freeform 323"/>
            <p:cNvSpPr>
              <a:spLocks/>
            </p:cNvSpPr>
            <p:nvPr/>
          </p:nvSpPr>
          <p:spPr bwMode="auto">
            <a:xfrm>
              <a:off x="1586" y="2583"/>
              <a:ext cx="22" cy="52"/>
            </a:xfrm>
            <a:custGeom>
              <a:avLst/>
              <a:gdLst>
                <a:gd name="T0" fmla="*/ 18 w 22"/>
                <a:gd name="T1" fmla="*/ 51 h 52"/>
                <a:gd name="T2" fmla="*/ 0 w 22"/>
                <a:gd name="T3" fmla="*/ 0 h 52"/>
                <a:gd name="T4" fmla="*/ 21 w 22"/>
                <a:gd name="T5" fmla="*/ 2 h 52"/>
                <a:gd name="T6" fmla="*/ 18 w 22"/>
                <a:gd name="T7" fmla="*/ 5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2"/>
                <a:gd name="T14" fmla="*/ 22 w 22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2">
                  <a:moveTo>
                    <a:pt x="18" y="51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8" y="5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74" name="Freeform 324"/>
            <p:cNvSpPr>
              <a:spLocks/>
            </p:cNvSpPr>
            <p:nvPr/>
          </p:nvSpPr>
          <p:spPr bwMode="auto">
            <a:xfrm>
              <a:off x="1584" y="2583"/>
              <a:ext cx="24" cy="52"/>
            </a:xfrm>
            <a:custGeom>
              <a:avLst/>
              <a:gdLst>
                <a:gd name="T0" fmla="*/ 0 w 24"/>
                <a:gd name="T1" fmla="*/ 48 h 52"/>
                <a:gd name="T2" fmla="*/ 20 w 24"/>
                <a:gd name="T3" fmla="*/ 51 h 52"/>
                <a:gd name="T4" fmla="*/ 23 w 24"/>
                <a:gd name="T5" fmla="*/ 2 h 52"/>
                <a:gd name="T6" fmla="*/ 2 w 24"/>
                <a:gd name="T7" fmla="*/ 0 h 52"/>
                <a:gd name="T8" fmla="*/ 0 w 24"/>
                <a:gd name="T9" fmla="*/ 48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2"/>
                <a:gd name="T17" fmla="*/ 24 w 2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2">
                  <a:moveTo>
                    <a:pt x="0" y="48"/>
                  </a:moveTo>
                  <a:lnTo>
                    <a:pt x="20" y="51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4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75" name="Freeform 325"/>
            <p:cNvSpPr>
              <a:spLocks/>
            </p:cNvSpPr>
            <p:nvPr/>
          </p:nvSpPr>
          <p:spPr bwMode="auto">
            <a:xfrm>
              <a:off x="1586" y="2537"/>
              <a:ext cx="22" cy="47"/>
            </a:xfrm>
            <a:custGeom>
              <a:avLst/>
              <a:gdLst>
                <a:gd name="T0" fmla="*/ 0 w 22"/>
                <a:gd name="T1" fmla="*/ 43 h 47"/>
                <a:gd name="T2" fmla="*/ 21 w 22"/>
                <a:gd name="T3" fmla="*/ 46 h 47"/>
                <a:gd name="T4" fmla="*/ 3 w 22"/>
                <a:gd name="T5" fmla="*/ 0 h 47"/>
                <a:gd name="T6" fmla="*/ 0 w 22"/>
                <a:gd name="T7" fmla="*/ 43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7"/>
                <a:gd name="T14" fmla="*/ 22 w 22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7">
                  <a:moveTo>
                    <a:pt x="0" y="43"/>
                  </a:moveTo>
                  <a:lnTo>
                    <a:pt x="21" y="46"/>
                  </a:lnTo>
                  <a:lnTo>
                    <a:pt x="3" y="0"/>
                  </a:lnTo>
                  <a:lnTo>
                    <a:pt x="0" y="4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76" name="Freeform 326"/>
            <p:cNvSpPr>
              <a:spLocks/>
            </p:cNvSpPr>
            <p:nvPr/>
          </p:nvSpPr>
          <p:spPr bwMode="auto">
            <a:xfrm>
              <a:off x="1590" y="2537"/>
              <a:ext cx="21" cy="47"/>
            </a:xfrm>
            <a:custGeom>
              <a:avLst/>
              <a:gdLst>
                <a:gd name="T0" fmla="*/ 17 w 21"/>
                <a:gd name="T1" fmla="*/ 46 h 47"/>
                <a:gd name="T2" fmla="*/ 0 w 21"/>
                <a:gd name="T3" fmla="*/ 0 h 47"/>
                <a:gd name="T4" fmla="*/ 20 w 21"/>
                <a:gd name="T5" fmla="*/ 2 h 47"/>
                <a:gd name="T6" fmla="*/ 17 w 21"/>
                <a:gd name="T7" fmla="*/ 46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7"/>
                <a:gd name="T14" fmla="*/ 21 w 21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7">
                  <a:moveTo>
                    <a:pt x="17" y="46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7" y="4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77" name="Freeform 327"/>
            <p:cNvSpPr>
              <a:spLocks/>
            </p:cNvSpPr>
            <p:nvPr/>
          </p:nvSpPr>
          <p:spPr bwMode="auto">
            <a:xfrm>
              <a:off x="1586" y="2537"/>
              <a:ext cx="25" cy="47"/>
            </a:xfrm>
            <a:custGeom>
              <a:avLst/>
              <a:gdLst>
                <a:gd name="T0" fmla="*/ 0 w 25"/>
                <a:gd name="T1" fmla="*/ 43 h 47"/>
                <a:gd name="T2" fmla="*/ 21 w 25"/>
                <a:gd name="T3" fmla="*/ 46 h 47"/>
                <a:gd name="T4" fmla="*/ 24 w 25"/>
                <a:gd name="T5" fmla="*/ 2 h 47"/>
                <a:gd name="T6" fmla="*/ 3 w 25"/>
                <a:gd name="T7" fmla="*/ 0 h 47"/>
                <a:gd name="T8" fmla="*/ 0 w 25"/>
                <a:gd name="T9" fmla="*/ 43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47"/>
                <a:gd name="T17" fmla="*/ 25 w 25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47">
                  <a:moveTo>
                    <a:pt x="0" y="43"/>
                  </a:moveTo>
                  <a:lnTo>
                    <a:pt x="21" y="46"/>
                  </a:lnTo>
                  <a:lnTo>
                    <a:pt x="24" y="2"/>
                  </a:lnTo>
                  <a:lnTo>
                    <a:pt x="3" y="0"/>
                  </a:lnTo>
                  <a:lnTo>
                    <a:pt x="0" y="4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78" name="Freeform 328"/>
            <p:cNvSpPr>
              <a:spLocks/>
            </p:cNvSpPr>
            <p:nvPr/>
          </p:nvSpPr>
          <p:spPr bwMode="auto">
            <a:xfrm>
              <a:off x="1590" y="2496"/>
              <a:ext cx="21" cy="43"/>
            </a:xfrm>
            <a:custGeom>
              <a:avLst/>
              <a:gdLst>
                <a:gd name="T0" fmla="*/ 0 w 21"/>
                <a:gd name="T1" fmla="*/ 39 h 43"/>
                <a:gd name="T2" fmla="*/ 20 w 21"/>
                <a:gd name="T3" fmla="*/ 42 h 43"/>
                <a:gd name="T4" fmla="*/ 2 w 21"/>
                <a:gd name="T5" fmla="*/ 0 h 43"/>
                <a:gd name="T6" fmla="*/ 0 w 21"/>
                <a:gd name="T7" fmla="*/ 39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3"/>
                <a:gd name="T14" fmla="*/ 21 w 21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3">
                  <a:moveTo>
                    <a:pt x="0" y="39"/>
                  </a:moveTo>
                  <a:lnTo>
                    <a:pt x="20" y="42"/>
                  </a:lnTo>
                  <a:lnTo>
                    <a:pt x="2" y="0"/>
                  </a:lnTo>
                  <a:lnTo>
                    <a:pt x="0" y="3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79" name="Freeform 329"/>
            <p:cNvSpPr>
              <a:spLocks/>
            </p:cNvSpPr>
            <p:nvPr/>
          </p:nvSpPr>
          <p:spPr bwMode="auto">
            <a:xfrm>
              <a:off x="1593" y="2496"/>
              <a:ext cx="19" cy="43"/>
            </a:xfrm>
            <a:custGeom>
              <a:avLst/>
              <a:gdLst>
                <a:gd name="T0" fmla="*/ 16 w 19"/>
                <a:gd name="T1" fmla="*/ 42 h 43"/>
                <a:gd name="T2" fmla="*/ 0 w 19"/>
                <a:gd name="T3" fmla="*/ 0 h 43"/>
                <a:gd name="T4" fmla="*/ 18 w 19"/>
                <a:gd name="T5" fmla="*/ 1 h 43"/>
                <a:gd name="T6" fmla="*/ 16 w 19"/>
                <a:gd name="T7" fmla="*/ 42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3"/>
                <a:gd name="T14" fmla="*/ 19 w 19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3">
                  <a:moveTo>
                    <a:pt x="16" y="42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6" y="4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80" name="Freeform 330"/>
            <p:cNvSpPr>
              <a:spLocks/>
            </p:cNvSpPr>
            <p:nvPr/>
          </p:nvSpPr>
          <p:spPr bwMode="auto">
            <a:xfrm>
              <a:off x="1590" y="2496"/>
              <a:ext cx="22" cy="43"/>
            </a:xfrm>
            <a:custGeom>
              <a:avLst/>
              <a:gdLst>
                <a:gd name="T0" fmla="*/ 0 w 22"/>
                <a:gd name="T1" fmla="*/ 39 h 43"/>
                <a:gd name="T2" fmla="*/ 19 w 22"/>
                <a:gd name="T3" fmla="*/ 42 h 43"/>
                <a:gd name="T4" fmla="*/ 21 w 22"/>
                <a:gd name="T5" fmla="*/ 1 h 43"/>
                <a:gd name="T6" fmla="*/ 2 w 22"/>
                <a:gd name="T7" fmla="*/ 0 h 43"/>
                <a:gd name="T8" fmla="*/ 0 w 22"/>
                <a:gd name="T9" fmla="*/ 39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3"/>
                <a:gd name="T17" fmla="*/ 22 w 2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3">
                  <a:moveTo>
                    <a:pt x="0" y="39"/>
                  </a:moveTo>
                  <a:lnTo>
                    <a:pt x="19" y="42"/>
                  </a:lnTo>
                  <a:lnTo>
                    <a:pt x="21" y="1"/>
                  </a:lnTo>
                  <a:lnTo>
                    <a:pt x="2" y="0"/>
                  </a:lnTo>
                  <a:lnTo>
                    <a:pt x="0" y="39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81" name="Freeform 331"/>
            <p:cNvSpPr>
              <a:spLocks/>
            </p:cNvSpPr>
            <p:nvPr/>
          </p:nvSpPr>
          <p:spPr bwMode="auto">
            <a:xfrm>
              <a:off x="1593" y="2456"/>
              <a:ext cx="19" cy="42"/>
            </a:xfrm>
            <a:custGeom>
              <a:avLst/>
              <a:gdLst>
                <a:gd name="T0" fmla="*/ 0 w 19"/>
                <a:gd name="T1" fmla="*/ 39 h 42"/>
                <a:gd name="T2" fmla="*/ 18 w 19"/>
                <a:gd name="T3" fmla="*/ 41 h 42"/>
                <a:gd name="T4" fmla="*/ 1 w 19"/>
                <a:gd name="T5" fmla="*/ 0 h 42"/>
                <a:gd name="T6" fmla="*/ 0 w 19"/>
                <a:gd name="T7" fmla="*/ 39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2"/>
                <a:gd name="T14" fmla="*/ 19 w 1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2">
                  <a:moveTo>
                    <a:pt x="0" y="39"/>
                  </a:moveTo>
                  <a:lnTo>
                    <a:pt x="18" y="41"/>
                  </a:lnTo>
                  <a:lnTo>
                    <a:pt x="1" y="0"/>
                  </a:lnTo>
                  <a:lnTo>
                    <a:pt x="0" y="3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82" name="Freeform 332"/>
            <p:cNvSpPr>
              <a:spLocks/>
            </p:cNvSpPr>
            <p:nvPr/>
          </p:nvSpPr>
          <p:spPr bwMode="auto">
            <a:xfrm>
              <a:off x="1596" y="2456"/>
              <a:ext cx="19" cy="42"/>
            </a:xfrm>
            <a:custGeom>
              <a:avLst/>
              <a:gdLst>
                <a:gd name="T0" fmla="*/ 15 w 19"/>
                <a:gd name="T1" fmla="*/ 41 h 42"/>
                <a:gd name="T2" fmla="*/ 0 w 19"/>
                <a:gd name="T3" fmla="*/ 0 h 42"/>
                <a:gd name="T4" fmla="*/ 18 w 19"/>
                <a:gd name="T5" fmla="*/ 2 h 42"/>
                <a:gd name="T6" fmla="*/ 15 w 19"/>
                <a:gd name="T7" fmla="*/ 41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2"/>
                <a:gd name="T14" fmla="*/ 19 w 1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2">
                  <a:moveTo>
                    <a:pt x="15" y="41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5" y="4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83" name="Freeform 333"/>
            <p:cNvSpPr>
              <a:spLocks/>
            </p:cNvSpPr>
            <p:nvPr/>
          </p:nvSpPr>
          <p:spPr bwMode="auto">
            <a:xfrm>
              <a:off x="1593" y="2456"/>
              <a:ext cx="22" cy="42"/>
            </a:xfrm>
            <a:custGeom>
              <a:avLst/>
              <a:gdLst>
                <a:gd name="T0" fmla="*/ 0 w 22"/>
                <a:gd name="T1" fmla="*/ 39 h 42"/>
                <a:gd name="T2" fmla="*/ 18 w 22"/>
                <a:gd name="T3" fmla="*/ 41 h 42"/>
                <a:gd name="T4" fmla="*/ 21 w 22"/>
                <a:gd name="T5" fmla="*/ 2 h 42"/>
                <a:gd name="T6" fmla="*/ 1 w 22"/>
                <a:gd name="T7" fmla="*/ 0 h 42"/>
                <a:gd name="T8" fmla="*/ 0 w 22"/>
                <a:gd name="T9" fmla="*/ 39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2"/>
                <a:gd name="T17" fmla="*/ 22 w 2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2">
                  <a:moveTo>
                    <a:pt x="0" y="39"/>
                  </a:moveTo>
                  <a:lnTo>
                    <a:pt x="18" y="41"/>
                  </a:lnTo>
                  <a:lnTo>
                    <a:pt x="21" y="2"/>
                  </a:lnTo>
                  <a:lnTo>
                    <a:pt x="1" y="0"/>
                  </a:lnTo>
                  <a:lnTo>
                    <a:pt x="0" y="39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84" name="Freeform 334"/>
            <p:cNvSpPr>
              <a:spLocks/>
            </p:cNvSpPr>
            <p:nvPr/>
          </p:nvSpPr>
          <p:spPr bwMode="auto">
            <a:xfrm>
              <a:off x="1596" y="2419"/>
              <a:ext cx="19" cy="40"/>
            </a:xfrm>
            <a:custGeom>
              <a:avLst/>
              <a:gdLst>
                <a:gd name="T0" fmla="*/ 0 w 19"/>
                <a:gd name="T1" fmla="*/ 36 h 40"/>
                <a:gd name="T2" fmla="*/ 18 w 19"/>
                <a:gd name="T3" fmla="*/ 39 h 40"/>
                <a:gd name="T4" fmla="*/ 2 w 19"/>
                <a:gd name="T5" fmla="*/ 0 h 40"/>
                <a:gd name="T6" fmla="*/ 0 w 19"/>
                <a:gd name="T7" fmla="*/ 36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0"/>
                <a:gd name="T14" fmla="*/ 19 w 19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0">
                  <a:moveTo>
                    <a:pt x="0" y="36"/>
                  </a:moveTo>
                  <a:lnTo>
                    <a:pt x="18" y="39"/>
                  </a:lnTo>
                  <a:lnTo>
                    <a:pt x="2" y="0"/>
                  </a:lnTo>
                  <a:lnTo>
                    <a:pt x="0" y="3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85" name="Freeform 335"/>
            <p:cNvSpPr>
              <a:spLocks/>
            </p:cNvSpPr>
            <p:nvPr/>
          </p:nvSpPr>
          <p:spPr bwMode="auto">
            <a:xfrm>
              <a:off x="1597" y="2419"/>
              <a:ext cx="23" cy="40"/>
            </a:xfrm>
            <a:custGeom>
              <a:avLst/>
              <a:gdLst>
                <a:gd name="T0" fmla="*/ 18 w 23"/>
                <a:gd name="T1" fmla="*/ 39 h 40"/>
                <a:gd name="T2" fmla="*/ 0 w 23"/>
                <a:gd name="T3" fmla="*/ 0 h 40"/>
                <a:gd name="T4" fmla="*/ 22 w 23"/>
                <a:gd name="T5" fmla="*/ 2 h 40"/>
                <a:gd name="T6" fmla="*/ 18 w 23"/>
                <a:gd name="T7" fmla="*/ 39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40"/>
                <a:gd name="T14" fmla="*/ 23 w 23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40">
                  <a:moveTo>
                    <a:pt x="18" y="39"/>
                  </a:moveTo>
                  <a:lnTo>
                    <a:pt x="0" y="0"/>
                  </a:lnTo>
                  <a:lnTo>
                    <a:pt x="22" y="2"/>
                  </a:lnTo>
                  <a:lnTo>
                    <a:pt x="18" y="3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86" name="Freeform 336"/>
            <p:cNvSpPr>
              <a:spLocks/>
            </p:cNvSpPr>
            <p:nvPr/>
          </p:nvSpPr>
          <p:spPr bwMode="auto">
            <a:xfrm>
              <a:off x="1596" y="2419"/>
              <a:ext cx="24" cy="40"/>
            </a:xfrm>
            <a:custGeom>
              <a:avLst/>
              <a:gdLst>
                <a:gd name="T0" fmla="*/ 0 w 24"/>
                <a:gd name="T1" fmla="*/ 36 h 40"/>
                <a:gd name="T2" fmla="*/ 20 w 24"/>
                <a:gd name="T3" fmla="*/ 39 h 40"/>
                <a:gd name="T4" fmla="*/ 23 w 24"/>
                <a:gd name="T5" fmla="*/ 2 h 40"/>
                <a:gd name="T6" fmla="*/ 2 w 24"/>
                <a:gd name="T7" fmla="*/ 0 h 40"/>
                <a:gd name="T8" fmla="*/ 0 w 24"/>
                <a:gd name="T9" fmla="*/ 36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0"/>
                <a:gd name="T17" fmla="*/ 24 w 24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0">
                  <a:moveTo>
                    <a:pt x="0" y="36"/>
                  </a:moveTo>
                  <a:lnTo>
                    <a:pt x="20" y="39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36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87" name="Freeform 337"/>
            <p:cNvSpPr>
              <a:spLocks/>
            </p:cNvSpPr>
            <p:nvPr/>
          </p:nvSpPr>
          <p:spPr bwMode="auto">
            <a:xfrm>
              <a:off x="1597" y="2383"/>
              <a:ext cx="23" cy="39"/>
            </a:xfrm>
            <a:custGeom>
              <a:avLst/>
              <a:gdLst>
                <a:gd name="T0" fmla="*/ 0 w 23"/>
                <a:gd name="T1" fmla="*/ 35 h 39"/>
                <a:gd name="T2" fmla="*/ 22 w 23"/>
                <a:gd name="T3" fmla="*/ 38 h 39"/>
                <a:gd name="T4" fmla="*/ 3 w 23"/>
                <a:gd name="T5" fmla="*/ 0 h 39"/>
                <a:gd name="T6" fmla="*/ 0 w 23"/>
                <a:gd name="T7" fmla="*/ 35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9"/>
                <a:gd name="T14" fmla="*/ 23 w 23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9">
                  <a:moveTo>
                    <a:pt x="0" y="35"/>
                  </a:moveTo>
                  <a:lnTo>
                    <a:pt x="22" y="38"/>
                  </a:lnTo>
                  <a:lnTo>
                    <a:pt x="3" y="0"/>
                  </a:lnTo>
                  <a:lnTo>
                    <a:pt x="0" y="3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88" name="Freeform 338"/>
            <p:cNvSpPr>
              <a:spLocks/>
            </p:cNvSpPr>
            <p:nvPr/>
          </p:nvSpPr>
          <p:spPr bwMode="auto">
            <a:xfrm>
              <a:off x="1601" y="2383"/>
              <a:ext cx="19" cy="39"/>
            </a:xfrm>
            <a:custGeom>
              <a:avLst/>
              <a:gdLst>
                <a:gd name="T0" fmla="*/ 16 w 19"/>
                <a:gd name="T1" fmla="*/ 38 h 39"/>
                <a:gd name="T2" fmla="*/ 0 w 19"/>
                <a:gd name="T3" fmla="*/ 0 h 39"/>
                <a:gd name="T4" fmla="*/ 18 w 19"/>
                <a:gd name="T5" fmla="*/ 2 h 39"/>
                <a:gd name="T6" fmla="*/ 16 w 19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9"/>
                <a:gd name="T14" fmla="*/ 19 w 19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9">
                  <a:moveTo>
                    <a:pt x="16" y="38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6" y="3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89" name="Freeform 339"/>
            <p:cNvSpPr>
              <a:spLocks/>
            </p:cNvSpPr>
            <p:nvPr/>
          </p:nvSpPr>
          <p:spPr bwMode="auto">
            <a:xfrm>
              <a:off x="1597" y="2383"/>
              <a:ext cx="23" cy="39"/>
            </a:xfrm>
            <a:custGeom>
              <a:avLst/>
              <a:gdLst>
                <a:gd name="T0" fmla="*/ 0 w 23"/>
                <a:gd name="T1" fmla="*/ 35 h 39"/>
                <a:gd name="T2" fmla="*/ 20 w 23"/>
                <a:gd name="T3" fmla="*/ 38 h 39"/>
                <a:gd name="T4" fmla="*/ 22 w 23"/>
                <a:gd name="T5" fmla="*/ 2 h 39"/>
                <a:gd name="T6" fmla="*/ 2 w 23"/>
                <a:gd name="T7" fmla="*/ 0 h 39"/>
                <a:gd name="T8" fmla="*/ 0 w 23"/>
                <a:gd name="T9" fmla="*/ 35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9"/>
                <a:gd name="T17" fmla="*/ 23 w 23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9">
                  <a:moveTo>
                    <a:pt x="0" y="35"/>
                  </a:moveTo>
                  <a:lnTo>
                    <a:pt x="20" y="38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3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90" name="Freeform 340"/>
            <p:cNvSpPr>
              <a:spLocks/>
            </p:cNvSpPr>
            <p:nvPr/>
          </p:nvSpPr>
          <p:spPr bwMode="auto">
            <a:xfrm>
              <a:off x="1601" y="2350"/>
              <a:ext cx="19" cy="38"/>
            </a:xfrm>
            <a:custGeom>
              <a:avLst/>
              <a:gdLst>
                <a:gd name="T0" fmla="*/ 0 w 19"/>
                <a:gd name="T1" fmla="*/ 34 h 38"/>
                <a:gd name="T2" fmla="*/ 18 w 19"/>
                <a:gd name="T3" fmla="*/ 37 h 38"/>
                <a:gd name="T4" fmla="*/ 1 w 19"/>
                <a:gd name="T5" fmla="*/ 0 h 38"/>
                <a:gd name="T6" fmla="*/ 0 w 19"/>
                <a:gd name="T7" fmla="*/ 34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8"/>
                <a:gd name="T14" fmla="*/ 19 w 19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8">
                  <a:moveTo>
                    <a:pt x="0" y="34"/>
                  </a:moveTo>
                  <a:lnTo>
                    <a:pt x="18" y="37"/>
                  </a:lnTo>
                  <a:lnTo>
                    <a:pt x="1" y="0"/>
                  </a:lnTo>
                  <a:lnTo>
                    <a:pt x="0" y="3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91" name="Freeform 341"/>
            <p:cNvSpPr>
              <a:spLocks/>
            </p:cNvSpPr>
            <p:nvPr/>
          </p:nvSpPr>
          <p:spPr bwMode="auto">
            <a:xfrm>
              <a:off x="1603" y="2350"/>
              <a:ext cx="21" cy="38"/>
            </a:xfrm>
            <a:custGeom>
              <a:avLst/>
              <a:gdLst>
                <a:gd name="T0" fmla="*/ 17 w 21"/>
                <a:gd name="T1" fmla="*/ 37 h 38"/>
                <a:gd name="T2" fmla="*/ 0 w 21"/>
                <a:gd name="T3" fmla="*/ 0 h 38"/>
                <a:gd name="T4" fmla="*/ 20 w 21"/>
                <a:gd name="T5" fmla="*/ 1 h 38"/>
                <a:gd name="T6" fmla="*/ 17 w 21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8"/>
                <a:gd name="T14" fmla="*/ 21 w 21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8">
                  <a:moveTo>
                    <a:pt x="17" y="37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7" y="3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92" name="Freeform 342"/>
            <p:cNvSpPr>
              <a:spLocks/>
            </p:cNvSpPr>
            <p:nvPr/>
          </p:nvSpPr>
          <p:spPr bwMode="auto">
            <a:xfrm>
              <a:off x="1601" y="2350"/>
              <a:ext cx="23" cy="38"/>
            </a:xfrm>
            <a:custGeom>
              <a:avLst/>
              <a:gdLst>
                <a:gd name="T0" fmla="*/ 0 w 23"/>
                <a:gd name="T1" fmla="*/ 34 h 38"/>
                <a:gd name="T2" fmla="*/ 19 w 23"/>
                <a:gd name="T3" fmla="*/ 37 h 38"/>
                <a:gd name="T4" fmla="*/ 22 w 23"/>
                <a:gd name="T5" fmla="*/ 1 h 38"/>
                <a:gd name="T6" fmla="*/ 1 w 23"/>
                <a:gd name="T7" fmla="*/ 0 h 38"/>
                <a:gd name="T8" fmla="*/ 0 w 23"/>
                <a:gd name="T9" fmla="*/ 34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8"/>
                <a:gd name="T17" fmla="*/ 23 w 23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8">
                  <a:moveTo>
                    <a:pt x="0" y="34"/>
                  </a:moveTo>
                  <a:lnTo>
                    <a:pt x="19" y="37"/>
                  </a:lnTo>
                  <a:lnTo>
                    <a:pt x="22" y="1"/>
                  </a:lnTo>
                  <a:lnTo>
                    <a:pt x="1" y="0"/>
                  </a:lnTo>
                  <a:lnTo>
                    <a:pt x="0" y="3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93" name="Freeform 343"/>
            <p:cNvSpPr>
              <a:spLocks/>
            </p:cNvSpPr>
            <p:nvPr/>
          </p:nvSpPr>
          <p:spPr bwMode="auto">
            <a:xfrm>
              <a:off x="1603" y="2315"/>
              <a:ext cx="21" cy="36"/>
            </a:xfrm>
            <a:custGeom>
              <a:avLst/>
              <a:gdLst>
                <a:gd name="T0" fmla="*/ 0 w 21"/>
                <a:gd name="T1" fmla="*/ 33 h 36"/>
                <a:gd name="T2" fmla="*/ 20 w 21"/>
                <a:gd name="T3" fmla="*/ 35 h 36"/>
                <a:gd name="T4" fmla="*/ 2 w 21"/>
                <a:gd name="T5" fmla="*/ 0 h 36"/>
                <a:gd name="T6" fmla="*/ 0 w 21"/>
                <a:gd name="T7" fmla="*/ 33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6"/>
                <a:gd name="T14" fmla="*/ 21 w 21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6">
                  <a:moveTo>
                    <a:pt x="0" y="33"/>
                  </a:moveTo>
                  <a:lnTo>
                    <a:pt x="20" y="35"/>
                  </a:lnTo>
                  <a:lnTo>
                    <a:pt x="2" y="0"/>
                  </a:lnTo>
                  <a:lnTo>
                    <a:pt x="0" y="3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94" name="Freeform 344"/>
            <p:cNvSpPr>
              <a:spLocks/>
            </p:cNvSpPr>
            <p:nvPr/>
          </p:nvSpPr>
          <p:spPr bwMode="auto">
            <a:xfrm>
              <a:off x="1605" y="2315"/>
              <a:ext cx="19" cy="36"/>
            </a:xfrm>
            <a:custGeom>
              <a:avLst/>
              <a:gdLst>
                <a:gd name="T0" fmla="*/ 16 w 19"/>
                <a:gd name="T1" fmla="*/ 35 h 36"/>
                <a:gd name="T2" fmla="*/ 0 w 19"/>
                <a:gd name="T3" fmla="*/ 0 h 36"/>
                <a:gd name="T4" fmla="*/ 18 w 19"/>
                <a:gd name="T5" fmla="*/ 2 h 36"/>
                <a:gd name="T6" fmla="*/ 16 w 19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6"/>
                <a:gd name="T14" fmla="*/ 19 w 19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6">
                  <a:moveTo>
                    <a:pt x="16" y="35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6" y="3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95" name="Freeform 345"/>
            <p:cNvSpPr>
              <a:spLocks/>
            </p:cNvSpPr>
            <p:nvPr/>
          </p:nvSpPr>
          <p:spPr bwMode="auto">
            <a:xfrm>
              <a:off x="1603" y="2315"/>
              <a:ext cx="21" cy="36"/>
            </a:xfrm>
            <a:custGeom>
              <a:avLst/>
              <a:gdLst>
                <a:gd name="T0" fmla="*/ 0 w 21"/>
                <a:gd name="T1" fmla="*/ 33 h 36"/>
                <a:gd name="T2" fmla="*/ 18 w 21"/>
                <a:gd name="T3" fmla="*/ 35 h 36"/>
                <a:gd name="T4" fmla="*/ 20 w 21"/>
                <a:gd name="T5" fmla="*/ 2 h 36"/>
                <a:gd name="T6" fmla="*/ 2 w 21"/>
                <a:gd name="T7" fmla="*/ 0 h 36"/>
                <a:gd name="T8" fmla="*/ 0 w 21"/>
                <a:gd name="T9" fmla="*/ 33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6"/>
                <a:gd name="T17" fmla="*/ 21 w 21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6">
                  <a:moveTo>
                    <a:pt x="0" y="33"/>
                  </a:moveTo>
                  <a:lnTo>
                    <a:pt x="18" y="35"/>
                  </a:lnTo>
                  <a:lnTo>
                    <a:pt x="20" y="2"/>
                  </a:lnTo>
                  <a:lnTo>
                    <a:pt x="2" y="0"/>
                  </a:lnTo>
                  <a:lnTo>
                    <a:pt x="0" y="3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96" name="Freeform 346"/>
            <p:cNvSpPr>
              <a:spLocks/>
            </p:cNvSpPr>
            <p:nvPr/>
          </p:nvSpPr>
          <p:spPr bwMode="auto">
            <a:xfrm>
              <a:off x="1605" y="2281"/>
              <a:ext cx="19" cy="39"/>
            </a:xfrm>
            <a:custGeom>
              <a:avLst/>
              <a:gdLst>
                <a:gd name="T0" fmla="*/ 0 w 19"/>
                <a:gd name="T1" fmla="*/ 35 h 39"/>
                <a:gd name="T2" fmla="*/ 18 w 19"/>
                <a:gd name="T3" fmla="*/ 38 h 39"/>
                <a:gd name="T4" fmla="*/ 1 w 19"/>
                <a:gd name="T5" fmla="*/ 0 h 39"/>
                <a:gd name="T6" fmla="*/ 0 w 19"/>
                <a:gd name="T7" fmla="*/ 35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9"/>
                <a:gd name="T14" fmla="*/ 19 w 19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9">
                  <a:moveTo>
                    <a:pt x="0" y="35"/>
                  </a:moveTo>
                  <a:lnTo>
                    <a:pt x="18" y="38"/>
                  </a:lnTo>
                  <a:lnTo>
                    <a:pt x="1" y="0"/>
                  </a:lnTo>
                  <a:lnTo>
                    <a:pt x="0" y="3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97" name="Freeform 347"/>
            <p:cNvSpPr>
              <a:spLocks/>
            </p:cNvSpPr>
            <p:nvPr/>
          </p:nvSpPr>
          <p:spPr bwMode="auto">
            <a:xfrm>
              <a:off x="1607" y="2281"/>
              <a:ext cx="22" cy="39"/>
            </a:xfrm>
            <a:custGeom>
              <a:avLst/>
              <a:gdLst>
                <a:gd name="T0" fmla="*/ 18 w 22"/>
                <a:gd name="T1" fmla="*/ 38 h 39"/>
                <a:gd name="T2" fmla="*/ 0 w 22"/>
                <a:gd name="T3" fmla="*/ 0 h 39"/>
                <a:gd name="T4" fmla="*/ 21 w 22"/>
                <a:gd name="T5" fmla="*/ 2 h 39"/>
                <a:gd name="T6" fmla="*/ 18 w 22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9"/>
                <a:gd name="T14" fmla="*/ 22 w 22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9">
                  <a:moveTo>
                    <a:pt x="18" y="38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8" y="3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98" name="Freeform 348"/>
            <p:cNvSpPr>
              <a:spLocks/>
            </p:cNvSpPr>
            <p:nvPr/>
          </p:nvSpPr>
          <p:spPr bwMode="auto">
            <a:xfrm>
              <a:off x="1605" y="2281"/>
              <a:ext cx="24" cy="39"/>
            </a:xfrm>
            <a:custGeom>
              <a:avLst/>
              <a:gdLst>
                <a:gd name="T0" fmla="*/ 0 w 24"/>
                <a:gd name="T1" fmla="*/ 35 h 39"/>
                <a:gd name="T2" fmla="*/ 20 w 24"/>
                <a:gd name="T3" fmla="*/ 38 h 39"/>
                <a:gd name="T4" fmla="*/ 23 w 24"/>
                <a:gd name="T5" fmla="*/ 2 h 39"/>
                <a:gd name="T6" fmla="*/ 2 w 24"/>
                <a:gd name="T7" fmla="*/ 0 h 39"/>
                <a:gd name="T8" fmla="*/ 0 w 24"/>
                <a:gd name="T9" fmla="*/ 35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9"/>
                <a:gd name="T17" fmla="*/ 24 w 24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9">
                  <a:moveTo>
                    <a:pt x="0" y="35"/>
                  </a:moveTo>
                  <a:lnTo>
                    <a:pt x="20" y="38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3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99" name="Freeform 349"/>
            <p:cNvSpPr>
              <a:spLocks/>
            </p:cNvSpPr>
            <p:nvPr/>
          </p:nvSpPr>
          <p:spPr bwMode="auto">
            <a:xfrm>
              <a:off x="1607" y="2250"/>
              <a:ext cx="22" cy="35"/>
            </a:xfrm>
            <a:custGeom>
              <a:avLst/>
              <a:gdLst>
                <a:gd name="T0" fmla="*/ 0 w 22"/>
                <a:gd name="T1" fmla="*/ 31 h 35"/>
                <a:gd name="T2" fmla="*/ 21 w 22"/>
                <a:gd name="T3" fmla="*/ 34 h 35"/>
                <a:gd name="T4" fmla="*/ 3 w 22"/>
                <a:gd name="T5" fmla="*/ 0 h 35"/>
                <a:gd name="T6" fmla="*/ 0 w 22"/>
                <a:gd name="T7" fmla="*/ 3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5"/>
                <a:gd name="T14" fmla="*/ 22 w 2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5">
                  <a:moveTo>
                    <a:pt x="0" y="31"/>
                  </a:moveTo>
                  <a:lnTo>
                    <a:pt x="21" y="34"/>
                  </a:lnTo>
                  <a:lnTo>
                    <a:pt x="3" y="0"/>
                  </a:lnTo>
                  <a:lnTo>
                    <a:pt x="0" y="3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00" name="Freeform 350"/>
            <p:cNvSpPr>
              <a:spLocks/>
            </p:cNvSpPr>
            <p:nvPr/>
          </p:nvSpPr>
          <p:spPr bwMode="auto">
            <a:xfrm>
              <a:off x="1610" y="2250"/>
              <a:ext cx="21" cy="35"/>
            </a:xfrm>
            <a:custGeom>
              <a:avLst/>
              <a:gdLst>
                <a:gd name="T0" fmla="*/ 17 w 21"/>
                <a:gd name="T1" fmla="*/ 34 h 35"/>
                <a:gd name="T2" fmla="*/ 0 w 21"/>
                <a:gd name="T3" fmla="*/ 0 h 35"/>
                <a:gd name="T4" fmla="*/ 20 w 21"/>
                <a:gd name="T5" fmla="*/ 2 h 35"/>
                <a:gd name="T6" fmla="*/ 17 w 21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5"/>
                <a:gd name="T14" fmla="*/ 21 w 21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5">
                  <a:moveTo>
                    <a:pt x="17" y="34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7" y="3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01" name="Freeform 351"/>
            <p:cNvSpPr>
              <a:spLocks/>
            </p:cNvSpPr>
            <p:nvPr/>
          </p:nvSpPr>
          <p:spPr bwMode="auto">
            <a:xfrm>
              <a:off x="1607" y="2250"/>
              <a:ext cx="24" cy="35"/>
            </a:xfrm>
            <a:custGeom>
              <a:avLst/>
              <a:gdLst>
                <a:gd name="T0" fmla="*/ 0 w 24"/>
                <a:gd name="T1" fmla="*/ 31 h 35"/>
                <a:gd name="T2" fmla="*/ 20 w 24"/>
                <a:gd name="T3" fmla="*/ 34 h 35"/>
                <a:gd name="T4" fmla="*/ 23 w 24"/>
                <a:gd name="T5" fmla="*/ 2 h 35"/>
                <a:gd name="T6" fmla="*/ 2 w 24"/>
                <a:gd name="T7" fmla="*/ 0 h 35"/>
                <a:gd name="T8" fmla="*/ 0 w 24"/>
                <a:gd name="T9" fmla="*/ 3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5"/>
                <a:gd name="T17" fmla="*/ 24 w 24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5">
                  <a:moveTo>
                    <a:pt x="0" y="31"/>
                  </a:moveTo>
                  <a:lnTo>
                    <a:pt x="20" y="34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3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02" name="Freeform 352"/>
            <p:cNvSpPr>
              <a:spLocks/>
            </p:cNvSpPr>
            <p:nvPr/>
          </p:nvSpPr>
          <p:spPr bwMode="auto">
            <a:xfrm>
              <a:off x="1610" y="2217"/>
              <a:ext cx="21" cy="35"/>
            </a:xfrm>
            <a:custGeom>
              <a:avLst/>
              <a:gdLst>
                <a:gd name="T0" fmla="*/ 0 w 21"/>
                <a:gd name="T1" fmla="*/ 31 h 35"/>
                <a:gd name="T2" fmla="*/ 20 w 21"/>
                <a:gd name="T3" fmla="*/ 34 h 35"/>
                <a:gd name="T4" fmla="*/ 2 w 21"/>
                <a:gd name="T5" fmla="*/ 0 h 35"/>
                <a:gd name="T6" fmla="*/ 0 w 21"/>
                <a:gd name="T7" fmla="*/ 3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5"/>
                <a:gd name="T14" fmla="*/ 21 w 21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5">
                  <a:moveTo>
                    <a:pt x="0" y="31"/>
                  </a:moveTo>
                  <a:lnTo>
                    <a:pt x="20" y="34"/>
                  </a:lnTo>
                  <a:lnTo>
                    <a:pt x="2" y="0"/>
                  </a:lnTo>
                  <a:lnTo>
                    <a:pt x="0" y="3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03" name="Freeform 353"/>
            <p:cNvSpPr>
              <a:spLocks/>
            </p:cNvSpPr>
            <p:nvPr/>
          </p:nvSpPr>
          <p:spPr bwMode="auto">
            <a:xfrm>
              <a:off x="1613" y="2217"/>
              <a:ext cx="22" cy="35"/>
            </a:xfrm>
            <a:custGeom>
              <a:avLst/>
              <a:gdLst>
                <a:gd name="T0" fmla="*/ 18 w 22"/>
                <a:gd name="T1" fmla="*/ 34 h 35"/>
                <a:gd name="T2" fmla="*/ 0 w 22"/>
                <a:gd name="T3" fmla="*/ 0 h 35"/>
                <a:gd name="T4" fmla="*/ 21 w 22"/>
                <a:gd name="T5" fmla="*/ 2 h 35"/>
                <a:gd name="T6" fmla="*/ 18 w 22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5"/>
                <a:gd name="T14" fmla="*/ 22 w 2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5">
                  <a:moveTo>
                    <a:pt x="18" y="34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8" y="3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04" name="Freeform 354"/>
            <p:cNvSpPr>
              <a:spLocks/>
            </p:cNvSpPr>
            <p:nvPr/>
          </p:nvSpPr>
          <p:spPr bwMode="auto">
            <a:xfrm>
              <a:off x="1610" y="2217"/>
              <a:ext cx="25" cy="35"/>
            </a:xfrm>
            <a:custGeom>
              <a:avLst/>
              <a:gdLst>
                <a:gd name="T0" fmla="*/ 0 w 25"/>
                <a:gd name="T1" fmla="*/ 31 h 35"/>
                <a:gd name="T2" fmla="*/ 21 w 25"/>
                <a:gd name="T3" fmla="*/ 34 h 35"/>
                <a:gd name="T4" fmla="*/ 24 w 25"/>
                <a:gd name="T5" fmla="*/ 2 h 35"/>
                <a:gd name="T6" fmla="*/ 3 w 25"/>
                <a:gd name="T7" fmla="*/ 0 h 35"/>
                <a:gd name="T8" fmla="*/ 0 w 25"/>
                <a:gd name="T9" fmla="*/ 3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5"/>
                <a:gd name="T17" fmla="*/ 25 w 25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5">
                  <a:moveTo>
                    <a:pt x="0" y="31"/>
                  </a:moveTo>
                  <a:lnTo>
                    <a:pt x="21" y="34"/>
                  </a:lnTo>
                  <a:lnTo>
                    <a:pt x="24" y="2"/>
                  </a:lnTo>
                  <a:lnTo>
                    <a:pt x="3" y="0"/>
                  </a:lnTo>
                  <a:lnTo>
                    <a:pt x="0" y="3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05" name="Freeform 355"/>
            <p:cNvSpPr>
              <a:spLocks/>
            </p:cNvSpPr>
            <p:nvPr/>
          </p:nvSpPr>
          <p:spPr bwMode="auto">
            <a:xfrm>
              <a:off x="1613" y="2185"/>
              <a:ext cx="22" cy="35"/>
            </a:xfrm>
            <a:custGeom>
              <a:avLst/>
              <a:gdLst>
                <a:gd name="T0" fmla="*/ 0 w 22"/>
                <a:gd name="T1" fmla="*/ 30 h 35"/>
                <a:gd name="T2" fmla="*/ 21 w 22"/>
                <a:gd name="T3" fmla="*/ 34 h 35"/>
                <a:gd name="T4" fmla="*/ 3 w 22"/>
                <a:gd name="T5" fmla="*/ 0 h 35"/>
                <a:gd name="T6" fmla="*/ 0 w 22"/>
                <a:gd name="T7" fmla="*/ 3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5"/>
                <a:gd name="T14" fmla="*/ 22 w 2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5">
                  <a:moveTo>
                    <a:pt x="0" y="30"/>
                  </a:moveTo>
                  <a:lnTo>
                    <a:pt x="21" y="34"/>
                  </a:lnTo>
                  <a:lnTo>
                    <a:pt x="3" y="0"/>
                  </a:lnTo>
                  <a:lnTo>
                    <a:pt x="0" y="3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06" name="Freeform 356"/>
            <p:cNvSpPr>
              <a:spLocks/>
            </p:cNvSpPr>
            <p:nvPr/>
          </p:nvSpPr>
          <p:spPr bwMode="auto">
            <a:xfrm>
              <a:off x="1615" y="2185"/>
              <a:ext cx="22" cy="35"/>
            </a:xfrm>
            <a:custGeom>
              <a:avLst/>
              <a:gdLst>
                <a:gd name="T0" fmla="*/ 18 w 22"/>
                <a:gd name="T1" fmla="*/ 34 h 35"/>
                <a:gd name="T2" fmla="*/ 0 w 22"/>
                <a:gd name="T3" fmla="*/ 0 h 35"/>
                <a:gd name="T4" fmla="*/ 21 w 22"/>
                <a:gd name="T5" fmla="*/ 2 h 35"/>
                <a:gd name="T6" fmla="*/ 18 w 22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5"/>
                <a:gd name="T14" fmla="*/ 22 w 2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5">
                  <a:moveTo>
                    <a:pt x="18" y="34"/>
                  </a:moveTo>
                  <a:lnTo>
                    <a:pt x="0" y="0"/>
                  </a:lnTo>
                  <a:lnTo>
                    <a:pt x="21" y="2"/>
                  </a:lnTo>
                  <a:lnTo>
                    <a:pt x="18" y="3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07" name="Freeform 357"/>
            <p:cNvSpPr>
              <a:spLocks/>
            </p:cNvSpPr>
            <p:nvPr/>
          </p:nvSpPr>
          <p:spPr bwMode="auto">
            <a:xfrm>
              <a:off x="1613" y="2185"/>
              <a:ext cx="24" cy="35"/>
            </a:xfrm>
            <a:custGeom>
              <a:avLst/>
              <a:gdLst>
                <a:gd name="T0" fmla="*/ 0 w 24"/>
                <a:gd name="T1" fmla="*/ 30 h 35"/>
                <a:gd name="T2" fmla="*/ 20 w 24"/>
                <a:gd name="T3" fmla="*/ 34 h 35"/>
                <a:gd name="T4" fmla="*/ 23 w 24"/>
                <a:gd name="T5" fmla="*/ 2 h 35"/>
                <a:gd name="T6" fmla="*/ 2 w 24"/>
                <a:gd name="T7" fmla="*/ 0 h 35"/>
                <a:gd name="T8" fmla="*/ 0 w 24"/>
                <a:gd name="T9" fmla="*/ 3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5"/>
                <a:gd name="T17" fmla="*/ 24 w 24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5">
                  <a:moveTo>
                    <a:pt x="0" y="30"/>
                  </a:moveTo>
                  <a:lnTo>
                    <a:pt x="20" y="34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3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08" name="Freeform 358"/>
            <p:cNvSpPr>
              <a:spLocks/>
            </p:cNvSpPr>
            <p:nvPr/>
          </p:nvSpPr>
          <p:spPr bwMode="auto">
            <a:xfrm>
              <a:off x="1615" y="2155"/>
              <a:ext cx="22" cy="34"/>
            </a:xfrm>
            <a:custGeom>
              <a:avLst/>
              <a:gdLst>
                <a:gd name="T0" fmla="*/ 0 w 22"/>
                <a:gd name="T1" fmla="*/ 30 h 34"/>
                <a:gd name="T2" fmla="*/ 21 w 22"/>
                <a:gd name="T3" fmla="*/ 33 h 34"/>
                <a:gd name="T4" fmla="*/ 3 w 22"/>
                <a:gd name="T5" fmla="*/ 0 h 34"/>
                <a:gd name="T6" fmla="*/ 0 w 22"/>
                <a:gd name="T7" fmla="*/ 3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4"/>
                <a:gd name="T14" fmla="*/ 22 w 22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4">
                  <a:moveTo>
                    <a:pt x="0" y="30"/>
                  </a:moveTo>
                  <a:lnTo>
                    <a:pt x="21" y="33"/>
                  </a:lnTo>
                  <a:lnTo>
                    <a:pt x="3" y="0"/>
                  </a:lnTo>
                  <a:lnTo>
                    <a:pt x="0" y="3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09" name="Freeform 359"/>
            <p:cNvSpPr>
              <a:spLocks/>
            </p:cNvSpPr>
            <p:nvPr/>
          </p:nvSpPr>
          <p:spPr bwMode="auto">
            <a:xfrm>
              <a:off x="1619" y="2155"/>
              <a:ext cx="19" cy="34"/>
            </a:xfrm>
            <a:custGeom>
              <a:avLst/>
              <a:gdLst>
                <a:gd name="T0" fmla="*/ 15 w 19"/>
                <a:gd name="T1" fmla="*/ 33 h 34"/>
                <a:gd name="T2" fmla="*/ 0 w 19"/>
                <a:gd name="T3" fmla="*/ 0 h 34"/>
                <a:gd name="T4" fmla="*/ 18 w 19"/>
                <a:gd name="T5" fmla="*/ 2 h 34"/>
                <a:gd name="T6" fmla="*/ 15 w 19"/>
                <a:gd name="T7" fmla="*/ 33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4"/>
                <a:gd name="T14" fmla="*/ 19 w 19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4">
                  <a:moveTo>
                    <a:pt x="15" y="33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5" y="3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10" name="Freeform 360"/>
            <p:cNvSpPr>
              <a:spLocks/>
            </p:cNvSpPr>
            <p:nvPr/>
          </p:nvSpPr>
          <p:spPr bwMode="auto">
            <a:xfrm>
              <a:off x="1615" y="2155"/>
              <a:ext cx="23" cy="34"/>
            </a:xfrm>
            <a:custGeom>
              <a:avLst/>
              <a:gdLst>
                <a:gd name="T0" fmla="*/ 0 w 23"/>
                <a:gd name="T1" fmla="*/ 30 h 34"/>
                <a:gd name="T2" fmla="*/ 19 w 23"/>
                <a:gd name="T3" fmla="*/ 33 h 34"/>
                <a:gd name="T4" fmla="*/ 22 w 23"/>
                <a:gd name="T5" fmla="*/ 2 h 34"/>
                <a:gd name="T6" fmla="*/ 2 w 23"/>
                <a:gd name="T7" fmla="*/ 0 h 34"/>
                <a:gd name="T8" fmla="*/ 0 w 23"/>
                <a:gd name="T9" fmla="*/ 3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4"/>
                <a:gd name="T17" fmla="*/ 23 w 23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4">
                  <a:moveTo>
                    <a:pt x="0" y="30"/>
                  </a:moveTo>
                  <a:lnTo>
                    <a:pt x="19" y="33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3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11" name="Freeform 361"/>
            <p:cNvSpPr>
              <a:spLocks/>
            </p:cNvSpPr>
            <p:nvPr/>
          </p:nvSpPr>
          <p:spPr bwMode="auto">
            <a:xfrm>
              <a:off x="1619" y="2125"/>
              <a:ext cx="19" cy="33"/>
            </a:xfrm>
            <a:custGeom>
              <a:avLst/>
              <a:gdLst>
                <a:gd name="T0" fmla="*/ 0 w 19"/>
                <a:gd name="T1" fmla="*/ 29 h 33"/>
                <a:gd name="T2" fmla="*/ 18 w 19"/>
                <a:gd name="T3" fmla="*/ 32 h 33"/>
                <a:gd name="T4" fmla="*/ 3 w 19"/>
                <a:gd name="T5" fmla="*/ 0 h 33"/>
                <a:gd name="T6" fmla="*/ 0 w 19"/>
                <a:gd name="T7" fmla="*/ 29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29"/>
                  </a:moveTo>
                  <a:lnTo>
                    <a:pt x="18" y="32"/>
                  </a:lnTo>
                  <a:lnTo>
                    <a:pt x="3" y="0"/>
                  </a:lnTo>
                  <a:lnTo>
                    <a:pt x="0" y="2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12" name="Freeform 362"/>
            <p:cNvSpPr>
              <a:spLocks/>
            </p:cNvSpPr>
            <p:nvPr/>
          </p:nvSpPr>
          <p:spPr bwMode="auto">
            <a:xfrm>
              <a:off x="1623" y="2125"/>
              <a:ext cx="20" cy="33"/>
            </a:xfrm>
            <a:custGeom>
              <a:avLst/>
              <a:gdLst>
                <a:gd name="T0" fmla="*/ 16 w 20"/>
                <a:gd name="T1" fmla="*/ 32 h 33"/>
                <a:gd name="T2" fmla="*/ 0 w 20"/>
                <a:gd name="T3" fmla="*/ 0 h 33"/>
                <a:gd name="T4" fmla="*/ 19 w 20"/>
                <a:gd name="T5" fmla="*/ 3 h 33"/>
                <a:gd name="T6" fmla="*/ 16 w 20"/>
                <a:gd name="T7" fmla="*/ 32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3"/>
                <a:gd name="T14" fmla="*/ 20 w 20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3">
                  <a:moveTo>
                    <a:pt x="16" y="32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16" y="3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13" name="Freeform 363"/>
            <p:cNvSpPr>
              <a:spLocks/>
            </p:cNvSpPr>
            <p:nvPr/>
          </p:nvSpPr>
          <p:spPr bwMode="auto">
            <a:xfrm>
              <a:off x="1619" y="2125"/>
              <a:ext cx="24" cy="33"/>
            </a:xfrm>
            <a:custGeom>
              <a:avLst/>
              <a:gdLst>
                <a:gd name="T0" fmla="*/ 0 w 24"/>
                <a:gd name="T1" fmla="*/ 29 h 33"/>
                <a:gd name="T2" fmla="*/ 20 w 24"/>
                <a:gd name="T3" fmla="*/ 32 h 33"/>
                <a:gd name="T4" fmla="*/ 23 w 24"/>
                <a:gd name="T5" fmla="*/ 3 h 33"/>
                <a:gd name="T6" fmla="*/ 3 w 24"/>
                <a:gd name="T7" fmla="*/ 0 h 33"/>
                <a:gd name="T8" fmla="*/ 0 w 24"/>
                <a:gd name="T9" fmla="*/ 29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3"/>
                <a:gd name="T17" fmla="*/ 24 w 2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3">
                  <a:moveTo>
                    <a:pt x="0" y="29"/>
                  </a:moveTo>
                  <a:lnTo>
                    <a:pt x="20" y="32"/>
                  </a:lnTo>
                  <a:lnTo>
                    <a:pt x="23" y="3"/>
                  </a:lnTo>
                  <a:lnTo>
                    <a:pt x="3" y="0"/>
                  </a:lnTo>
                  <a:lnTo>
                    <a:pt x="0" y="29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14" name="Freeform 364"/>
            <p:cNvSpPr>
              <a:spLocks/>
            </p:cNvSpPr>
            <p:nvPr/>
          </p:nvSpPr>
          <p:spPr bwMode="auto">
            <a:xfrm>
              <a:off x="1623" y="2095"/>
              <a:ext cx="20" cy="34"/>
            </a:xfrm>
            <a:custGeom>
              <a:avLst/>
              <a:gdLst>
                <a:gd name="T0" fmla="*/ 0 w 20"/>
                <a:gd name="T1" fmla="*/ 29 h 34"/>
                <a:gd name="T2" fmla="*/ 19 w 20"/>
                <a:gd name="T3" fmla="*/ 33 h 34"/>
                <a:gd name="T4" fmla="*/ 3 w 20"/>
                <a:gd name="T5" fmla="*/ 0 h 34"/>
                <a:gd name="T6" fmla="*/ 0 w 20"/>
                <a:gd name="T7" fmla="*/ 29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4"/>
                <a:gd name="T14" fmla="*/ 20 w 20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4">
                  <a:moveTo>
                    <a:pt x="0" y="29"/>
                  </a:moveTo>
                  <a:lnTo>
                    <a:pt x="19" y="33"/>
                  </a:lnTo>
                  <a:lnTo>
                    <a:pt x="3" y="0"/>
                  </a:lnTo>
                  <a:lnTo>
                    <a:pt x="0" y="2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15" name="Freeform 365"/>
            <p:cNvSpPr>
              <a:spLocks/>
            </p:cNvSpPr>
            <p:nvPr/>
          </p:nvSpPr>
          <p:spPr bwMode="auto">
            <a:xfrm>
              <a:off x="1628" y="2095"/>
              <a:ext cx="19" cy="34"/>
            </a:xfrm>
            <a:custGeom>
              <a:avLst/>
              <a:gdLst>
                <a:gd name="T0" fmla="*/ 14 w 19"/>
                <a:gd name="T1" fmla="*/ 33 h 34"/>
                <a:gd name="T2" fmla="*/ 0 w 19"/>
                <a:gd name="T3" fmla="*/ 0 h 34"/>
                <a:gd name="T4" fmla="*/ 18 w 19"/>
                <a:gd name="T5" fmla="*/ 3 h 34"/>
                <a:gd name="T6" fmla="*/ 14 w 19"/>
                <a:gd name="T7" fmla="*/ 33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4"/>
                <a:gd name="T14" fmla="*/ 19 w 19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4">
                  <a:moveTo>
                    <a:pt x="14" y="33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4" y="3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16" name="Freeform 366"/>
            <p:cNvSpPr>
              <a:spLocks/>
            </p:cNvSpPr>
            <p:nvPr/>
          </p:nvSpPr>
          <p:spPr bwMode="auto">
            <a:xfrm>
              <a:off x="1623" y="2095"/>
              <a:ext cx="24" cy="34"/>
            </a:xfrm>
            <a:custGeom>
              <a:avLst/>
              <a:gdLst>
                <a:gd name="T0" fmla="*/ 0 w 24"/>
                <a:gd name="T1" fmla="*/ 29 h 34"/>
                <a:gd name="T2" fmla="*/ 19 w 24"/>
                <a:gd name="T3" fmla="*/ 33 h 34"/>
                <a:gd name="T4" fmla="*/ 23 w 24"/>
                <a:gd name="T5" fmla="*/ 3 h 34"/>
                <a:gd name="T6" fmla="*/ 3 w 24"/>
                <a:gd name="T7" fmla="*/ 0 h 34"/>
                <a:gd name="T8" fmla="*/ 0 w 24"/>
                <a:gd name="T9" fmla="*/ 29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4"/>
                <a:gd name="T17" fmla="*/ 24 w 2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4">
                  <a:moveTo>
                    <a:pt x="0" y="29"/>
                  </a:moveTo>
                  <a:lnTo>
                    <a:pt x="19" y="33"/>
                  </a:lnTo>
                  <a:lnTo>
                    <a:pt x="23" y="3"/>
                  </a:lnTo>
                  <a:lnTo>
                    <a:pt x="3" y="0"/>
                  </a:lnTo>
                  <a:lnTo>
                    <a:pt x="0" y="29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17" name="Freeform 367"/>
            <p:cNvSpPr>
              <a:spLocks/>
            </p:cNvSpPr>
            <p:nvPr/>
          </p:nvSpPr>
          <p:spPr bwMode="auto">
            <a:xfrm>
              <a:off x="1628" y="2069"/>
              <a:ext cx="19" cy="32"/>
            </a:xfrm>
            <a:custGeom>
              <a:avLst/>
              <a:gdLst>
                <a:gd name="T0" fmla="*/ 0 w 19"/>
                <a:gd name="T1" fmla="*/ 27 h 32"/>
                <a:gd name="T2" fmla="*/ 18 w 19"/>
                <a:gd name="T3" fmla="*/ 31 h 32"/>
                <a:gd name="T4" fmla="*/ 3 w 19"/>
                <a:gd name="T5" fmla="*/ 0 h 32"/>
                <a:gd name="T6" fmla="*/ 0 w 19"/>
                <a:gd name="T7" fmla="*/ 27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2"/>
                <a:gd name="T14" fmla="*/ 19 w 1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2">
                  <a:moveTo>
                    <a:pt x="0" y="27"/>
                  </a:moveTo>
                  <a:lnTo>
                    <a:pt x="18" y="31"/>
                  </a:lnTo>
                  <a:lnTo>
                    <a:pt x="3" y="0"/>
                  </a:lnTo>
                  <a:lnTo>
                    <a:pt x="0" y="2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18" name="Freeform 368"/>
            <p:cNvSpPr>
              <a:spLocks/>
            </p:cNvSpPr>
            <p:nvPr/>
          </p:nvSpPr>
          <p:spPr bwMode="auto">
            <a:xfrm>
              <a:off x="1630" y="2069"/>
              <a:ext cx="21" cy="32"/>
            </a:xfrm>
            <a:custGeom>
              <a:avLst/>
              <a:gdLst>
                <a:gd name="T0" fmla="*/ 16 w 21"/>
                <a:gd name="T1" fmla="*/ 31 h 32"/>
                <a:gd name="T2" fmla="*/ 0 w 21"/>
                <a:gd name="T3" fmla="*/ 0 h 32"/>
                <a:gd name="T4" fmla="*/ 20 w 21"/>
                <a:gd name="T5" fmla="*/ 3 h 32"/>
                <a:gd name="T6" fmla="*/ 16 w 21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2"/>
                <a:gd name="T14" fmla="*/ 21 w 21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2">
                  <a:moveTo>
                    <a:pt x="16" y="31"/>
                  </a:moveTo>
                  <a:lnTo>
                    <a:pt x="0" y="0"/>
                  </a:lnTo>
                  <a:lnTo>
                    <a:pt x="20" y="3"/>
                  </a:lnTo>
                  <a:lnTo>
                    <a:pt x="16" y="3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19" name="Freeform 369"/>
            <p:cNvSpPr>
              <a:spLocks/>
            </p:cNvSpPr>
            <p:nvPr/>
          </p:nvSpPr>
          <p:spPr bwMode="auto">
            <a:xfrm>
              <a:off x="1628" y="2069"/>
              <a:ext cx="23" cy="32"/>
            </a:xfrm>
            <a:custGeom>
              <a:avLst/>
              <a:gdLst>
                <a:gd name="T0" fmla="*/ 0 w 23"/>
                <a:gd name="T1" fmla="*/ 27 h 32"/>
                <a:gd name="T2" fmla="*/ 18 w 23"/>
                <a:gd name="T3" fmla="*/ 31 h 32"/>
                <a:gd name="T4" fmla="*/ 22 w 23"/>
                <a:gd name="T5" fmla="*/ 3 h 32"/>
                <a:gd name="T6" fmla="*/ 3 w 23"/>
                <a:gd name="T7" fmla="*/ 0 h 32"/>
                <a:gd name="T8" fmla="*/ 0 w 23"/>
                <a:gd name="T9" fmla="*/ 2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2"/>
                <a:gd name="T17" fmla="*/ 23 w 2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2">
                  <a:moveTo>
                    <a:pt x="0" y="27"/>
                  </a:moveTo>
                  <a:lnTo>
                    <a:pt x="18" y="31"/>
                  </a:lnTo>
                  <a:lnTo>
                    <a:pt x="22" y="3"/>
                  </a:lnTo>
                  <a:lnTo>
                    <a:pt x="3" y="0"/>
                  </a:lnTo>
                  <a:lnTo>
                    <a:pt x="0" y="27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20" name="Freeform 370"/>
            <p:cNvSpPr>
              <a:spLocks/>
            </p:cNvSpPr>
            <p:nvPr/>
          </p:nvSpPr>
          <p:spPr bwMode="auto">
            <a:xfrm>
              <a:off x="1630" y="2043"/>
              <a:ext cx="21" cy="30"/>
            </a:xfrm>
            <a:custGeom>
              <a:avLst/>
              <a:gdLst>
                <a:gd name="T0" fmla="*/ 0 w 21"/>
                <a:gd name="T1" fmla="*/ 25 h 30"/>
                <a:gd name="T2" fmla="*/ 20 w 21"/>
                <a:gd name="T3" fmla="*/ 29 h 30"/>
                <a:gd name="T4" fmla="*/ 4 w 21"/>
                <a:gd name="T5" fmla="*/ 0 h 30"/>
                <a:gd name="T6" fmla="*/ 0 w 21"/>
                <a:gd name="T7" fmla="*/ 25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0"/>
                <a:gd name="T14" fmla="*/ 21 w 21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0">
                  <a:moveTo>
                    <a:pt x="0" y="25"/>
                  </a:moveTo>
                  <a:lnTo>
                    <a:pt x="20" y="29"/>
                  </a:lnTo>
                  <a:lnTo>
                    <a:pt x="4" y="0"/>
                  </a:lnTo>
                  <a:lnTo>
                    <a:pt x="0" y="2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21" name="Freeform 371"/>
            <p:cNvSpPr>
              <a:spLocks/>
            </p:cNvSpPr>
            <p:nvPr/>
          </p:nvSpPr>
          <p:spPr bwMode="auto">
            <a:xfrm>
              <a:off x="1635" y="2043"/>
              <a:ext cx="22" cy="30"/>
            </a:xfrm>
            <a:custGeom>
              <a:avLst/>
              <a:gdLst>
                <a:gd name="T0" fmla="*/ 16 w 22"/>
                <a:gd name="T1" fmla="*/ 29 h 30"/>
                <a:gd name="T2" fmla="*/ 0 w 22"/>
                <a:gd name="T3" fmla="*/ 0 h 30"/>
                <a:gd name="T4" fmla="*/ 21 w 22"/>
                <a:gd name="T5" fmla="*/ 4 h 30"/>
                <a:gd name="T6" fmla="*/ 16 w 22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0"/>
                <a:gd name="T14" fmla="*/ 22 w 22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0">
                  <a:moveTo>
                    <a:pt x="16" y="29"/>
                  </a:moveTo>
                  <a:lnTo>
                    <a:pt x="0" y="0"/>
                  </a:lnTo>
                  <a:lnTo>
                    <a:pt x="21" y="4"/>
                  </a:lnTo>
                  <a:lnTo>
                    <a:pt x="16" y="2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22" name="Freeform 372"/>
            <p:cNvSpPr>
              <a:spLocks/>
            </p:cNvSpPr>
            <p:nvPr/>
          </p:nvSpPr>
          <p:spPr bwMode="auto">
            <a:xfrm>
              <a:off x="1630" y="2043"/>
              <a:ext cx="27" cy="30"/>
            </a:xfrm>
            <a:custGeom>
              <a:avLst/>
              <a:gdLst>
                <a:gd name="T0" fmla="*/ 0 w 27"/>
                <a:gd name="T1" fmla="*/ 25 h 30"/>
                <a:gd name="T2" fmla="*/ 20 w 27"/>
                <a:gd name="T3" fmla="*/ 29 h 30"/>
                <a:gd name="T4" fmla="*/ 26 w 27"/>
                <a:gd name="T5" fmla="*/ 4 h 30"/>
                <a:gd name="T6" fmla="*/ 4 w 27"/>
                <a:gd name="T7" fmla="*/ 0 h 30"/>
                <a:gd name="T8" fmla="*/ 0 w 27"/>
                <a:gd name="T9" fmla="*/ 2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0"/>
                <a:gd name="T17" fmla="*/ 27 w 2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0">
                  <a:moveTo>
                    <a:pt x="0" y="25"/>
                  </a:moveTo>
                  <a:lnTo>
                    <a:pt x="20" y="29"/>
                  </a:lnTo>
                  <a:lnTo>
                    <a:pt x="26" y="4"/>
                  </a:lnTo>
                  <a:lnTo>
                    <a:pt x="4" y="0"/>
                  </a:lnTo>
                  <a:lnTo>
                    <a:pt x="0" y="2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23" name="Freeform 373"/>
            <p:cNvSpPr>
              <a:spLocks/>
            </p:cNvSpPr>
            <p:nvPr/>
          </p:nvSpPr>
          <p:spPr bwMode="auto">
            <a:xfrm>
              <a:off x="1635" y="2018"/>
              <a:ext cx="22" cy="30"/>
            </a:xfrm>
            <a:custGeom>
              <a:avLst/>
              <a:gdLst>
                <a:gd name="T0" fmla="*/ 0 w 22"/>
                <a:gd name="T1" fmla="*/ 24 h 30"/>
                <a:gd name="T2" fmla="*/ 21 w 22"/>
                <a:gd name="T3" fmla="*/ 29 h 30"/>
                <a:gd name="T4" fmla="*/ 5 w 22"/>
                <a:gd name="T5" fmla="*/ 0 h 30"/>
                <a:gd name="T6" fmla="*/ 0 w 22"/>
                <a:gd name="T7" fmla="*/ 24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0"/>
                <a:gd name="T14" fmla="*/ 22 w 22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0">
                  <a:moveTo>
                    <a:pt x="0" y="24"/>
                  </a:moveTo>
                  <a:lnTo>
                    <a:pt x="21" y="29"/>
                  </a:lnTo>
                  <a:lnTo>
                    <a:pt x="5" y="0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24" name="Freeform 374"/>
            <p:cNvSpPr>
              <a:spLocks/>
            </p:cNvSpPr>
            <p:nvPr/>
          </p:nvSpPr>
          <p:spPr bwMode="auto">
            <a:xfrm>
              <a:off x="1637" y="2018"/>
              <a:ext cx="22" cy="30"/>
            </a:xfrm>
            <a:custGeom>
              <a:avLst/>
              <a:gdLst>
                <a:gd name="T0" fmla="*/ 16 w 22"/>
                <a:gd name="T1" fmla="*/ 29 h 30"/>
                <a:gd name="T2" fmla="*/ 0 w 22"/>
                <a:gd name="T3" fmla="*/ 0 h 30"/>
                <a:gd name="T4" fmla="*/ 21 w 22"/>
                <a:gd name="T5" fmla="*/ 4 h 30"/>
                <a:gd name="T6" fmla="*/ 16 w 22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0"/>
                <a:gd name="T14" fmla="*/ 22 w 22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0">
                  <a:moveTo>
                    <a:pt x="16" y="29"/>
                  </a:moveTo>
                  <a:lnTo>
                    <a:pt x="0" y="0"/>
                  </a:lnTo>
                  <a:lnTo>
                    <a:pt x="21" y="4"/>
                  </a:lnTo>
                  <a:lnTo>
                    <a:pt x="16" y="2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25" name="Freeform 375"/>
            <p:cNvSpPr>
              <a:spLocks/>
            </p:cNvSpPr>
            <p:nvPr/>
          </p:nvSpPr>
          <p:spPr bwMode="auto">
            <a:xfrm>
              <a:off x="1635" y="2018"/>
              <a:ext cx="24" cy="30"/>
            </a:xfrm>
            <a:custGeom>
              <a:avLst/>
              <a:gdLst>
                <a:gd name="T0" fmla="*/ 0 w 24"/>
                <a:gd name="T1" fmla="*/ 24 h 30"/>
                <a:gd name="T2" fmla="*/ 19 w 24"/>
                <a:gd name="T3" fmla="*/ 29 h 30"/>
                <a:gd name="T4" fmla="*/ 23 w 24"/>
                <a:gd name="T5" fmla="*/ 4 h 30"/>
                <a:gd name="T6" fmla="*/ 4 w 24"/>
                <a:gd name="T7" fmla="*/ 0 h 30"/>
                <a:gd name="T8" fmla="*/ 0 w 24"/>
                <a:gd name="T9" fmla="*/ 2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0"/>
                <a:gd name="T17" fmla="*/ 24 w 24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0">
                  <a:moveTo>
                    <a:pt x="0" y="24"/>
                  </a:moveTo>
                  <a:lnTo>
                    <a:pt x="19" y="29"/>
                  </a:lnTo>
                  <a:lnTo>
                    <a:pt x="23" y="4"/>
                  </a:lnTo>
                  <a:lnTo>
                    <a:pt x="4" y="0"/>
                  </a:lnTo>
                  <a:lnTo>
                    <a:pt x="0" y="2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26" name="Freeform 376"/>
            <p:cNvSpPr>
              <a:spLocks/>
            </p:cNvSpPr>
            <p:nvPr/>
          </p:nvSpPr>
          <p:spPr bwMode="auto">
            <a:xfrm>
              <a:off x="1637" y="1995"/>
              <a:ext cx="22" cy="27"/>
            </a:xfrm>
            <a:custGeom>
              <a:avLst/>
              <a:gdLst>
                <a:gd name="T0" fmla="*/ 0 w 22"/>
                <a:gd name="T1" fmla="*/ 22 h 27"/>
                <a:gd name="T2" fmla="*/ 21 w 22"/>
                <a:gd name="T3" fmla="*/ 26 h 27"/>
                <a:gd name="T4" fmla="*/ 5 w 22"/>
                <a:gd name="T5" fmla="*/ 0 h 27"/>
                <a:gd name="T6" fmla="*/ 0 w 22"/>
                <a:gd name="T7" fmla="*/ 22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0" y="22"/>
                  </a:moveTo>
                  <a:lnTo>
                    <a:pt x="21" y="26"/>
                  </a:lnTo>
                  <a:lnTo>
                    <a:pt x="5" y="0"/>
                  </a:lnTo>
                  <a:lnTo>
                    <a:pt x="0" y="2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27" name="Freeform 377"/>
            <p:cNvSpPr>
              <a:spLocks/>
            </p:cNvSpPr>
            <p:nvPr/>
          </p:nvSpPr>
          <p:spPr bwMode="auto">
            <a:xfrm>
              <a:off x="1644" y="1995"/>
              <a:ext cx="20" cy="27"/>
            </a:xfrm>
            <a:custGeom>
              <a:avLst/>
              <a:gdLst>
                <a:gd name="T0" fmla="*/ 14 w 20"/>
                <a:gd name="T1" fmla="*/ 26 h 27"/>
                <a:gd name="T2" fmla="*/ 0 w 20"/>
                <a:gd name="T3" fmla="*/ 0 h 27"/>
                <a:gd name="T4" fmla="*/ 19 w 20"/>
                <a:gd name="T5" fmla="*/ 5 h 27"/>
                <a:gd name="T6" fmla="*/ 14 w 20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7"/>
                <a:gd name="T14" fmla="*/ 20 w 2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7">
                  <a:moveTo>
                    <a:pt x="14" y="26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14" y="2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28" name="Freeform 378"/>
            <p:cNvSpPr>
              <a:spLocks/>
            </p:cNvSpPr>
            <p:nvPr/>
          </p:nvSpPr>
          <p:spPr bwMode="auto">
            <a:xfrm>
              <a:off x="1637" y="1995"/>
              <a:ext cx="27" cy="27"/>
            </a:xfrm>
            <a:custGeom>
              <a:avLst/>
              <a:gdLst>
                <a:gd name="T0" fmla="*/ 0 w 27"/>
                <a:gd name="T1" fmla="*/ 22 h 27"/>
                <a:gd name="T2" fmla="*/ 20 w 27"/>
                <a:gd name="T3" fmla="*/ 26 h 27"/>
                <a:gd name="T4" fmla="*/ 26 w 27"/>
                <a:gd name="T5" fmla="*/ 5 h 27"/>
                <a:gd name="T6" fmla="*/ 5 w 27"/>
                <a:gd name="T7" fmla="*/ 0 h 27"/>
                <a:gd name="T8" fmla="*/ 0 w 27"/>
                <a:gd name="T9" fmla="*/ 22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7"/>
                <a:gd name="T17" fmla="*/ 27 w 2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7">
                  <a:moveTo>
                    <a:pt x="0" y="22"/>
                  </a:moveTo>
                  <a:lnTo>
                    <a:pt x="20" y="26"/>
                  </a:lnTo>
                  <a:lnTo>
                    <a:pt x="26" y="5"/>
                  </a:lnTo>
                  <a:lnTo>
                    <a:pt x="5" y="0"/>
                  </a:lnTo>
                  <a:lnTo>
                    <a:pt x="0" y="2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29" name="Freeform 379"/>
            <p:cNvSpPr>
              <a:spLocks/>
            </p:cNvSpPr>
            <p:nvPr/>
          </p:nvSpPr>
          <p:spPr bwMode="auto">
            <a:xfrm>
              <a:off x="1644" y="1970"/>
              <a:ext cx="20" cy="29"/>
            </a:xfrm>
            <a:custGeom>
              <a:avLst/>
              <a:gdLst>
                <a:gd name="T0" fmla="*/ 0 w 20"/>
                <a:gd name="T1" fmla="*/ 22 h 29"/>
                <a:gd name="T2" fmla="*/ 19 w 20"/>
                <a:gd name="T3" fmla="*/ 28 h 29"/>
                <a:gd name="T4" fmla="*/ 4 w 20"/>
                <a:gd name="T5" fmla="*/ 0 h 29"/>
                <a:gd name="T6" fmla="*/ 0 w 20"/>
                <a:gd name="T7" fmla="*/ 22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9"/>
                <a:gd name="T14" fmla="*/ 20 w 20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9">
                  <a:moveTo>
                    <a:pt x="0" y="22"/>
                  </a:moveTo>
                  <a:lnTo>
                    <a:pt x="19" y="28"/>
                  </a:lnTo>
                  <a:lnTo>
                    <a:pt x="4" y="0"/>
                  </a:lnTo>
                  <a:lnTo>
                    <a:pt x="0" y="2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30" name="Freeform 380"/>
            <p:cNvSpPr>
              <a:spLocks/>
            </p:cNvSpPr>
            <p:nvPr/>
          </p:nvSpPr>
          <p:spPr bwMode="auto">
            <a:xfrm>
              <a:off x="1648" y="1970"/>
              <a:ext cx="20" cy="29"/>
            </a:xfrm>
            <a:custGeom>
              <a:avLst/>
              <a:gdLst>
                <a:gd name="T0" fmla="*/ 14 w 20"/>
                <a:gd name="T1" fmla="*/ 28 h 29"/>
                <a:gd name="T2" fmla="*/ 0 w 20"/>
                <a:gd name="T3" fmla="*/ 0 h 29"/>
                <a:gd name="T4" fmla="*/ 19 w 20"/>
                <a:gd name="T5" fmla="*/ 6 h 29"/>
                <a:gd name="T6" fmla="*/ 14 w 20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9"/>
                <a:gd name="T14" fmla="*/ 20 w 20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9">
                  <a:moveTo>
                    <a:pt x="14" y="28"/>
                  </a:moveTo>
                  <a:lnTo>
                    <a:pt x="0" y="0"/>
                  </a:lnTo>
                  <a:lnTo>
                    <a:pt x="19" y="6"/>
                  </a:lnTo>
                  <a:lnTo>
                    <a:pt x="14" y="2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31" name="Freeform 381"/>
            <p:cNvSpPr>
              <a:spLocks/>
            </p:cNvSpPr>
            <p:nvPr/>
          </p:nvSpPr>
          <p:spPr bwMode="auto">
            <a:xfrm>
              <a:off x="1644" y="1970"/>
              <a:ext cx="24" cy="29"/>
            </a:xfrm>
            <a:custGeom>
              <a:avLst/>
              <a:gdLst>
                <a:gd name="T0" fmla="*/ 0 w 24"/>
                <a:gd name="T1" fmla="*/ 22 h 29"/>
                <a:gd name="T2" fmla="*/ 18 w 24"/>
                <a:gd name="T3" fmla="*/ 28 h 29"/>
                <a:gd name="T4" fmla="*/ 23 w 24"/>
                <a:gd name="T5" fmla="*/ 6 h 29"/>
                <a:gd name="T6" fmla="*/ 4 w 24"/>
                <a:gd name="T7" fmla="*/ 0 h 29"/>
                <a:gd name="T8" fmla="*/ 0 w 24"/>
                <a:gd name="T9" fmla="*/ 22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9"/>
                <a:gd name="T17" fmla="*/ 24 w 2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9">
                  <a:moveTo>
                    <a:pt x="0" y="22"/>
                  </a:moveTo>
                  <a:lnTo>
                    <a:pt x="18" y="28"/>
                  </a:lnTo>
                  <a:lnTo>
                    <a:pt x="23" y="6"/>
                  </a:lnTo>
                  <a:lnTo>
                    <a:pt x="4" y="0"/>
                  </a:lnTo>
                  <a:lnTo>
                    <a:pt x="0" y="2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32" name="Freeform 382"/>
            <p:cNvSpPr>
              <a:spLocks/>
            </p:cNvSpPr>
            <p:nvPr/>
          </p:nvSpPr>
          <p:spPr bwMode="auto">
            <a:xfrm>
              <a:off x="1648" y="1947"/>
              <a:ext cx="20" cy="31"/>
            </a:xfrm>
            <a:custGeom>
              <a:avLst/>
              <a:gdLst>
                <a:gd name="T0" fmla="*/ 0 w 20"/>
                <a:gd name="T1" fmla="*/ 23 h 31"/>
                <a:gd name="T2" fmla="*/ 19 w 20"/>
                <a:gd name="T3" fmla="*/ 30 h 31"/>
                <a:gd name="T4" fmla="*/ 5 w 20"/>
                <a:gd name="T5" fmla="*/ 0 h 31"/>
                <a:gd name="T6" fmla="*/ 0 w 20"/>
                <a:gd name="T7" fmla="*/ 23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1"/>
                <a:gd name="T14" fmla="*/ 20 w 20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1">
                  <a:moveTo>
                    <a:pt x="0" y="23"/>
                  </a:moveTo>
                  <a:lnTo>
                    <a:pt x="19" y="3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33" name="Freeform 383"/>
            <p:cNvSpPr>
              <a:spLocks/>
            </p:cNvSpPr>
            <p:nvPr/>
          </p:nvSpPr>
          <p:spPr bwMode="auto">
            <a:xfrm>
              <a:off x="1656" y="1947"/>
              <a:ext cx="19" cy="31"/>
            </a:xfrm>
            <a:custGeom>
              <a:avLst/>
              <a:gdLst>
                <a:gd name="T0" fmla="*/ 12 w 19"/>
                <a:gd name="T1" fmla="*/ 30 h 31"/>
                <a:gd name="T2" fmla="*/ 0 w 19"/>
                <a:gd name="T3" fmla="*/ 0 h 31"/>
                <a:gd name="T4" fmla="*/ 18 w 19"/>
                <a:gd name="T5" fmla="*/ 6 h 31"/>
                <a:gd name="T6" fmla="*/ 12 w 19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12" y="30"/>
                  </a:moveTo>
                  <a:lnTo>
                    <a:pt x="0" y="0"/>
                  </a:lnTo>
                  <a:lnTo>
                    <a:pt x="18" y="6"/>
                  </a:lnTo>
                  <a:lnTo>
                    <a:pt x="12" y="3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34" name="Freeform 384"/>
            <p:cNvSpPr>
              <a:spLocks/>
            </p:cNvSpPr>
            <p:nvPr/>
          </p:nvSpPr>
          <p:spPr bwMode="auto">
            <a:xfrm>
              <a:off x="1648" y="1947"/>
              <a:ext cx="27" cy="31"/>
            </a:xfrm>
            <a:custGeom>
              <a:avLst/>
              <a:gdLst>
                <a:gd name="T0" fmla="*/ 0 w 27"/>
                <a:gd name="T1" fmla="*/ 23 h 31"/>
                <a:gd name="T2" fmla="*/ 20 w 27"/>
                <a:gd name="T3" fmla="*/ 30 h 31"/>
                <a:gd name="T4" fmla="*/ 26 w 27"/>
                <a:gd name="T5" fmla="*/ 6 h 31"/>
                <a:gd name="T6" fmla="*/ 6 w 27"/>
                <a:gd name="T7" fmla="*/ 0 h 31"/>
                <a:gd name="T8" fmla="*/ 0 w 27"/>
                <a:gd name="T9" fmla="*/ 23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1"/>
                <a:gd name="T17" fmla="*/ 27 w 2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1">
                  <a:moveTo>
                    <a:pt x="0" y="23"/>
                  </a:moveTo>
                  <a:lnTo>
                    <a:pt x="20" y="30"/>
                  </a:lnTo>
                  <a:lnTo>
                    <a:pt x="26" y="6"/>
                  </a:lnTo>
                  <a:lnTo>
                    <a:pt x="6" y="0"/>
                  </a:lnTo>
                  <a:lnTo>
                    <a:pt x="0" y="2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35" name="Freeform 385"/>
            <p:cNvSpPr>
              <a:spLocks/>
            </p:cNvSpPr>
            <p:nvPr/>
          </p:nvSpPr>
          <p:spPr bwMode="auto">
            <a:xfrm>
              <a:off x="1656" y="1928"/>
              <a:ext cx="19" cy="29"/>
            </a:xfrm>
            <a:custGeom>
              <a:avLst/>
              <a:gdLst>
                <a:gd name="T0" fmla="*/ 0 w 19"/>
                <a:gd name="T1" fmla="*/ 21 h 29"/>
                <a:gd name="T2" fmla="*/ 18 w 19"/>
                <a:gd name="T3" fmla="*/ 28 h 29"/>
                <a:gd name="T4" fmla="*/ 5 w 19"/>
                <a:gd name="T5" fmla="*/ 0 h 29"/>
                <a:gd name="T6" fmla="*/ 0 w 19"/>
                <a:gd name="T7" fmla="*/ 21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9"/>
                <a:gd name="T14" fmla="*/ 19 w 19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9">
                  <a:moveTo>
                    <a:pt x="0" y="21"/>
                  </a:moveTo>
                  <a:lnTo>
                    <a:pt x="18" y="28"/>
                  </a:lnTo>
                  <a:lnTo>
                    <a:pt x="5" y="0"/>
                  </a:lnTo>
                  <a:lnTo>
                    <a:pt x="0" y="2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36" name="Freeform 386"/>
            <p:cNvSpPr>
              <a:spLocks/>
            </p:cNvSpPr>
            <p:nvPr/>
          </p:nvSpPr>
          <p:spPr bwMode="auto">
            <a:xfrm>
              <a:off x="1659" y="1928"/>
              <a:ext cx="22" cy="29"/>
            </a:xfrm>
            <a:custGeom>
              <a:avLst/>
              <a:gdLst>
                <a:gd name="T0" fmla="*/ 14 w 22"/>
                <a:gd name="T1" fmla="*/ 28 h 29"/>
                <a:gd name="T2" fmla="*/ 0 w 22"/>
                <a:gd name="T3" fmla="*/ 0 h 29"/>
                <a:gd name="T4" fmla="*/ 21 w 22"/>
                <a:gd name="T5" fmla="*/ 7 h 29"/>
                <a:gd name="T6" fmla="*/ 14 w 22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9"/>
                <a:gd name="T14" fmla="*/ 22 w 22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9">
                  <a:moveTo>
                    <a:pt x="14" y="28"/>
                  </a:moveTo>
                  <a:lnTo>
                    <a:pt x="0" y="0"/>
                  </a:lnTo>
                  <a:lnTo>
                    <a:pt x="21" y="7"/>
                  </a:lnTo>
                  <a:lnTo>
                    <a:pt x="14" y="2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37" name="Freeform 387"/>
            <p:cNvSpPr>
              <a:spLocks/>
            </p:cNvSpPr>
            <p:nvPr/>
          </p:nvSpPr>
          <p:spPr bwMode="auto">
            <a:xfrm>
              <a:off x="1656" y="1928"/>
              <a:ext cx="25" cy="29"/>
            </a:xfrm>
            <a:custGeom>
              <a:avLst/>
              <a:gdLst>
                <a:gd name="T0" fmla="*/ 0 w 25"/>
                <a:gd name="T1" fmla="*/ 21 h 29"/>
                <a:gd name="T2" fmla="*/ 18 w 25"/>
                <a:gd name="T3" fmla="*/ 28 h 29"/>
                <a:gd name="T4" fmla="*/ 24 w 25"/>
                <a:gd name="T5" fmla="*/ 7 h 29"/>
                <a:gd name="T6" fmla="*/ 5 w 25"/>
                <a:gd name="T7" fmla="*/ 0 h 29"/>
                <a:gd name="T8" fmla="*/ 0 w 25"/>
                <a:gd name="T9" fmla="*/ 2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9"/>
                <a:gd name="T17" fmla="*/ 25 w 2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9">
                  <a:moveTo>
                    <a:pt x="0" y="21"/>
                  </a:moveTo>
                  <a:lnTo>
                    <a:pt x="18" y="28"/>
                  </a:lnTo>
                  <a:lnTo>
                    <a:pt x="24" y="7"/>
                  </a:lnTo>
                  <a:lnTo>
                    <a:pt x="5" y="0"/>
                  </a:lnTo>
                  <a:lnTo>
                    <a:pt x="0" y="2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38" name="Freeform 388"/>
            <p:cNvSpPr>
              <a:spLocks/>
            </p:cNvSpPr>
            <p:nvPr/>
          </p:nvSpPr>
          <p:spPr bwMode="auto">
            <a:xfrm>
              <a:off x="1659" y="1907"/>
              <a:ext cx="22" cy="29"/>
            </a:xfrm>
            <a:custGeom>
              <a:avLst/>
              <a:gdLst>
                <a:gd name="T0" fmla="*/ 0 w 22"/>
                <a:gd name="T1" fmla="*/ 20 h 29"/>
                <a:gd name="T2" fmla="*/ 21 w 22"/>
                <a:gd name="T3" fmla="*/ 28 h 29"/>
                <a:gd name="T4" fmla="*/ 7 w 22"/>
                <a:gd name="T5" fmla="*/ 0 h 29"/>
                <a:gd name="T6" fmla="*/ 0 w 22"/>
                <a:gd name="T7" fmla="*/ 2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9"/>
                <a:gd name="T14" fmla="*/ 22 w 22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9">
                  <a:moveTo>
                    <a:pt x="0" y="20"/>
                  </a:moveTo>
                  <a:lnTo>
                    <a:pt x="21" y="28"/>
                  </a:lnTo>
                  <a:lnTo>
                    <a:pt x="7" y="0"/>
                  </a:lnTo>
                  <a:lnTo>
                    <a:pt x="0" y="2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39" name="Freeform 389"/>
            <p:cNvSpPr>
              <a:spLocks/>
            </p:cNvSpPr>
            <p:nvPr/>
          </p:nvSpPr>
          <p:spPr bwMode="auto">
            <a:xfrm>
              <a:off x="1667" y="1907"/>
              <a:ext cx="18" cy="29"/>
            </a:xfrm>
            <a:custGeom>
              <a:avLst/>
              <a:gdLst>
                <a:gd name="T0" fmla="*/ 11 w 18"/>
                <a:gd name="T1" fmla="*/ 28 h 29"/>
                <a:gd name="T2" fmla="*/ 0 w 18"/>
                <a:gd name="T3" fmla="*/ 0 h 29"/>
                <a:gd name="T4" fmla="*/ 17 w 18"/>
                <a:gd name="T5" fmla="*/ 7 h 29"/>
                <a:gd name="T6" fmla="*/ 11 w 18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9"/>
                <a:gd name="T14" fmla="*/ 18 w 1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9">
                  <a:moveTo>
                    <a:pt x="11" y="28"/>
                  </a:moveTo>
                  <a:lnTo>
                    <a:pt x="0" y="0"/>
                  </a:lnTo>
                  <a:lnTo>
                    <a:pt x="17" y="7"/>
                  </a:lnTo>
                  <a:lnTo>
                    <a:pt x="11" y="2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40" name="Freeform 390"/>
            <p:cNvSpPr>
              <a:spLocks/>
            </p:cNvSpPr>
            <p:nvPr/>
          </p:nvSpPr>
          <p:spPr bwMode="auto">
            <a:xfrm>
              <a:off x="1659" y="1907"/>
              <a:ext cx="26" cy="29"/>
            </a:xfrm>
            <a:custGeom>
              <a:avLst/>
              <a:gdLst>
                <a:gd name="T0" fmla="*/ 0 w 26"/>
                <a:gd name="T1" fmla="*/ 20 h 29"/>
                <a:gd name="T2" fmla="*/ 19 w 26"/>
                <a:gd name="T3" fmla="*/ 28 h 29"/>
                <a:gd name="T4" fmla="*/ 25 w 26"/>
                <a:gd name="T5" fmla="*/ 7 h 29"/>
                <a:gd name="T6" fmla="*/ 6 w 26"/>
                <a:gd name="T7" fmla="*/ 0 h 29"/>
                <a:gd name="T8" fmla="*/ 0 w 26"/>
                <a:gd name="T9" fmla="*/ 2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0" y="20"/>
                  </a:moveTo>
                  <a:lnTo>
                    <a:pt x="19" y="28"/>
                  </a:lnTo>
                  <a:lnTo>
                    <a:pt x="25" y="7"/>
                  </a:lnTo>
                  <a:lnTo>
                    <a:pt x="6" y="0"/>
                  </a:lnTo>
                  <a:lnTo>
                    <a:pt x="0" y="2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41" name="Freeform 391"/>
            <p:cNvSpPr>
              <a:spLocks/>
            </p:cNvSpPr>
            <p:nvPr/>
          </p:nvSpPr>
          <p:spPr bwMode="auto">
            <a:xfrm>
              <a:off x="1667" y="1889"/>
              <a:ext cx="18" cy="29"/>
            </a:xfrm>
            <a:custGeom>
              <a:avLst/>
              <a:gdLst>
                <a:gd name="T0" fmla="*/ 0 w 18"/>
                <a:gd name="T1" fmla="*/ 19 h 29"/>
                <a:gd name="T2" fmla="*/ 17 w 18"/>
                <a:gd name="T3" fmla="*/ 28 h 29"/>
                <a:gd name="T4" fmla="*/ 5 w 18"/>
                <a:gd name="T5" fmla="*/ 0 h 29"/>
                <a:gd name="T6" fmla="*/ 0 w 18"/>
                <a:gd name="T7" fmla="*/ 19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9"/>
                <a:gd name="T14" fmla="*/ 18 w 1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9">
                  <a:moveTo>
                    <a:pt x="0" y="19"/>
                  </a:moveTo>
                  <a:lnTo>
                    <a:pt x="17" y="28"/>
                  </a:lnTo>
                  <a:lnTo>
                    <a:pt x="5" y="0"/>
                  </a:lnTo>
                  <a:lnTo>
                    <a:pt x="0" y="1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42" name="Freeform 392"/>
            <p:cNvSpPr>
              <a:spLocks/>
            </p:cNvSpPr>
            <p:nvPr/>
          </p:nvSpPr>
          <p:spPr bwMode="auto">
            <a:xfrm>
              <a:off x="1672" y="1889"/>
              <a:ext cx="19" cy="29"/>
            </a:xfrm>
            <a:custGeom>
              <a:avLst/>
              <a:gdLst>
                <a:gd name="T0" fmla="*/ 11 w 19"/>
                <a:gd name="T1" fmla="*/ 28 h 29"/>
                <a:gd name="T2" fmla="*/ 0 w 19"/>
                <a:gd name="T3" fmla="*/ 0 h 29"/>
                <a:gd name="T4" fmla="*/ 18 w 19"/>
                <a:gd name="T5" fmla="*/ 8 h 29"/>
                <a:gd name="T6" fmla="*/ 11 w 19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9"/>
                <a:gd name="T14" fmla="*/ 19 w 19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9">
                  <a:moveTo>
                    <a:pt x="11" y="28"/>
                  </a:moveTo>
                  <a:lnTo>
                    <a:pt x="0" y="0"/>
                  </a:lnTo>
                  <a:lnTo>
                    <a:pt x="18" y="8"/>
                  </a:lnTo>
                  <a:lnTo>
                    <a:pt x="11" y="2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43" name="Freeform 393"/>
            <p:cNvSpPr>
              <a:spLocks/>
            </p:cNvSpPr>
            <p:nvPr/>
          </p:nvSpPr>
          <p:spPr bwMode="auto">
            <a:xfrm>
              <a:off x="1667" y="1889"/>
              <a:ext cx="24" cy="29"/>
            </a:xfrm>
            <a:custGeom>
              <a:avLst/>
              <a:gdLst>
                <a:gd name="T0" fmla="*/ 0 w 24"/>
                <a:gd name="T1" fmla="*/ 19 h 29"/>
                <a:gd name="T2" fmla="*/ 16 w 24"/>
                <a:gd name="T3" fmla="*/ 28 h 29"/>
                <a:gd name="T4" fmla="*/ 23 w 24"/>
                <a:gd name="T5" fmla="*/ 8 h 29"/>
                <a:gd name="T6" fmla="*/ 5 w 24"/>
                <a:gd name="T7" fmla="*/ 0 h 29"/>
                <a:gd name="T8" fmla="*/ 0 w 24"/>
                <a:gd name="T9" fmla="*/ 1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9"/>
                <a:gd name="T17" fmla="*/ 24 w 2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9">
                  <a:moveTo>
                    <a:pt x="0" y="19"/>
                  </a:moveTo>
                  <a:lnTo>
                    <a:pt x="16" y="28"/>
                  </a:lnTo>
                  <a:lnTo>
                    <a:pt x="23" y="8"/>
                  </a:lnTo>
                  <a:lnTo>
                    <a:pt x="5" y="0"/>
                  </a:lnTo>
                  <a:lnTo>
                    <a:pt x="0" y="19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44" name="Freeform 394"/>
            <p:cNvSpPr>
              <a:spLocks/>
            </p:cNvSpPr>
            <p:nvPr/>
          </p:nvSpPr>
          <p:spPr bwMode="auto">
            <a:xfrm>
              <a:off x="1672" y="1871"/>
              <a:ext cx="19" cy="28"/>
            </a:xfrm>
            <a:custGeom>
              <a:avLst/>
              <a:gdLst>
                <a:gd name="T0" fmla="*/ 0 w 19"/>
                <a:gd name="T1" fmla="*/ 19 h 28"/>
                <a:gd name="T2" fmla="*/ 18 w 19"/>
                <a:gd name="T3" fmla="*/ 27 h 28"/>
                <a:gd name="T4" fmla="*/ 6 w 19"/>
                <a:gd name="T5" fmla="*/ 0 h 28"/>
                <a:gd name="T6" fmla="*/ 0 w 19"/>
                <a:gd name="T7" fmla="*/ 19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0" y="19"/>
                  </a:moveTo>
                  <a:lnTo>
                    <a:pt x="18" y="27"/>
                  </a:lnTo>
                  <a:lnTo>
                    <a:pt x="6" y="0"/>
                  </a:lnTo>
                  <a:lnTo>
                    <a:pt x="0" y="1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45" name="Freeform 395"/>
            <p:cNvSpPr>
              <a:spLocks/>
            </p:cNvSpPr>
            <p:nvPr/>
          </p:nvSpPr>
          <p:spPr bwMode="auto">
            <a:xfrm>
              <a:off x="1680" y="1871"/>
              <a:ext cx="19" cy="28"/>
            </a:xfrm>
            <a:custGeom>
              <a:avLst/>
              <a:gdLst>
                <a:gd name="T0" fmla="*/ 12 w 19"/>
                <a:gd name="T1" fmla="*/ 27 h 28"/>
                <a:gd name="T2" fmla="*/ 0 w 19"/>
                <a:gd name="T3" fmla="*/ 0 h 28"/>
                <a:gd name="T4" fmla="*/ 18 w 19"/>
                <a:gd name="T5" fmla="*/ 9 h 28"/>
                <a:gd name="T6" fmla="*/ 12 w 19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12" y="27"/>
                  </a:moveTo>
                  <a:lnTo>
                    <a:pt x="0" y="0"/>
                  </a:lnTo>
                  <a:lnTo>
                    <a:pt x="18" y="9"/>
                  </a:lnTo>
                  <a:lnTo>
                    <a:pt x="12" y="2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46" name="Freeform 396"/>
            <p:cNvSpPr>
              <a:spLocks/>
            </p:cNvSpPr>
            <p:nvPr/>
          </p:nvSpPr>
          <p:spPr bwMode="auto">
            <a:xfrm>
              <a:off x="1672" y="1871"/>
              <a:ext cx="27" cy="28"/>
            </a:xfrm>
            <a:custGeom>
              <a:avLst/>
              <a:gdLst>
                <a:gd name="T0" fmla="*/ 0 w 27"/>
                <a:gd name="T1" fmla="*/ 19 h 28"/>
                <a:gd name="T2" fmla="*/ 20 w 27"/>
                <a:gd name="T3" fmla="*/ 27 h 28"/>
                <a:gd name="T4" fmla="*/ 26 w 27"/>
                <a:gd name="T5" fmla="*/ 9 h 28"/>
                <a:gd name="T6" fmla="*/ 7 w 27"/>
                <a:gd name="T7" fmla="*/ 0 h 28"/>
                <a:gd name="T8" fmla="*/ 0 w 27"/>
                <a:gd name="T9" fmla="*/ 1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19"/>
                  </a:moveTo>
                  <a:lnTo>
                    <a:pt x="20" y="27"/>
                  </a:lnTo>
                  <a:lnTo>
                    <a:pt x="26" y="9"/>
                  </a:lnTo>
                  <a:lnTo>
                    <a:pt x="7" y="0"/>
                  </a:lnTo>
                  <a:lnTo>
                    <a:pt x="0" y="19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47" name="Freeform 397"/>
            <p:cNvSpPr>
              <a:spLocks/>
            </p:cNvSpPr>
            <p:nvPr/>
          </p:nvSpPr>
          <p:spPr bwMode="auto">
            <a:xfrm>
              <a:off x="1680" y="1854"/>
              <a:ext cx="19" cy="25"/>
            </a:xfrm>
            <a:custGeom>
              <a:avLst/>
              <a:gdLst>
                <a:gd name="T0" fmla="*/ 0 w 19"/>
                <a:gd name="T1" fmla="*/ 16 h 25"/>
                <a:gd name="T2" fmla="*/ 18 w 19"/>
                <a:gd name="T3" fmla="*/ 24 h 25"/>
                <a:gd name="T4" fmla="*/ 7 w 19"/>
                <a:gd name="T5" fmla="*/ 0 h 25"/>
                <a:gd name="T6" fmla="*/ 0 w 19"/>
                <a:gd name="T7" fmla="*/ 16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5"/>
                <a:gd name="T14" fmla="*/ 19 w 1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5">
                  <a:moveTo>
                    <a:pt x="0" y="16"/>
                  </a:moveTo>
                  <a:lnTo>
                    <a:pt x="18" y="24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48" name="Freeform 398"/>
            <p:cNvSpPr>
              <a:spLocks/>
            </p:cNvSpPr>
            <p:nvPr/>
          </p:nvSpPr>
          <p:spPr bwMode="auto">
            <a:xfrm>
              <a:off x="1688" y="1854"/>
              <a:ext cx="18" cy="25"/>
            </a:xfrm>
            <a:custGeom>
              <a:avLst/>
              <a:gdLst>
                <a:gd name="T0" fmla="*/ 9 w 18"/>
                <a:gd name="T1" fmla="*/ 24 h 25"/>
                <a:gd name="T2" fmla="*/ 0 w 18"/>
                <a:gd name="T3" fmla="*/ 0 h 25"/>
                <a:gd name="T4" fmla="*/ 17 w 18"/>
                <a:gd name="T5" fmla="*/ 9 h 25"/>
                <a:gd name="T6" fmla="*/ 9 w 18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5"/>
                <a:gd name="T14" fmla="*/ 18 w 1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5">
                  <a:moveTo>
                    <a:pt x="9" y="24"/>
                  </a:moveTo>
                  <a:lnTo>
                    <a:pt x="0" y="0"/>
                  </a:lnTo>
                  <a:lnTo>
                    <a:pt x="17" y="9"/>
                  </a:lnTo>
                  <a:lnTo>
                    <a:pt x="9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49" name="Freeform 399"/>
            <p:cNvSpPr>
              <a:spLocks/>
            </p:cNvSpPr>
            <p:nvPr/>
          </p:nvSpPr>
          <p:spPr bwMode="auto">
            <a:xfrm>
              <a:off x="1680" y="1854"/>
              <a:ext cx="25" cy="25"/>
            </a:xfrm>
            <a:custGeom>
              <a:avLst/>
              <a:gdLst>
                <a:gd name="T0" fmla="*/ 0 w 25"/>
                <a:gd name="T1" fmla="*/ 16 h 25"/>
                <a:gd name="T2" fmla="*/ 16 w 25"/>
                <a:gd name="T3" fmla="*/ 24 h 25"/>
                <a:gd name="T4" fmla="*/ 24 w 25"/>
                <a:gd name="T5" fmla="*/ 9 h 25"/>
                <a:gd name="T6" fmla="*/ 7 w 25"/>
                <a:gd name="T7" fmla="*/ 0 h 25"/>
                <a:gd name="T8" fmla="*/ 0 w 25"/>
                <a:gd name="T9" fmla="*/ 16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5"/>
                <a:gd name="T17" fmla="*/ 25 w 2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5">
                  <a:moveTo>
                    <a:pt x="0" y="16"/>
                  </a:moveTo>
                  <a:lnTo>
                    <a:pt x="16" y="24"/>
                  </a:lnTo>
                  <a:lnTo>
                    <a:pt x="24" y="9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50" name="Freeform 400"/>
            <p:cNvSpPr>
              <a:spLocks/>
            </p:cNvSpPr>
            <p:nvPr/>
          </p:nvSpPr>
          <p:spPr bwMode="auto">
            <a:xfrm>
              <a:off x="1688" y="1836"/>
              <a:ext cx="18" cy="27"/>
            </a:xfrm>
            <a:custGeom>
              <a:avLst/>
              <a:gdLst>
                <a:gd name="T0" fmla="*/ 0 w 18"/>
                <a:gd name="T1" fmla="*/ 16 h 27"/>
                <a:gd name="T2" fmla="*/ 17 w 18"/>
                <a:gd name="T3" fmla="*/ 26 h 27"/>
                <a:gd name="T4" fmla="*/ 7 w 18"/>
                <a:gd name="T5" fmla="*/ 0 h 27"/>
                <a:gd name="T6" fmla="*/ 0 w 18"/>
                <a:gd name="T7" fmla="*/ 1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7"/>
                <a:gd name="T14" fmla="*/ 18 w 1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7">
                  <a:moveTo>
                    <a:pt x="0" y="16"/>
                  </a:moveTo>
                  <a:lnTo>
                    <a:pt x="17" y="26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51" name="Freeform 401"/>
            <p:cNvSpPr>
              <a:spLocks/>
            </p:cNvSpPr>
            <p:nvPr/>
          </p:nvSpPr>
          <p:spPr bwMode="auto">
            <a:xfrm>
              <a:off x="1695" y="1836"/>
              <a:ext cx="18" cy="27"/>
            </a:xfrm>
            <a:custGeom>
              <a:avLst/>
              <a:gdLst>
                <a:gd name="T0" fmla="*/ 10 w 18"/>
                <a:gd name="T1" fmla="*/ 26 h 27"/>
                <a:gd name="T2" fmla="*/ 0 w 18"/>
                <a:gd name="T3" fmla="*/ 0 h 27"/>
                <a:gd name="T4" fmla="*/ 17 w 18"/>
                <a:gd name="T5" fmla="*/ 9 h 27"/>
                <a:gd name="T6" fmla="*/ 10 w 18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7"/>
                <a:gd name="T14" fmla="*/ 18 w 1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7">
                  <a:moveTo>
                    <a:pt x="10" y="26"/>
                  </a:moveTo>
                  <a:lnTo>
                    <a:pt x="0" y="0"/>
                  </a:lnTo>
                  <a:lnTo>
                    <a:pt x="17" y="9"/>
                  </a:lnTo>
                  <a:lnTo>
                    <a:pt x="10" y="2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52" name="Freeform 402"/>
            <p:cNvSpPr>
              <a:spLocks/>
            </p:cNvSpPr>
            <p:nvPr/>
          </p:nvSpPr>
          <p:spPr bwMode="auto">
            <a:xfrm>
              <a:off x="1688" y="1836"/>
              <a:ext cx="25" cy="27"/>
            </a:xfrm>
            <a:custGeom>
              <a:avLst/>
              <a:gdLst>
                <a:gd name="T0" fmla="*/ 0 w 25"/>
                <a:gd name="T1" fmla="*/ 16 h 27"/>
                <a:gd name="T2" fmla="*/ 17 w 25"/>
                <a:gd name="T3" fmla="*/ 26 h 27"/>
                <a:gd name="T4" fmla="*/ 24 w 25"/>
                <a:gd name="T5" fmla="*/ 9 h 27"/>
                <a:gd name="T6" fmla="*/ 7 w 25"/>
                <a:gd name="T7" fmla="*/ 0 h 27"/>
                <a:gd name="T8" fmla="*/ 0 w 25"/>
                <a:gd name="T9" fmla="*/ 1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7"/>
                <a:gd name="T17" fmla="*/ 25 w 2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7">
                  <a:moveTo>
                    <a:pt x="0" y="16"/>
                  </a:moveTo>
                  <a:lnTo>
                    <a:pt x="17" y="26"/>
                  </a:lnTo>
                  <a:lnTo>
                    <a:pt x="24" y="9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53" name="Freeform 403"/>
            <p:cNvSpPr>
              <a:spLocks/>
            </p:cNvSpPr>
            <p:nvPr/>
          </p:nvSpPr>
          <p:spPr bwMode="auto">
            <a:xfrm>
              <a:off x="1695" y="1819"/>
              <a:ext cx="18" cy="29"/>
            </a:xfrm>
            <a:custGeom>
              <a:avLst/>
              <a:gdLst>
                <a:gd name="T0" fmla="*/ 0 w 18"/>
                <a:gd name="T1" fmla="*/ 17 h 29"/>
                <a:gd name="T2" fmla="*/ 17 w 18"/>
                <a:gd name="T3" fmla="*/ 28 h 29"/>
                <a:gd name="T4" fmla="*/ 6 w 18"/>
                <a:gd name="T5" fmla="*/ 0 h 29"/>
                <a:gd name="T6" fmla="*/ 0 w 18"/>
                <a:gd name="T7" fmla="*/ 17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9"/>
                <a:gd name="T14" fmla="*/ 18 w 1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9">
                  <a:moveTo>
                    <a:pt x="0" y="17"/>
                  </a:moveTo>
                  <a:lnTo>
                    <a:pt x="17" y="28"/>
                  </a:lnTo>
                  <a:lnTo>
                    <a:pt x="6" y="0"/>
                  </a:lnTo>
                  <a:lnTo>
                    <a:pt x="0" y="1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54" name="Freeform 404"/>
            <p:cNvSpPr>
              <a:spLocks/>
            </p:cNvSpPr>
            <p:nvPr/>
          </p:nvSpPr>
          <p:spPr bwMode="auto">
            <a:xfrm>
              <a:off x="1702" y="1819"/>
              <a:ext cx="19" cy="29"/>
            </a:xfrm>
            <a:custGeom>
              <a:avLst/>
              <a:gdLst>
                <a:gd name="T0" fmla="*/ 10 w 19"/>
                <a:gd name="T1" fmla="*/ 28 h 29"/>
                <a:gd name="T2" fmla="*/ 0 w 19"/>
                <a:gd name="T3" fmla="*/ 0 h 29"/>
                <a:gd name="T4" fmla="*/ 18 w 19"/>
                <a:gd name="T5" fmla="*/ 11 h 29"/>
                <a:gd name="T6" fmla="*/ 10 w 19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9"/>
                <a:gd name="T14" fmla="*/ 19 w 19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9">
                  <a:moveTo>
                    <a:pt x="10" y="28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10" y="2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55" name="Freeform 405"/>
            <p:cNvSpPr>
              <a:spLocks/>
            </p:cNvSpPr>
            <p:nvPr/>
          </p:nvSpPr>
          <p:spPr bwMode="auto">
            <a:xfrm>
              <a:off x="1695" y="1819"/>
              <a:ext cx="26" cy="29"/>
            </a:xfrm>
            <a:custGeom>
              <a:avLst/>
              <a:gdLst>
                <a:gd name="T0" fmla="*/ 0 w 26"/>
                <a:gd name="T1" fmla="*/ 17 h 29"/>
                <a:gd name="T2" fmla="*/ 17 w 26"/>
                <a:gd name="T3" fmla="*/ 28 h 29"/>
                <a:gd name="T4" fmla="*/ 25 w 26"/>
                <a:gd name="T5" fmla="*/ 11 h 29"/>
                <a:gd name="T6" fmla="*/ 6 w 26"/>
                <a:gd name="T7" fmla="*/ 0 h 29"/>
                <a:gd name="T8" fmla="*/ 0 w 26"/>
                <a:gd name="T9" fmla="*/ 1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0" y="17"/>
                  </a:moveTo>
                  <a:lnTo>
                    <a:pt x="17" y="28"/>
                  </a:lnTo>
                  <a:lnTo>
                    <a:pt x="25" y="11"/>
                  </a:lnTo>
                  <a:lnTo>
                    <a:pt x="6" y="0"/>
                  </a:lnTo>
                  <a:lnTo>
                    <a:pt x="0" y="17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56" name="Freeform 406"/>
            <p:cNvSpPr>
              <a:spLocks/>
            </p:cNvSpPr>
            <p:nvPr/>
          </p:nvSpPr>
          <p:spPr bwMode="auto">
            <a:xfrm>
              <a:off x="1702" y="1804"/>
              <a:ext cx="19" cy="28"/>
            </a:xfrm>
            <a:custGeom>
              <a:avLst/>
              <a:gdLst>
                <a:gd name="T0" fmla="*/ 0 w 19"/>
                <a:gd name="T1" fmla="*/ 15 h 28"/>
                <a:gd name="T2" fmla="*/ 18 w 19"/>
                <a:gd name="T3" fmla="*/ 27 h 28"/>
                <a:gd name="T4" fmla="*/ 7 w 19"/>
                <a:gd name="T5" fmla="*/ 0 h 28"/>
                <a:gd name="T6" fmla="*/ 0 w 19"/>
                <a:gd name="T7" fmla="*/ 15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0" y="15"/>
                  </a:moveTo>
                  <a:lnTo>
                    <a:pt x="18" y="27"/>
                  </a:lnTo>
                  <a:lnTo>
                    <a:pt x="7" y="0"/>
                  </a:lnTo>
                  <a:lnTo>
                    <a:pt x="0" y="1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57" name="Freeform 407"/>
            <p:cNvSpPr>
              <a:spLocks/>
            </p:cNvSpPr>
            <p:nvPr/>
          </p:nvSpPr>
          <p:spPr bwMode="auto">
            <a:xfrm>
              <a:off x="1709" y="1804"/>
              <a:ext cx="20" cy="28"/>
            </a:xfrm>
            <a:custGeom>
              <a:avLst/>
              <a:gdLst>
                <a:gd name="T0" fmla="*/ 11 w 20"/>
                <a:gd name="T1" fmla="*/ 27 h 28"/>
                <a:gd name="T2" fmla="*/ 0 w 20"/>
                <a:gd name="T3" fmla="*/ 0 h 28"/>
                <a:gd name="T4" fmla="*/ 19 w 20"/>
                <a:gd name="T5" fmla="*/ 11 h 28"/>
                <a:gd name="T6" fmla="*/ 11 w 20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8"/>
                <a:gd name="T14" fmla="*/ 20 w 20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8">
                  <a:moveTo>
                    <a:pt x="11" y="27"/>
                  </a:moveTo>
                  <a:lnTo>
                    <a:pt x="0" y="0"/>
                  </a:lnTo>
                  <a:lnTo>
                    <a:pt x="19" y="11"/>
                  </a:lnTo>
                  <a:lnTo>
                    <a:pt x="11" y="2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58" name="Freeform 408"/>
            <p:cNvSpPr>
              <a:spLocks/>
            </p:cNvSpPr>
            <p:nvPr/>
          </p:nvSpPr>
          <p:spPr bwMode="auto">
            <a:xfrm>
              <a:off x="1702" y="1804"/>
              <a:ext cx="27" cy="28"/>
            </a:xfrm>
            <a:custGeom>
              <a:avLst/>
              <a:gdLst>
                <a:gd name="T0" fmla="*/ 0 w 27"/>
                <a:gd name="T1" fmla="*/ 15 h 28"/>
                <a:gd name="T2" fmla="*/ 18 w 27"/>
                <a:gd name="T3" fmla="*/ 27 h 28"/>
                <a:gd name="T4" fmla="*/ 26 w 27"/>
                <a:gd name="T5" fmla="*/ 11 h 28"/>
                <a:gd name="T6" fmla="*/ 7 w 27"/>
                <a:gd name="T7" fmla="*/ 0 h 28"/>
                <a:gd name="T8" fmla="*/ 0 w 27"/>
                <a:gd name="T9" fmla="*/ 1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15"/>
                  </a:moveTo>
                  <a:lnTo>
                    <a:pt x="18" y="27"/>
                  </a:lnTo>
                  <a:lnTo>
                    <a:pt x="26" y="11"/>
                  </a:lnTo>
                  <a:lnTo>
                    <a:pt x="7" y="0"/>
                  </a:lnTo>
                  <a:lnTo>
                    <a:pt x="0" y="1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59" name="Freeform 409"/>
            <p:cNvSpPr>
              <a:spLocks/>
            </p:cNvSpPr>
            <p:nvPr/>
          </p:nvSpPr>
          <p:spPr bwMode="auto">
            <a:xfrm>
              <a:off x="1709" y="1790"/>
              <a:ext cx="20" cy="26"/>
            </a:xfrm>
            <a:custGeom>
              <a:avLst/>
              <a:gdLst>
                <a:gd name="T0" fmla="*/ 0 w 20"/>
                <a:gd name="T1" fmla="*/ 14 h 26"/>
                <a:gd name="T2" fmla="*/ 19 w 20"/>
                <a:gd name="T3" fmla="*/ 25 h 26"/>
                <a:gd name="T4" fmla="*/ 9 w 20"/>
                <a:gd name="T5" fmla="*/ 0 h 26"/>
                <a:gd name="T6" fmla="*/ 0 w 20"/>
                <a:gd name="T7" fmla="*/ 14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6"/>
                <a:gd name="T14" fmla="*/ 20 w 2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6">
                  <a:moveTo>
                    <a:pt x="0" y="14"/>
                  </a:moveTo>
                  <a:lnTo>
                    <a:pt x="19" y="25"/>
                  </a:lnTo>
                  <a:lnTo>
                    <a:pt x="9" y="0"/>
                  </a:lnTo>
                  <a:lnTo>
                    <a:pt x="0" y="1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60" name="Freeform 410"/>
            <p:cNvSpPr>
              <a:spLocks/>
            </p:cNvSpPr>
            <p:nvPr/>
          </p:nvSpPr>
          <p:spPr bwMode="auto">
            <a:xfrm>
              <a:off x="1717" y="1790"/>
              <a:ext cx="19" cy="26"/>
            </a:xfrm>
            <a:custGeom>
              <a:avLst/>
              <a:gdLst>
                <a:gd name="T0" fmla="*/ 10 w 19"/>
                <a:gd name="T1" fmla="*/ 25 h 26"/>
                <a:gd name="T2" fmla="*/ 0 w 19"/>
                <a:gd name="T3" fmla="*/ 0 h 26"/>
                <a:gd name="T4" fmla="*/ 18 w 19"/>
                <a:gd name="T5" fmla="*/ 11 h 26"/>
                <a:gd name="T6" fmla="*/ 10 w 19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6"/>
                <a:gd name="T14" fmla="*/ 19 w 1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6">
                  <a:moveTo>
                    <a:pt x="10" y="25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10" y="2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61" name="Freeform 411"/>
            <p:cNvSpPr>
              <a:spLocks/>
            </p:cNvSpPr>
            <p:nvPr/>
          </p:nvSpPr>
          <p:spPr bwMode="auto">
            <a:xfrm>
              <a:off x="1709" y="1790"/>
              <a:ext cx="27" cy="26"/>
            </a:xfrm>
            <a:custGeom>
              <a:avLst/>
              <a:gdLst>
                <a:gd name="T0" fmla="*/ 0 w 27"/>
                <a:gd name="T1" fmla="*/ 14 h 26"/>
                <a:gd name="T2" fmla="*/ 18 w 27"/>
                <a:gd name="T3" fmla="*/ 25 h 26"/>
                <a:gd name="T4" fmla="*/ 26 w 27"/>
                <a:gd name="T5" fmla="*/ 11 h 26"/>
                <a:gd name="T6" fmla="*/ 8 w 27"/>
                <a:gd name="T7" fmla="*/ 0 h 26"/>
                <a:gd name="T8" fmla="*/ 0 w 27"/>
                <a:gd name="T9" fmla="*/ 14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6"/>
                <a:gd name="T17" fmla="*/ 27 w 2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6">
                  <a:moveTo>
                    <a:pt x="0" y="14"/>
                  </a:moveTo>
                  <a:lnTo>
                    <a:pt x="18" y="25"/>
                  </a:lnTo>
                  <a:lnTo>
                    <a:pt x="26" y="11"/>
                  </a:lnTo>
                  <a:lnTo>
                    <a:pt x="8" y="0"/>
                  </a:lnTo>
                  <a:lnTo>
                    <a:pt x="0" y="1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62" name="Freeform 412"/>
            <p:cNvSpPr>
              <a:spLocks/>
            </p:cNvSpPr>
            <p:nvPr/>
          </p:nvSpPr>
          <p:spPr bwMode="auto">
            <a:xfrm>
              <a:off x="1717" y="1775"/>
              <a:ext cx="19" cy="27"/>
            </a:xfrm>
            <a:custGeom>
              <a:avLst/>
              <a:gdLst>
                <a:gd name="T0" fmla="*/ 0 w 19"/>
                <a:gd name="T1" fmla="*/ 14 h 27"/>
                <a:gd name="T2" fmla="*/ 18 w 19"/>
                <a:gd name="T3" fmla="*/ 26 h 27"/>
                <a:gd name="T4" fmla="*/ 8 w 19"/>
                <a:gd name="T5" fmla="*/ 0 h 27"/>
                <a:gd name="T6" fmla="*/ 0 w 19"/>
                <a:gd name="T7" fmla="*/ 14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7"/>
                <a:gd name="T14" fmla="*/ 19 w 1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7">
                  <a:moveTo>
                    <a:pt x="0" y="14"/>
                  </a:moveTo>
                  <a:lnTo>
                    <a:pt x="18" y="26"/>
                  </a:lnTo>
                  <a:lnTo>
                    <a:pt x="8" y="0"/>
                  </a:lnTo>
                  <a:lnTo>
                    <a:pt x="0" y="1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63" name="Freeform 413"/>
            <p:cNvSpPr>
              <a:spLocks/>
            </p:cNvSpPr>
            <p:nvPr/>
          </p:nvSpPr>
          <p:spPr bwMode="auto">
            <a:xfrm>
              <a:off x="1724" y="1775"/>
              <a:ext cx="19" cy="27"/>
            </a:xfrm>
            <a:custGeom>
              <a:avLst/>
              <a:gdLst>
                <a:gd name="T0" fmla="*/ 10 w 19"/>
                <a:gd name="T1" fmla="*/ 26 h 27"/>
                <a:gd name="T2" fmla="*/ 0 w 19"/>
                <a:gd name="T3" fmla="*/ 0 h 27"/>
                <a:gd name="T4" fmla="*/ 18 w 19"/>
                <a:gd name="T5" fmla="*/ 11 h 27"/>
                <a:gd name="T6" fmla="*/ 10 w 19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7"/>
                <a:gd name="T14" fmla="*/ 19 w 1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7">
                  <a:moveTo>
                    <a:pt x="10" y="26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10" y="2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64" name="Freeform 414"/>
            <p:cNvSpPr>
              <a:spLocks/>
            </p:cNvSpPr>
            <p:nvPr/>
          </p:nvSpPr>
          <p:spPr bwMode="auto">
            <a:xfrm>
              <a:off x="1717" y="1775"/>
              <a:ext cx="26" cy="27"/>
            </a:xfrm>
            <a:custGeom>
              <a:avLst/>
              <a:gdLst>
                <a:gd name="T0" fmla="*/ 0 w 26"/>
                <a:gd name="T1" fmla="*/ 14 h 27"/>
                <a:gd name="T2" fmla="*/ 17 w 26"/>
                <a:gd name="T3" fmla="*/ 26 h 27"/>
                <a:gd name="T4" fmla="*/ 25 w 26"/>
                <a:gd name="T5" fmla="*/ 11 h 27"/>
                <a:gd name="T6" fmla="*/ 7 w 26"/>
                <a:gd name="T7" fmla="*/ 0 h 27"/>
                <a:gd name="T8" fmla="*/ 0 w 26"/>
                <a:gd name="T9" fmla="*/ 1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7"/>
                <a:gd name="T17" fmla="*/ 26 w 2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7">
                  <a:moveTo>
                    <a:pt x="0" y="14"/>
                  </a:moveTo>
                  <a:lnTo>
                    <a:pt x="17" y="26"/>
                  </a:lnTo>
                  <a:lnTo>
                    <a:pt x="25" y="11"/>
                  </a:lnTo>
                  <a:lnTo>
                    <a:pt x="7" y="0"/>
                  </a:lnTo>
                  <a:lnTo>
                    <a:pt x="0" y="1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65" name="Freeform 415"/>
            <p:cNvSpPr>
              <a:spLocks/>
            </p:cNvSpPr>
            <p:nvPr/>
          </p:nvSpPr>
          <p:spPr bwMode="auto">
            <a:xfrm>
              <a:off x="1724" y="1759"/>
              <a:ext cx="19" cy="28"/>
            </a:xfrm>
            <a:custGeom>
              <a:avLst/>
              <a:gdLst>
                <a:gd name="T0" fmla="*/ 0 w 19"/>
                <a:gd name="T1" fmla="*/ 15 h 28"/>
                <a:gd name="T2" fmla="*/ 18 w 19"/>
                <a:gd name="T3" fmla="*/ 27 h 28"/>
                <a:gd name="T4" fmla="*/ 9 w 19"/>
                <a:gd name="T5" fmla="*/ 0 h 28"/>
                <a:gd name="T6" fmla="*/ 0 w 19"/>
                <a:gd name="T7" fmla="*/ 15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0" y="15"/>
                  </a:moveTo>
                  <a:lnTo>
                    <a:pt x="18" y="27"/>
                  </a:lnTo>
                  <a:lnTo>
                    <a:pt x="9" y="0"/>
                  </a:lnTo>
                  <a:lnTo>
                    <a:pt x="0" y="1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66" name="Freeform 416"/>
            <p:cNvSpPr>
              <a:spLocks/>
            </p:cNvSpPr>
            <p:nvPr/>
          </p:nvSpPr>
          <p:spPr bwMode="auto">
            <a:xfrm>
              <a:off x="1734" y="1759"/>
              <a:ext cx="18" cy="28"/>
            </a:xfrm>
            <a:custGeom>
              <a:avLst/>
              <a:gdLst>
                <a:gd name="T0" fmla="*/ 9 w 18"/>
                <a:gd name="T1" fmla="*/ 27 h 28"/>
                <a:gd name="T2" fmla="*/ 0 w 18"/>
                <a:gd name="T3" fmla="*/ 0 h 28"/>
                <a:gd name="T4" fmla="*/ 17 w 18"/>
                <a:gd name="T5" fmla="*/ 12 h 28"/>
                <a:gd name="T6" fmla="*/ 9 w 18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9" y="27"/>
                  </a:moveTo>
                  <a:lnTo>
                    <a:pt x="0" y="0"/>
                  </a:lnTo>
                  <a:lnTo>
                    <a:pt x="17" y="12"/>
                  </a:lnTo>
                  <a:lnTo>
                    <a:pt x="9" y="2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67" name="Freeform 417"/>
            <p:cNvSpPr>
              <a:spLocks/>
            </p:cNvSpPr>
            <p:nvPr/>
          </p:nvSpPr>
          <p:spPr bwMode="auto">
            <a:xfrm>
              <a:off x="1724" y="1759"/>
              <a:ext cx="26" cy="28"/>
            </a:xfrm>
            <a:custGeom>
              <a:avLst/>
              <a:gdLst>
                <a:gd name="T0" fmla="*/ 0 w 26"/>
                <a:gd name="T1" fmla="*/ 15 h 28"/>
                <a:gd name="T2" fmla="*/ 17 w 26"/>
                <a:gd name="T3" fmla="*/ 27 h 28"/>
                <a:gd name="T4" fmla="*/ 25 w 26"/>
                <a:gd name="T5" fmla="*/ 12 h 28"/>
                <a:gd name="T6" fmla="*/ 8 w 26"/>
                <a:gd name="T7" fmla="*/ 0 h 28"/>
                <a:gd name="T8" fmla="*/ 0 w 26"/>
                <a:gd name="T9" fmla="*/ 1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8"/>
                <a:gd name="T17" fmla="*/ 26 w 26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8">
                  <a:moveTo>
                    <a:pt x="0" y="15"/>
                  </a:moveTo>
                  <a:lnTo>
                    <a:pt x="17" y="27"/>
                  </a:lnTo>
                  <a:lnTo>
                    <a:pt x="25" y="12"/>
                  </a:lnTo>
                  <a:lnTo>
                    <a:pt x="8" y="0"/>
                  </a:lnTo>
                  <a:lnTo>
                    <a:pt x="0" y="1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68" name="Freeform 418"/>
            <p:cNvSpPr>
              <a:spLocks/>
            </p:cNvSpPr>
            <p:nvPr/>
          </p:nvSpPr>
          <p:spPr bwMode="auto">
            <a:xfrm>
              <a:off x="1734" y="1746"/>
              <a:ext cx="18" cy="28"/>
            </a:xfrm>
            <a:custGeom>
              <a:avLst/>
              <a:gdLst>
                <a:gd name="T0" fmla="*/ 0 w 18"/>
                <a:gd name="T1" fmla="*/ 13 h 28"/>
                <a:gd name="T2" fmla="*/ 17 w 18"/>
                <a:gd name="T3" fmla="*/ 27 h 28"/>
                <a:gd name="T4" fmla="*/ 9 w 18"/>
                <a:gd name="T5" fmla="*/ 0 h 28"/>
                <a:gd name="T6" fmla="*/ 0 w 18"/>
                <a:gd name="T7" fmla="*/ 13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0" y="13"/>
                  </a:moveTo>
                  <a:lnTo>
                    <a:pt x="17" y="27"/>
                  </a:lnTo>
                  <a:lnTo>
                    <a:pt x="9" y="0"/>
                  </a:lnTo>
                  <a:lnTo>
                    <a:pt x="0" y="1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69" name="Freeform 419"/>
            <p:cNvSpPr>
              <a:spLocks/>
            </p:cNvSpPr>
            <p:nvPr/>
          </p:nvSpPr>
          <p:spPr bwMode="auto">
            <a:xfrm>
              <a:off x="1742" y="1746"/>
              <a:ext cx="19" cy="28"/>
            </a:xfrm>
            <a:custGeom>
              <a:avLst/>
              <a:gdLst>
                <a:gd name="T0" fmla="*/ 8 w 19"/>
                <a:gd name="T1" fmla="*/ 27 h 28"/>
                <a:gd name="T2" fmla="*/ 0 w 19"/>
                <a:gd name="T3" fmla="*/ 0 h 28"/>
                <a:gd name="T4" fmla="*/ 18 w 19"/>
                <a:gd name="T5" fmla="*/ 13 h 28"/>
                <a:gd name="T6" fmla="*/ 8 w 19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8" y="27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8" y="2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70" name="Freeform 420"/>
            <p:cNvSpPr>
              <a:spLocks/>
            </p:cNvSpPr>
            <p:nvPr/>
          </p:nvSpPr>
          <p:spPr bwMode="auto">
            <a:xfrm>
              <a:off x="1734" y="1746"/>
              <a:ext cx="27" cy="28"/>
            </a:xfrm>
            <a:custGeom>
              <a:avLst/>
              <a:gdLst>
                <a:gd name="T0" fmla="*/ 0 w 27"/>
                <a:gd name="T1" fmla="*/ 13 h 28"/>
                <a:gd name="T2" fmla="*/ 17 w 27"/>
                <a:gd name="T3" fmla="*/ 27 h 28"/>
                <a:gd name="T4" fmla="*/ 26 w 27"/>
                <a:gd name="T5" fmla="*/ 13 h 28"/>
                <a:gd name="T6" fmla="*/ 9 w 27"/>
                <a:gd name="T7" fmla="*/ 0 h 28"/>
                <a:gd name="T8" fmla="*/ 0 w 27"/>
                <a:gd name="T9" fmla="*/ 13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13"/>
                  </a:moveTo>
                  <a:lnTo>
                    <a:pt x="17" y="27"/>
                  </a:lnTo>
                  <a:lnTo>
                    <a:pt x="26" y="13"/>
                  </a:lnTo>
                  <a:lnTo>
                    <a:pt x="9" y="0"/>
                  </a:lnTo>
                  <a:lnTo>
                    <a:pt x="0" y="1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71" name="Freeform 421"/>
            <p:cNvSpPr>
              <a:spLocks/>
            </p:cNvSpPr>
            <p:nvPr/>
          </p:nvSpPr>
          <p:spPr bwMode="auto">
            <a:xfrm>
              <a:off x="1742" y="1730"/>
              <a:ext cx="19" cy="30"/>
            </a:xfrm>
            <a:custGeom>
              <a:avLst/>
              <a:gdLst>
                <a:gd name="T0" fmla="*/ 0 w 19"/>
                <a:gd name="T1" fmla="*/ 15 h 30"/>
                <a:gd name="T2" fmla="*/ 18 w 19"/>
                <a:gd name="T3" fmla="*/ 29 h 30"/>
                <a:gd name="T4" fmla="*/ 10 w 19"/>
                <a:gd name="T5" fmla="*/ 0 h 30"/>
                <a:gd name="T6" fmla="*/ 0 w 19"/>
                <a:gd name="T7" fmla="*/ 15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0"/>
                <a:gd name="T14" fmla="*/ 19 w 19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0">
                  <a:moveTo>
                    <a:pt x="0" y="15"/>
                  </a:moveTo>
                  <a:lnTo>
                    <a:pt x="18" y="29"/>
                  </a:lnTo>
                  <a:lnTo>
                    <a:pt x="10" y="0"/>
                  </a:lnTo>
                  <a:lnTo>
                    <a:pt x="0" y="1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72" name="Freeform 422"/>
            <p:cNvSpPr>
              <a:spLocks/>
            </p:cNvSpPr>
            <p:nvPr/>
          </p:nvSpPr>
          <p:spPr bwMode="auto">
            <a:xfrm>
              <a:off x="1753" y="1730"/>
              <a:ext cx="17" cy="30"/>
            </a:xfrm>
            <a:custGeom>
              <a:avLst/>
              <a:gdLst>
                <a:gd name="T0" fmla="*/ 7 w 17"/>
                <a:gd name="T1" fmla="*/ 29 h 30"/>
                <a:gd name="T2" fmla="*/ 0 w 17"/>
                <a:gd name="T3" fmla="*/ 0 h 30"/>
                <a:gd name="T4" fmla="*/ 16 w 17"/>
                <a:gd name="T5" fmla="*/ 15 h 30"/>
                <a:gd name="T6" fmla="*/ 7 w 17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0"/>
                <a:gd name="T14" fmla="*/ 17 w 17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0">
                  <a:moveTo>
                    <a:pt x="7" y="29"/>
                  </a:moveTo>
                  <a:lnTo>
                    <a:pt x="0" y="0"/>
                  </a:lnTo>
                  <a:lnTo>
                    <a:pt x="16" y="15"/>
                  </a:lnTo>
                  <a:lnTo>
                    <a:pt x="7" y="2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73" name="Freeform 423"/>
            <p:cNvSpPr>
              <a:spLocks/>
            </p:cNvSpPr>
            <p:nvPr/>
          </p:nvSpPr>
          <p:spPr bwMode="auto">
            <a:xfrm>
              <a:off x="1742" y="1730"/>
              <a:ext cx="28" cy="30"/>
            </a:xfrm>
            <a:custGeom>
              <a:avLst/>
              <a:gdLst>
                <a:gd name="T0" fmla="*/ 0 w 28"/>
                <a:gd name="T1" fmla="*/ 15 h 30"/>
                <a:gd name="T2" fmla="*/ 17 w 28"/>
                <a:gd name="T3" fmla="*/ 29 h 30"/>
                <a:gd name="T4" fmla="*/ 27 w 28"/>
                <a:gd name="T5" fmla="*/ 15 h 30"/>
                <a:gd name="T6" fmla="*/ 10 w 28"/>
                <a:gd name="T7" fmla="*/ 0 h 30"/>
                <a:gd name="T8" fmla="*/ 0 w 28"/>
                <a:gd name="T9" fmla="*/ 1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0"/>
                <a:gd name="T17" fmla="*/ 28 w 2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0">
                  <a:moveTo>
                    <a:pt x="0" y="15"/>
                  </a:moveTo>
                  <a:lnTo>
                    <a:pt x="17" y="29"/>
                  </a:lnTo>
                  <a:lnTo>
                    <a:pt x="27" y="15"/>
                  </a:lnTo>
                  <a:lnTo>
                    <a:pt x="10" y="0"/>
                  </a:lnTo>
                  <a:lnTo>
                    <a:pt x="0" y="1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74" name="Freeform 424"/>
            <p:cNvSpPr>
              <a:spLocks/>
            </p:cNvSpPr>
            <p:nvPr/>
          </p:nvSpPr>
          <p:spPr bwMode="auto">
            <a:xfrm>
              <a:off x="1753" y="1719"/>
              <a:ext cx="17" cy="28"/>
            </a:xfrm>
            <a:custGeom>
              <a:avLst/>
              <a:gdLst>
                <a:gd name="T0" fmla="*/ 0 w 17"/>
                <a:gd name="T1" fmla="*/ 12 h 28"/>
                <a:gd name="T2" fmla="*/ 16 w 17"/>
                <a:gd name="T3" fmla="*/ 27 h 28"/>
                <a:gd name="T4" fmla="*/ 10 w 17"/>
                <a:gd name="T5" fmla="*/ 0 h 28"/>
                <a:gd name="T6" fmla="*/ 0 w 17"/>
                <a:gd name="T7" fmla="*/ 12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8"/>
                <a:gd name="T14" fmla="*/ 17 w 17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8">
                  <a:moveTo>
                    <a:pt x="0" y="12"/>
                  </a:moveTo>
                  <a:lnTo>
                    <a:pt x="16" y="27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75" name="Freeform 425"/>
            <p:cNvSpPr>
              <a:spLocks/>
            </p:cNvSpPr>
            <p:nvPr/>
          </p:nvSpPr>
          <p:spPr bwMode="auto">
            <a:xfrm>
              <a:off x="1761" y="1719"/>
              <a:ext cx="18" cy="28"/>
            </a:xfrm>
            <a:custGeom>
              <a:avLst/>
              <a:gdLst>
                <a:gd name="T0" fmla="*/ 6 w 18"/>
                <a:gd name="T1" fmla="*/ 27 h 28"/>
                <a:gd name="T2" fmla="*/ 0 w 18"/>
                <a:gd name="T3" fmla="*/ 0 h 28"/>
                <a:gd name="T4" fmla="*/ 17 w 18"/>
                <a:gd name="T5" fmla="*/ 15 h 28"/>
                <a:gd name="T6" fmla="*/ 6 w 18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6" y="27"/>
                  </a:moveTo>
                  <a:lnTo>
                    <a:pt x="0" y="0"/>
                  </a:lnTo>
                  <a:lnTo>
                    <a:pt x="17" y="15"/>
                  </a:lnTo>
                  <a:lnTo>
                    <a:pt x="6" y="2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76" name="Freeform 426"/>
            <p:cNvSpPr>
              <a:spLocks/>
            </p:cNvSpPr>
            <p:nvPr/>
          </p:nvSpPr>
          <p:spPr bwMode="auto">
            <a:xfrm>
              <a:off x="1753" y="1719"/>
              <a:ext cx="24" cy="28"/>
            </a:xfrm>
            <a:custGeom>
              <a:avLst/>
              <a:gdLst>
                <a:gd name="T0" fmla="*/ 0 w 24"/>
                <a:gd name="T1" fmla="*/ 12 h 28"/>
                <a:gd name="T2" fmla="*/ 14 w 24"/>
                <a:gd name="T3" fmla="*/ 27 h 28"/>
                <a:gd name="T4" fmla="*/ 23 w 24"/>
                <a:gd name="T5" fmla="*/ 15 h 28"/>
                <a:gd name="T6" fmla="*/ 9 w 24"/>
                <a:gd name="T7" fmla="*/ 0 h 28"/>
                <a:gd name="T8" fmla="*/ 0 w 24"/>
                <a:gd name="T9" fmla="*/ 1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8"/>
                <a:gd name="T17" fmla="*/ 24 w 2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8">
                  <a:moveTo>
                    <a:pt x="0" y="12"/>
                  </a:moveTo>
                  <a:lnTo>
                    <a:pt x="14" y="27"/>
                  </a:lnTo>
                  <a:lnTo>
                    <a:pt x="23" y="15"/>
                  </a:lnTo>
                  <a:lnTo>
                    <a:pt x="9" y="0"/>
                  </a:lnTo>
                  <a:lnTo>
                    <a:pt x="0" y="1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77" name="Freeform 427"/>
            <p:cNvSpPr>
              <a:spLocks/>
            </p:cNvSpPr>
            <p:nvPr/>
          </p:nvSpPr>
          <p:spPr bwMode="auto">
            <a:xfrm>
              <a:off x="1761" y="1707"/>
              <a:ext cx="18" cy="28"/>
            </a:xfrm>
            <a:custGeom>
              <a:avLst/>
              <a:gdLst>
                <a:gd name="T0" fmla="*/ 0 w 18"/>
                <a:gd name="T1" fmla="*/ 12 h 28"/>
                <a:gd name="T2" fmla="*/ 17 w 18"/>
                <a:gd name="T3" fmla="*/ 27 h 28"/>
                <a:gd name="T4" fmla="*/ 12 w 18"/>
                <a:gd name="T5" fmla="*/ 0 h 28"/>
                <a:gd name="T6" fmla="*/ 0 w 18"/>
                <a:gd name="T7" fmla="*/ 12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0" y="12"/>
                  </a:moveTo>
                  <a:lnTo>
                    <a:pt x="17" y="27"/>
                  </a:lnTo>
                  <a:lnTo>
                    <a:pt x="12" y="0"/>
                  </a:lnTo>
                  <a:lnTo>
                    <a:pt x="0" y="1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78" name="Freeform 428"/>
            <p:cNvSpPr>
              <a:spLocks/>
            </p:cNvSpPr>
            <p:nvPr/>
          </p:nvSpPr>
          <p:spPr bwMode="auto">
            <a:xfrm>
              <a:off x="1773" y="1707"/>
              <a:ext cx="19" cy="28"/>
            </a:xfrm>
            <a:custGeom>
              <a:avLst/>
              <a:gdLst>
                <a:gd name="T0" fmla="*/ 4 w 19"/>
                <a:gd name="T1" fmla="*/ 27 h 28"/>
                <a:gd name="T2" fmla="*/ 0 w 19"/>
                <a:gd name="T3" fmla="*/ 0 h 28"/>
                <a:gd name="T4" fmla="*/ 18 w 19"/>
                <a:gd name="T5" fmla="*/ 15 h 28"/>
                <a:gd name="T6" fmla="*/ 4 w 19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4" y="27"/>
                  </a:moveTo>
                  <a:lnTo>
                    <a:pt x="0" y="0"/>
                  </a:lnTo>
                  <a:lnTo>
                    <a:pt x="18" y="15"/>
                  </a:lnTo>
                  <a:lnTo>
                    <a:pt x="4" y="2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79" name="Freeform 429"/>
            <p:cNvSpPr>
              <a:spLocks/>
            </p:cNvSpPr>
            <p:nvPr/>
          </p:nvSpPr>
          <p:spPr bwMode="auto">
            <a:xfrm>
              <a:off x="1761" y="1707"/>
              <a:ext cx="26" cy="28"/>
            </a:xfrm>
            <a:custGeom>
              <a:avLst/>
              <a:gdLst>
                <a:gd name="T0" fmla="*/ 0 w 26"/>
                <a:gd name="T1" fmla="*/ 12 h 28"/>
                <a:gd name="T2" fmla="*/ 14 w 26"/>
                <a:gd name="T3" fmla="*/ 27 h 28"/>
                <a:gd name="T4" fmla="*/ 25 w 26"/>
                <a:gd name="T5" fmla="*/ 15 h 28"/>
                <a:gd name="T6" fmla="*/ 10 w 26"/>
                <a:gd name="T7" fmla="*/ 0 h 28"/>
                <a:gd name="T8" fmla="*/ 0 w 26"/>
                <a:gd name="T9" fmla="*/ 1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8"/>
                <a:gd name="T17" fmla="*/ 26 w 26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8">
                  <a:moveTo>
                    <a:pt x="0" y="12"/>
                  </a:moveTo>
                  <a:lnTo>
                    <a:pt x="14" y="27"/>
                  </a:lnTo>
                  <a:lnTo>
                    <a:pt x="25" y="15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80" name="Freeform 430"/>
            <p:cNvSpPr>
              <a:spLocks/>
            </p:cNvSpPr>
            <p:nvPr/>
          </p:nvSpPr>
          <p:spPr bwMode="auto">
            <a:xfrm>
              <a:off x="1773" y="1693"/>
              <a:ext cx="19" cy="31"/>
            </a:xfrm>
            <a:custGeom>
              <a:avLst/>
              <a:gdLst>
                <a:gd name="T0" fmla="*/ 0 w 19"/>
                <a:gd name="T1" fmla="*/ 12 h 31"/>
                <a:gd name="T2" fmla="*/ 18 w 19"/>
                <a:gd name="T3" fmla="*/ 30 h 31"/>
                <a:gd name="T4" fmla="*/ 14 w 19"/>
                <a:gd name="T5" fmla="*/ 0 h 31"/>
                <a:gd name="T6" fmla="*/ 0 w 19"/>
                <a:gd name="T7" fmla="*/ 12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0" y="12"/>
                  </a:moveTo>
                  <a:lnTo>
                    <a:pt x="18" y="30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81" name="Freeform 431"/>
            <p:cNvSpPr>
              <a:spLocks/>
            </p:cNvSpPr>
            <p:nvPr/>
          </p:nvSpPr>
          <p:spPr bwMode="auto">
            <a:xfrm>
              <a:off x="1785" y="1693"/>
              <a:ext cx="17" cy="31"/>
            </a:xfrm>
            <a:custGeom>
              <a:avLst/>
              <a:gdLst>
                <a:gd name="T0" fmla="*/ 3 w 17"/>
                <a:gd name="T1" fmla="*/ 30 h 31"/>
                <a:gd name="T2" fmla="*/ 0 w 17"/>
                <a:gd name="T3" fmla="*/ 0 h 31"/>
                <a:gd name="T4" fmla="*/ 16 w 17"/>
                <a:gd name="T5" fmla="*/ 17 h 31"/>
                <a:gd name="T6" fmla="*/ 3 w 17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1"/>
                <a:gd name="T14" fmla="*/ 17 w 17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1">
                  <a:moveTo>
                    <a:pt x="3" y="30"/>
                  </a:moveTo>
                  <a:lnTo>
                    <a:pt x="0" y="0"/>
                  </a:lnTo>
                  <a:lnTo>
                    <a:pt x="16" y="17"/>
                  </a:lnTo>
                  <a:lnTo>
                    <a:pt x="3" y="3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82" name="Freeform 432"/>
            <p:cNvSpPr>
              <a:spLocks/>
            </p:cNvSpPr>
            <p:nvPr/>
          </p:nvSpPr>
          <p:spPr bwMode="auto">
            <a:xfrm>
              <a:off x="1773" y="1693"/>
              <a:ext cx="24" cy="31"/>
            </a:xfrm>
            <a:custGeom>
              <a:avLst/>
              <a:gdLst>
                <a:gd name="T0" fmla="*/ 0 w 24"/>
                <a:gd name="T1" fmla="*/ 12 h 31"/>
                <a:gd name="T2" fmla="*/ 13 w 24"/>
                <a:gd name="T3" fmla="*/ 30 h 31"/>
                <a:gd name="T4" fmla="*/ 23 w 24"/>
                <a:gd name="T5" fmla="*/ 17 h 31"/>
                <a:gd name="T6" fmla="*/ 10 w 24"/>
                <a:gd name="T7" fmla="*/ 0 h 31"/>
                <a:gd name="T8" fmla="*/ 0 w 24"/>
                <a:gd name="T9" fmla="*/ 12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1"/>
                <a:gd name="T17" fmla="*/ 24 w 2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1">
                  <a:moveTo>
                    <a:pt x="0" y="12"/>
                  </a:moveTo>
                  <a:lnTo>
                    <a:pt x="13" y="30"/>
                  </a:lnTo>
                  <a:lnTo>
                    <a:pt x="23" y="17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83" name="Freeform 433"/>
            <p:cNvSpPr>
              <a:spLocks/>
            </p:cNvSpPr>
            <p:nvPr/>
          </p:nvSpPr>
          <p:spPr bwMode="auto">
            <a:xfrm>
              <a:off x="1785" y="1680"/>
              <a:ext cx="17" cy="31"/>
            </a:xfrm>
            <a:custGeom>
              <a:avLst/>
              <a:gdLst>
                <a:gd name="T0" fmla="*/ 0 w 17"/>
                <a:gd name="T1" fmla="*/ 13 h 31"/>
                <a:gd name="T2" fmla="*/ 16 w 17"/>
                <a:gd name="T3" fmla="*/ 30 h 31"/>
                <a:gd name="T4" fmla="*/ 14 w 17"/>
                <a:gd name="T5" fmla="*/ 0 h 31"/>
                <a:gd name="T6" fmla="*/ 0 w 17"/>
                <a:gd name="T7" fmla="*/ 13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1"/>
                <a:gd name="T14" fmla="*/ 17 w 17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1">
                  <a:moveTo>
                    <a:pt x="0" y="13"/>
                  </a:moveTo>
                  <a:lnTo>
                    <a:pt x="16" y="30"/>
                  </a:lnTo>
                  <a:lnTo>
                    <a:pt x="14" y="0"/>
                  </a:lnTo>
                  <a:lnTo>
                    <a:pt x="0" y="1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84" name="Freeform 434"/>
            <p:cNvSpPr>
              <a:spLocks/>
            </p:cNvSpPr>
            <p:nvPr/>
          </p:nvSpPr>
          <p:spPr bwMode="auto">
            <a:xfrm>
              <a:off x="1796" y="1680"/>
              <a:ext cx="19" cy="31"/>
            </a:xfrm>
            <a:custGeom>
              <a:avLst/>
              <a:gdLst>
                <a:gd name="T0" fmla="*/ 1 w 19"/>
                <a:gd name="T1" fmla="*/ 30 h 31"/>
                <a:gd name="T2" fmla="*/ 0 w 19"/>
                <a:gd name="T3" fmla="*/ 0 h 31"/>
                <a:gd name="T4" fmla="*/ 18 w 19"/>
                <a:gd name="T5" fmla="*/ 17 h 31"/>
                <a:gd name="T6" fmla="*/ 1 w 19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1" y="30"/>
                  </a:moveTo>
                  <a:lnTo>
                    <a:pt x="0" y="0"/>
                  </a:lnTo>
                  <a:lnTo>
                    <a:pt x="18" y="17"/>
                  </a:lnTo>
                  <a:lnTo>
                    <a:pt x="1" y="3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85" name="Freeform 435"/>
            <p:cNvSpPr>
              <a:spLocks/>
            </p:cNvSpPr>
            <p:nvPr/>
          </p:nvSpPr>
          <p:spPr bwMode="auto">
            <a:xfrm>
              <a:off x="1785" y="1680"/>
              <a:ext cx="26" cy="31"/>
            </a:xfrm>
            <a:custGeom>
              <a:avLst/>
              <a:gdLst>
                <a:gd name="T0" fmla="*/ 0 w 26"/>
                <a:gd name="T1" fmla="*/ 13 h 31"/>
                <a:gd name="T2" fmla="*/ 13 w 26"/>
                <a:gd name="T3" fmla="*/ 30 h 31"/>
                <a:gd name="T4" fmla="*/ 25 w 26"/>
                <a:gd name="T5" fmla="*/ 17 h 31"/>
                <a:gd name="T6" fmla="*/ 12 w 26"/>
                <a:gd name="T7" fmla="*/ 0 h 31"/>
                <a:gd name="T8" fmla="*/ 0 w 26"/>
                <a:gd name="T9" fmla="*/ 13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1"/>
                <a:gd name="T17" fmla="*/ 26 w 2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1">
                  <a:moveTo>
                    <a:pt x="0" y="13"/>
                  </a:moveTo>
                  <a:lnTo>
                    <a:pt x="13" y="30"/>
                  </a:lnTo>
                  <a:lnTo>
                    <a:pt x="25" y="17"/>
                  </a:lnTo>
                  <a:lnTo>
                    <a:pt x="12" y="0"/>
                  </a:lnTo>
                  <a:lnTo>
                    <a:pt x="0" y="1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86" name="Freeform 436"/>
            <p:cNvSpPr>
              <a:spLocks/>
            </p:cNvSpPr>
            <p:nvPr/>
          </p:nvSpPr>
          <p:spPr bwMode="auto">
            <a:xfrm>
              <a:off x="1796" y="1668"/>
              <a:ext cx="19" cy="32"/>
            </a:xfrm>
            <a:custGeom>
              <a:avLst/>
              <a:gdLst>
                <a:gd name="T0" fmla="*/ 0 w 19"/>
                <a:gd name="T1" fmla="*/ 12 h 32"/>
                <a:gd name="T2" fmla="*/ 16 w 19"/>
                <a:gd name="T3" fmla="*/ 31 h 32"/>
                <a:gd name="T4" fmla="*/ 18 w 19"/>
                <a:gd name="T5" fmla="*/ 0 h 32"/>
                <a:gd name="T6" fmla="*/ 0 w 19"/>
                <a:gd name="T7" fmla="*/ 12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2"/>
                <a:gd name="T14" fmla="*/ 19 w 1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2">
                  <a:moveTo>
                    <a:pt x="0" y="12"/>
                  </a:moveTo>
                  <a:lnTo>
                    <a:pt x="16" y="31"/>
                  </a:lnTo>
                  <a:lnTo>
                    <a:pt x="18" y="0"/>
                  </a:lnTo>
                  <a:lnTo>
                    <a:pt x="0" y="1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87" name="Freeform 437"/>
            <p:cNvSpPr>
              <a:spLocks/>
            </p:cNvSpPr>
            <p:nvPr/>
          </p:nvSpPr>
          <p:spPr bwMode="auto">
            <a:xfrm>
              <a:off x="1810" y="1668"/>
              <a:ext cx="17" cy="32"/>
            </a:xfrm>
            <a:custGeom>
              <a:avLst/>
              <a:gdLst>
                <a:gd name="T0" fmla="*/ 0 w 17"/>
                <a:gd name="T1" fmla="*/ 31 h 32"/>
                <a:gd name="T2" fmla="*/ 1 w 17"/>
                <a:gd name="T3" fmla="*/ 0 h 32"/>
                <a:gd name="T4" fmla="*/ 16 w 17"/>
                <a:gd name="T5" fmla="*/ 19 h 32"/>
                <a:gd name="T6" fmla="*/ 0 w 17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2"/>
                <a:gd name="T14" fmla="*/ 17 w 1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2">
                  <a:moveTo>
                    <a:pt x="0" y="31"/>
                  </a:moveTo>
                  <a:lnTo>
                    <a:pt x="1" y="0"/>
                  </a:lnTo>
                  <a:lnTo>
                    <a:pt x="16" y="19"/>
                  </a:lnTo>
                  <a:lnTo>
                    <a:pt x="0" y="3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88" name="Freeform 438"/>
            <p:cNvSpPr>
              <a:spLocks/>
            </p:cNvSpPr>
            <p:nvPr/>
          </p:nvSpPr>
          <p:spPr bwMode="auto">
            <a:xfrm>
              <a:off x="1796" y="1668"/>
              <a:ext cx="27" cy="32"/>
            </a:xfrm>
            <a:custGeom>
              <a:avLst/>
              <a:gdLst>
                <a:gd name="T0" fmla="*/ 0 w 27"/>
                <a:gd name="T1" fmla="*/ 12 h 32"/>
                <a:gd name="T2" fmla="*/ 13 w 27"/>
                <a:gd name="T3" fmla="*/ 31 h 32"/>
                <a:gd name="T4" fmla="*/ 26 w 27"/>
                <a:gd name="T5" fmla="*/ 19 h 32"/>
                <a:gd name="T6" fmla="*/ 14 w 27"/>
                <a:gd name="T7" fmla="*/ 0 h 32"/>
                <a:gd name="T8" fmla="*/ 0 w 27"/>
                <a:gd name="T9" fmla="*/ 1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2"/>
                <a:gd name="T17" fmla="*/ 27 w 2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2">
                  <a:moveTo>
                    <a:pt x="0" y="12"/>
                  </a:moveTo>
                  <a:lnTo>
                    <a:pt x="13" y="31"/>
                  </a:lnTo>
                  <a:lnTo>
                    <a:pt x="26" y="19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89" name="Freeform 439"/>
            <p:cNvSpPr>
              <a:spLocks/>
            </p:cNvSpPr>
            <p:nvPr/>
          </p:nvSpPr>
          <p:spPr bwMode="auto">
            <a:xfrm>
              <a:off x="1810" y="1659"/>
              <a:ext cx="17" cy="28"/>
            </a:xfrm>
            <a:custGeom>
              <a:avLst/>
              <a:gdLst>
                <a:gd name="T0" fmla="*/ 0 w 17"/>
                <a:gd name="T1" fmla="*/ 10 h 28"/>
                <a:gd name="T2" fmla="*/ 12 w 17"/>
                <a:gd name="T3" fmla="*/ 27 h 28"/>
                <a:gd name="T4" fmla="*/ 16 w 17"/>
                <a:gd name="T5" fmla="*/ 0 h 28"/>
                <a:gd name="T6" fmla="*/ 0 w 17"/>
                <a:gd name="T7" fmla="*/ 1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8"/>
                <a:gd name="T14" fmla="*/ 17 w 17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8">
                  <a:moveTo>
                    <a:pt x="0" y="10"/>
                  </a:moveTo>
                  <a:lnTo>
                    <a:pt x="12" y="27"/>
                  </a:lnTo>
                  <a:lnTo>
                    <a:pt x="16" y="0"/>
                  </a:lnTo>
                  <a:lnTo>
                    <a:pt x="0" y="1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90" name="Freeform 440"/>
            <p:cNvSpPr>
              <a:spLocks/>
            </p:cNvSpPr>
            <p:nvPr/>
          </p:nvSpPr>
          <p:spPr bwMode="auto">
            <a:xfrm>
              <a:off x="1822" y="1659"/>
              <a:ext cx="18" cy="28"/>
            </a:xfrm>
            <a:custGeom>
              <a:avLst/>
              <a:gdLst>
                <a:gd name="T0" fmla="*/ 0 w 18"/>
                <a:gd name="T1" fmla="*/ 27 h 28"/>
                <a:gd name="T2" fmla="*/ 3 w 18"/>
                <a:gd name="T3" fmla="*/ 0 h 28"/>
                <a:gd name="T4" fmla="*/ 17 w 18"/>
                <a:gd name="T5" fmla="*/ 17 h 28"/>
                <a:gd name="T6" fmla="*/ 0 w 18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0" y="27"/>
                  </a:moveTo>
                  <a:lnTo>
                    <a:pt x="3" y="0"/>
                  </a:lnTo>
                  <a:lnTo>
                    <a:pt x="17" y="17"/>
                  </a:lnTo>
                  <a:lnTo>
                    <a:pt x="0" y="2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91" name="Freeform 441"/>
            <p:cNvSpPr>
              <a:spLocks/>
            </p:cNvSpPr>
            <p:nvPr/>
          </p:nvSpPr>
          <p:spPr bwMode="auto">
            <a:xfrm>
              <a:off x="1810" y="1659"/>
              <a:ext cx="28" cy="28"/>
            </a:xfrm>
            <a:custGeom>
              <a:avLst/>
              <a:gdLst>
                <a:gd name="T0" fmla="*/ 0 w 28"/>
                <a:gd name="T1" fmla="*/ 10 h 28"/>
                <a:gd name="T2" fmla="*/ 12 w 28"/>
                <a:gd name="T3" fmla="*/ 27 h 28"/>
                <a:gd name="T4" fmla="*/ 27 w 28"/>
                <a:gd name="T5" fmla="*/ 17 h 28"/>
                <a:gd name="T6" fmla="*/ 15 w 28"/>
                <a:gd name="T7" fmla="*/ 0 h 28"/>
                <a:gd name="T8" fmla="*/ 0 w 28"/>
                <a:gd name="T9" fmla="*/ 1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0" y="10"/>
                  </a:moveTo>
                  <a:lnTo>
                    <a:pt x="12" y="27"/>
                  </a:lnTo>
                  <a:lnTo>
                    <a:pt x="27" y="17"/>
                  </a:lnTo>
                  <a:lnTo>
                    <a:pt x="15" y="0"/>
                  </a:lnTo>
                  <a:lnTo>
                    <a:pt x="0" y="1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92" name="Freeform 442"/>
            <p:cNvSpPr>
              <a:spLocks/>
            </p:cNvSpPr>
            <p:nvPr/>
          </p:nvSpPr>
          <p:spPr bwMode="auto">
            <a:xfrm>
              <a:off x="1824" y="1646"/>
              <a:ext cx="18" cy="32"/>
            </a:xfrm>
            <a:custGeom>
              <a:avLst/>
              <a:gdLst>
                <a:gd name="T0" fmla="*/ 0 w 18"/>
                <a:gd name="T1" fmla="*/ 11 h 32"/>
                <a:gd name="T2" fmla="*/ 12 w 18"/>
                <a:gd name="T3" fmla="*/ 31 h 32"/>
                <a:gd name="T4" fmla="*/ 17 w 18"/>
                <a:gd name="T5" fmla="*/ 0 h 32"/>
                <a:gd name="T6" fmla="*/ 0 w 18"/>
                <a:gd name="T7" fmla="*/ 1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2"/>
                <a:gd name="T14" fmla="*/ 18 w 18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2">
                  <a:moveTo>
                    <a:pt x="0" y="11"/>
                  </a:moveTo>
                  <a:lnTo>
                    <a:pt x="12" y="31"/>
                  </a:lnTo>
                  <a:lnTo>
                    <a:pt x="17" y="0"/>
                  </a:lnTo>
                  <a:lnTo>
                    <a:pt x="0" y="1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93" name="Freeform 443"/>
            <p:cNvSpPr>
              <a:spLocks/>
            </p:cNvSpPr>
            <p:nvPr/>
          </p:nvSpPr>
          <p:spPr bwMode="auto">
            <a:xfrm>
              <a:off x="1837" y="1646"/>
              <a:ext cx="17" cy="32"/>
            </a:xfrm>
            <a:custGeom>
              <a:avLst/>
              <a:gdLst>
                <a:gd name="T0" fmla="*/ 0 w 17"/>
                <a:gd name="T1" fmla="*/ 31 h 32"/>
                <a:gd name="T2" fmla="*/ 5 w 17"/>
                <a:gd name="T3" fmla="*/ 0 h 32"/>
                <a:gd name="T4" fmla="*/ 16 w 17"/>
                <a:gd name="T5" fmla="*/ 20 h 32"/>
                <a:gd name="T6" fmla="*/ 0 w 17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2"/>
                <a:gd name="T14" fmla="*/ 17 w 1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2">
                  <a:moveTo>
                    <a:pt x="0" y="31"/>
                  </a:moveTo>
                  <a:lnTo>
                    <a:pt x="5" y="0"/>
                  </a:lnTo>
                  <a:lnTo>
                    <a:pt x="16" y="20"/>
                  </a:lnTo>
                  <a:lnTo>
                    <a:pt x="0" y="3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94" name="Freeform 444"/>
            <p:cNvSpPr>
              <a:spLocks/>
            </p:cNvSpPr>
            <p:nvPr/>
          </p:nvSpPr>
          <p:spPr bwMode="auto">
            <a:xfrm>
              <a:off x="1824" y="1646"/>
              <a:ext cx="26" cy="32"/>
            </a:xfrm>
            <a:custGeom>
              <a:avLst/>
              <a:gdLst>
                <a:gd name="T0" fmla="*/ 0 w 26"/>
                <a:gd name="T1" fmla="*/ 11 h 32"/>
                <a:gd name="T2" fmla="*/ 11 w 26"/>
                <a:gd name="T3" fmla="*/ 31 h 32"/>
                <a:gd name="T4" fmla="*/ 25 w 26"/>
                <a:gd name="T5" fmla="*/ 20 h 32"/>
                <a:gd name="T6" fmla="*/ 15 w 26"/>
                <a:gd name="T7" fmla="*/ 0 h 32"/>
                <a:gd name="T8" fmla="*/ 0 w 26"/>
                <a:gd name="T9" fmla="*/ 1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2"/>
                <a:gd name="T17" fmla="*/ 26 w 2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2">
                  <a:moveTo>
                    <a:pt x="0" y="11"/>
                  </a:moveTo>
                  <a:lnTo>
                    <a:pt x="11" y="31"/>
                  </a:lnTo>
                  <a:lnTo>
                    <a:pt x="25" y="20"/>
                  </a:lnTo>
                  <a:lnTo>
                    <a:pt x="15" y="0"/>
                  </a:lnTo>
                  <a:lnTo>
                    <a:pt x="0" y="1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95" name="Freeform 445"/>
            <p:cNvSpPr>
              <a:spLocks/>
            </p:cNvSpPr>
            <p:nvPr/>
          </p:nvSpPr>
          <p:spPr bwMode="auto">
            <a:xfrm>
              <a:off x="1840" y="1635"/>
              <a:ext cx="20" cy="32"/>
            </a:xfrm>
            <a:custGeom>
              <a:avLst/>
              <a:gdLst>
                <a:gd name="T0" fmla="*/ 0 w 20"/>
                <a:gd name="T1" fmla="*/ 11 h 32"/>
                <a:gd name="T2" fmla="*/ 10 w 20"/>
                <a:gd name="T3" fmla="*/ 31 h 32"/>
                <a:gd name="T4" fmla="*/ 19 w 20"/>
                <a:gd name="T5" fmla="*/ 0 h 32"/>
                <a:gd name="T6" fmla="*/ 0 w 20"/>
                <a:gd name="T7" fmla="*/ 1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2"/>
                <a:gd name="T14" fmla="*/ 20 w 20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2">
                  <a:moveTo>
                    <a:pt x="0" y="11"/>
                  </a:moveTo>
                  <a:lnTo>
                    <a:pt x="10" y="31"/>
                  </a:lnTo>
                  <a:lnTo>
                    <a:pt x="19" y="0"/>
                  </a:lnTo>
                  <a:lnTo>
                    <a:pt x="0" y="1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96" name="Freeform 446"/>
            <p:cNvSpPr>
              <a:spLocks/>
            </p:cNvSpPr>
            <p:nvPr/>
          </p:nvSpPr>
          <p:spPr bwMode="auto">
            <a:xfrm>
              <a:off x="1849" y="1635"/>
              <a:ext cx="19" cy="32"/>
            </a:xfrm>
            <a:custGeom>
              <a:avLst/>
              <a:gdLst>
                <a:gd name="T0" fmla="*/ 0 w 19"/>
                <a:gd name="T1" fmla="*/ 31 h 32"/>
                <a:gd name="T2" fmla="*/ 8 w 19"/>
                <a:gd name="T3" fmla="*/ 0 h 32"/>
                <a:gd name="T4" fmla="*/ 18 w 19"/>
                <a:gd name="T5" fmla="*/ 19 h 32"/>
                <a:gd name="T6" fmla="*/ 0 w 19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2"/>
                <a:gd name="T14" fmla="*/ 19 w 1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2">
                  <a:moveTo>
                    <a:pt x="0" y="31"/>
                  </a:moveTo>
                  <a:lnTo>
                    <a:pt x="8" y="0"/>
                  </a:lnTo>
                  <a:lnTo>
                    <a:pt x="18" y="19"/>
                  </a:lnTo>
                  <a:lnTo>
                    <a:pt x="0" y="3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97" name="Freeform 447"/>
            <p:cNvSpPr>
              <a:spLocks/>
            </p:cNvSpPr>
            <p:nvPr/>
          </p:nvSpPr>
          <p:spPr bwMode="auto">
            <a:xfrm>
              <a:off x="1840" y="1635"/>
              <a:ext cx="28" cy="32"/>
            </a:xfrm>
            <a:custGeom>
              <a:avLst/>
              <a:gdLst>
                <a:gd name="T0" fmla="*/ 0 w 28"/>
                <a:gd name="T1" fmla="*/ 11 h 32"/>
                <a:gd name="T2" fmla="*/ 10 w 28"/>
                <a:gd name="T3" fmla="*/ 31 h 32"/>
                <a:gd name="T4" fmla="*/ 27 w 28"/>
                <a:gd name="T5" fmla="*/ 19 h 32"/>
                <a:gd name="T6" fmla="*/ 18 w 28"/>
                <a:gd name="T7" fmla="*/ 0 h 32"/>
                <a:gd name="T8" fmla="*/ 0 w 28"/>
                <a:gd name="T9" fmla="*/ 1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2"/>
                <a:gd name="T17" fmla="*/ 28 w 2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2">
                  <a:moveTo>
                    <a:pt x="0" y="11"/>
                  </a:moveTo>
                  <a:lnTo>
                    <a:pt x="10" y="31"/>
                  </a:lnTo>
                  <a:lnTo>
                    <a:pt x="27" y="19"/>
                  </a:lnTo>
                  <a:lnTo>
                    <a:pt x="18" y="0"/>
                  </a:lnTo>
                  <a:lnTo>
                    <a:pt x="0" y="1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98" name="Freeform 448"/>
            <p:cNvSpPr>
              <a:spLocks/>
            </p:cNvSpPr>
            <p:nvPr/>
          </p:nvSpPr>
          <p:spPr bwMode="auto">
            <a:xfrm>
              <a:off x="1859" y="1623"/>
              <a:ext cx="18" cy="34"/>
            </a:xfrm>
            <a:custGeom>
              <a:avLst/>
              <a:gdLst>
                <a:gd name="T0" fmla="*/ 0 w 18"/>
                <a:gd name="T1" fmla="*/ 11 h 34"/>
                <a:gd name="T2" fmla="*/ 8 w 18"/>
                <a:gd name="T3" fmla="*/ 33 h 34"/>
                <a:gd name="T4" fmla="*/ 17 w 18"/>
                <a:gd name="T5" fmla="*/ 0 h 34"/>
                <a:gd name="T6" fmla="*/ 0 w 18"/>
                <a:gd name="T7" fmla="*/ 11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4"/>
                <a:gd name="T14" fmla="*/ 18 w 18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4">
                  <a:moveTo>
                    <a:pt x="0" y="11"/>
                  </a:moveTo>
                  <a:lnTo>
                    <a:pt x="8" y="33"/>
                  </a:lnTo>
                  <a:lnTo>
                    <a:pt x="17" y="0"/>
                  </a:lnTo>
                  <a:lnTo>
                    <a:pt x="0" y="1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099" name="Freeform 449"/>
            <p:cNvSpPr>
              <a:spLocks/>
            </p:cNvSpPr>
            <p:nvPr/>
          </p:nvSpPr>
          <p:spPr bwMode="auto">
            <a:xfrm>
              <a:off x="1867" y="1623"/>
              <a:ext cx="20" cy="34"/>
            </a:xfrm>
            <a:custGeom>
              <a:avLst/>
              <a:gdLst>
                <a:gd name="T0" fmla="*/ 0 w 20"/>
                <a:gd name="T1" fmla="*/ 33 h 34"/>
                <a:gd name="T2" fmla="*/ 10 w 20"/>
                <a:gd name="T3" fmla="*/ 0 h 34"/>
                <a:gd name="T4" fmla="*/ 19 w 20"/>
                <a:gd name="T5" fmla="*/ 22 h 34"/>
                <a:gd name="T6" fmla="*/ 0 w 20"/>
                <a:gd name="T7" fmla="*/ 33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4"/>
                <a:gd name="T14" fmla="*/ 20 w 20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4">
                  <a:moveTo>
                    <a:pt x="0" y="33"/>
                  </a:moveTo>
                  <a:lnTo>
                    <a:pt x="10" y="0"/>
                  </a:lnTo>
                  <a:lnTo>
                    <a:pt x="19" y="22"/>
                  </a:lnTo>
                  <a:lnTo>
                    <a:pt x="0" y="3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00" name="Freeform 450"/>
            <p:cNvSpPr>
              <a:spLocks/>
            </p:cNvSpPr>
            <p:nvPr/>
          </p:nvSpPr>
          <p:spPr bwMode="auto">
            <a:xfrm>
              <a:off x="1859" y="1623"/>
              <a:ext cx="28" cy="34"/>
            </a:xfrm>
            <a:custGeom>
              <a:avLst/>
              <a:gdLst>
                <a:gd name="T0" fmla="*/ 0 w 28"/>
                <a:gd name="T1" fmla="*/ 11 h 34"/>
                <a:gd name="T2" fmla="*/ 8 w 28"/>
                <a:gd name="T3" fmla="*/ 33 h 34"/>
                <a:gd name="T4" fmla="*/ 27 w 28"/>
                <a:gd name="T5" fmla="*/ 22 h 34"/>
                <a:gd name="T6" fmla="*/ 18 w 28"/>
                <a:gd name="T7" fmla="*/ 0 h 34"/>
                <a:gd name="T8" fmla="*/ 0 w 28"/>
                <a:gd name="T9" fmla="*/ 1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4"/>
                <a:gd name="T17" fmla="*/ 28 w 2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4">
                  <a:moveTo>
                    <a:pt x="0" y="11"/>
                  </a:moveTo>
                  <a:lnTo>
                    <a:pt x="8" y="33"/>
                  </a:lnTo>
                  <a:lnTo>
                    <a:pt x="27" y="22"/>
                  </a:lnTo>
                  <a:lnTo>
                    <a:pt x="18" y="0"/>
                  </a:lnTo>
                  <a:lnTo>
                    <a:pt x="0" y="1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01" name="Freeform 451"/>
            <p:cNvSpPr>
              <a:spLocks/>
            </p:cNvSpPr>
            <p:nvPr/>
          </p:nvSpPr>
          <p:spPr bwMode="auto">
            <a:xfrm>
              <a:off x="1876" y="1615"/>
              <a:ext cx="21" cy="31"/>
            </a:xfrm>
            <a:custGeom>
              <a:avLst/>
              <a:gdLst>
                <a:gd name="T0" fmla="*/ 0 w 21"/>
                <a:gd name="T1" fmla="*/ 8 h 31"/>
                <a:gd name="T2" fmla="*/ 9 w 21"/>
                <a:gd name="T3" fmla="*/ 30 h 31"/>
                <a:gd name="T4" fmla="*/ 20 w 21"/>
                <a:gd name="T5" fmla="*/ 0 h 31"/>
                <a:gd name="T6" fmla="*/ 0 w 21"/>
                <a:gd name="T7" fmla="*/ 8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1"/>
                <a:gd name="T14" fmla="*/ 21 w 21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1">
                  <a:moveTo>
                    <a:pt x="0" y="8"/>
                  </a:moveTo>
                  <a:lnTo>
                    <a:pt x="9" y="30"/>
                  </a:lnTo>
                  <a:lnTo>
                    <a:pt x="20" y="0"/>
                  </a:lnTo>
                  <a:lnTo>
                    <a:pt x="0" y="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02" name="Freeform 452"/>
            <p:cNvSpPr>
              <a:spLocks/>
            </p:cNvSpPr>
            <p:nvPr/>
          </p:nvSpPr>
          <p:spPr bwMode="auto">
            <a:xfrm>
              <a:off x="1886" y="1615"/>
              <a:ext cx="19" cy="31"/>
            </a:xfrm>
            <a:custGeom>
              <a:avLst/>
              <a:gdLst>
                <a:gd name="T0" fmla="*/ 0 w 19"/>
                <a:gd name="T1" fmla="*/ 30 h 31"/>
                <a:gd name="T2" fmla="*/ 10 w 19"/>
                <a:gd name="T3" fmla="*/ 0 h 31"/>
                <a:gd name="T4" fmla="*/ 18 w 19"/>
                <a:gd name="T5" fmla="*/ 21 h 31"/>
                <a:gd name="T6" fmla="*/ 0 w 19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0" y="30"/>
                  </a:moveTo>
                  <a:lnTo>
                    <a:pt x="10" y="0"/>
                  </a:lnTo>
                  <a:lnTo>
                    <a:pt x="18" y="21"/>
                  </a:lnTo>
                  <a:lnTo>
                    <a:pt x="0" y="3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03" name="Freeform 453"/>
            <p:cNvSpPr>
              <a:spLocks/>
            </p:cNvSpPr>
            <p:nvPr/>
          </p:nvSpPr>
          <p:spPr bwMode="auto">
            <a:xfrm>
              <a:off x="1876" y="1615"/>
              <a:ext cx="29" cy="31"/>
            </a:xfrm>
            <a:custGeom>
              <a:avLst/>
              <a:gdLst>
                <a:gd name="T0" fmla="*/ 0 w 29"/>
                <a:gd name="T1" fmla="*/ 8 h 31"/>
                <a:gd name="T2" fmla="*/ 9 w 29"/>
                <a:gd name="T3" fmla="*/ 30 h 31"/>
                <a:gd name="T4" fmla="*/ 28 w 29"/>
                <a:gd name="T5" fmla="*/ 21 h 31"/>
                <a:gd name="T6" fmla="*/ 20 w 29"/>
                <a:gd name="T7" fmla="*/ 0 h 31"/>
                <a:gd name="T8" fmla="*/ 0 w 29"/>
                <a:gd name="T9" fmla="*/ 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0" y="8"/>
                  </a:moveTo>
                  <a:lnTo>
                    <a:pt x="9" y="30"/>
                  </a:lnTo>
                  <a:lnTo>
                    <a:pt x="28" y="21"/>
                  </a:lnTo>
                  <a:lnTo>
                    <a:pt x="20" y="0"/>
                  </a:lnTo>
                  <a:lnTo>
                    <a:pt x="0" y="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04" name="Freeform 454"/>
            <p:cNvSpPr>
              <a:spLocks/>
            </p:cNvSpPr>
            <p:nvPr/>
          </p:nvSpPr>
          <p:spPr bwMode="auto">
            <a:xfrm>
              <a:off x="1896" y="1606"/>
              <a:ext cx="21" cy="32"/>
            </a:xfrm>
            <a:custGeom>
              <a:avLst/>
              <a:gdLst>
                <a:gd name="T0" fmla="*/ 0 w 21"/>
                <a:gd name="T1" fmla="*/ 9 h 32"/>
                <a:gd name="T2" fmla="*/ 7 w 21"/>
                <a:gd name="T3" fmla="*/ 31 h 32"/>
                <a:gd name="T4" fmla="*/ 20 w 21"/>
                <a:gd name="T5" fmla="*/ 0 h 32"/>
                <a:gd name="T6" fmla="*/ 0 w 21"/>
                <a:gd name="T7" fmla="*/ 9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2"/>
                <a:gd name="T14" fmla="*/ 21 w 21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2">
                  <a:moveTo>
                    <a:pt x="0" y="9"/>
                  </a:moveTo>
                  <a:lnTo>
                    <a:pt x="7" y="31"/>
                  </a:lnTo>
                  <a:lnTo>
                    <a:pt x="20" y="0"/>
                  </a:lnTo>
                  <a:lnTo>
                    <a:pt x="0" y="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05" name="Freeform 455"/>
            <p:cNvSpPr>
              <a:spLocks/>
            </p:cNvSpPr>
            <p:nvPr/>
          </p:nvSpPr>
          <p:spPr bwMode="auto">
            <a:xfrm>
              <a:off x="1904" y="1606"/>
              <a:ext cx="20" cy="32"/>
            </a:xfrm>
            <a:custGeom>
              <a:avLst/>
              <a:gdLst>
                <a:gd name="T0" fmla="*/ 0 w 20"/>
                <a:gd name="T1" fmla="*/ 31 h 32"/>
                <a:gd name="T2" fmla="*/ 12 w 20"/>
                <a:gd name="T3" fmla="*/ 0 h 32"/>
                <a:gd name="T4" fmla="*/ 19 w 20"/>
                <a:gd name="T5" fmla="*/ 22 h 32"/>
                <a:gd name="T6" fmla="*/ 0 w 20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2"/>
                <a:gd name="T14" fmla="*/ 20 w 20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2">
                  <a:moveTo>
                    <a:pt x="0" y="31"/>
                  </a:moveTo>
                  <a:lnTo>
                    <a:pt x="12" y="0"/>
                  </a:lnTo>
                  <a:lnTo>
                    <a:pt x="19" y="22"/>
                  </a:lnTo>
                  <a:lnTo>
                    <a:pt x="0" y="3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06" name="Freeform 456"/>
            <p:cNvSpPr>
              <a:spLocks/>
            </p:cNvSpPr>
            <p:nvPr/>
          </p:nvSpPr>
          <p:spPr bwMode="auto">
            <a:xfrm>
              <a:off x="1896" y="1606"/>
              <a:ext cx="28" cy="32"/>
            </a:xfrm>
            <a:custGeom>
              <a:avLst/>
              <a:gdLst>
                <a:gd name="T0" fmla="*/ 0 w 28"/>
                <a:gd name="T1" fmla="*/ 9 h 32"/>
                <a:gd name="T2" fmla="*/ 7 w 28"/>
                <a:gd name="T3" fmla="*/ 31 h 32"/>
                <a:gd name="T4" fmla="*/ 27 w 28"/>
                <a:gd name="T5" fmla="*/ 22 h 32"/>
                <a:gd name="T6" fmla="*/ 20 w 28"/>
                <a:gd name="T7" fmla="*/ 0 h 32"/>
                <a:gd name="T8" fmla="*/ 0 w 28"/>
                <a:gd name="T9" fmla="*/ 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2"/>
                <a:gd name="T17" fmla="*/ 28 w 2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2">
                  <a:moveTo>
                    <a:pt x="0" y="9"/>
                  </a:moveTo>
                  <a:lnTo>
                    <a:pt x="7" y="31"/>
                  </a:lnTo>
                  <a:lnTo>
                    <a:pt x="27" y="22"/>
                  </a:lnTo>
                  <a:lnTo>
                    <a:pt x="20" y="0"/>
                  </a:lnTo>
                  <a:lnTo>
                    <a:pt x="0" y="9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07" name="Freeform 457"/>
            <p:cNvSpPr>
              <a:spLocks/>
            </p:cNvSpPr>
            <p:nvPr/>
          </p:nvSpPr>
          <p:spPr bwMode="auto">
            <a:xfrm>
              <a:off x="1916" y="1598"/>
              <a:ext cx="23" cy="31"/>
            </a:xfrm>
            <a:custGeom>
              <a:avLst/>
              <a:gdLst>
                <a:gd name="T0" fmla="*/ 0 w 23"/>
                <a:gd name="T1" fmla="*/ 8 h 31"/>
                <a:gd name="T2" fmla="*/ 7 w 23"/>
                <a:gd name="T3" fmla="*/ 30 h 31"/>
                <a:gd name="T4" fmla="*/ 22 w 23"/>
                <a:gd name="T5" fmla="*/ 0 h 31"/>
                <a:gd name="T6" fmla="*/ 0 w 23"/>
                <a:gd name="T7" fmla="*/ 8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1"/>
                <a:gd name="T14" fmla="*/ 23 w 23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1">
                  <a:moveTo>
                    <a:pt x="0" y="8"/>
                  </a:moveTo>
                  <a:lnTo>
                    <a:pt x="7" y="30"/>
                  </a:lnTo>
                  <a:lnTo>
                    <a:pt x="22" y="0"/>
                  </a:lnTo>
                  <a:lnTo>
                    <a:pt x="0" y="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08" name="Freeform 458"/>
            <p:cNvSpPr>
              <a:spLocks/>
            </p:cNvSpPr>
            <p:nvPr/>
          </p:nvSpPr>
          <p:spPr bwMode="auto">
            <a:xfrm>
              <a:off x="1923" y="1598"/>
              <a:ext cx="21" cy="31"/>
            </a:xfrm>
            <a:custGeom>
              <a:avLst/>
              <a:gdLst>
                <a:gd name="T0" fmla="*/ 0 w 21"/>
                <a:gd name="T1" fmla="*/ 30 h 31"/>
                <a:gd name="T2" fmla="*/ 13 w 21"/>
                <a:gd name="T3" fmla="*/ 0 h 31"/>
                <a:gd name="T4" fmla="*/ 20 w 21"/>
                <a:gd name="T5" fmla="*/ 21 h 31"/>
                <a:gd name="T6" fmla="*/ 0 w 21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1"/>
                <a:gd name="T14" fmla="*/ 21 w 21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1">
                  <a:moveTo>
                    <a:pt x="0" y="30"/>
                  </a:moveTo>
                  <a:lnTo>
                    <a:pt x="13" y="0"/>
                  </a:lnTo>
                  <a:lnTo>
                    <a:pt x="20" y="21"/>
                  </a:lnTo>
                  <a:lnTo>
                    <a:pt x="0" y="3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09" name="Freeform 459"/>
            <p:cNvSpPr>
              <a:spLocks/>
            </p:cNvSpPr>
            <p:nvPr/>
          </p:nvSpPr>
          <p:spPr bwMode="auto">
            <a:xfrm>
              <a:off x="1916" y="1598"/>
              <a:ext cx="28" cy="31"/>
            </a:xfrm>
            <a:custGeom>
              <a:avLst/>
              <a:gdLst>
                <a:gd name="T0" fmla="*/ 0 w 28"/>
                <a:gd name="T1" fmla="*/ 8 h 31"/>
                <a:gd name="T2" fmla="*/ 6 w 28"/>
                <a:gd name="T3" fmla="*/ 30 h 31"/>
                <a:gd name="T4" fmla="*/ 27 w 28"/>
                <a:gd name="T5" fmla="*/ 21 h 31"/>
                <a:gd name="T6" fmla="*/ 20 w 28"/>
                <a:gd name="T7" fmla="*/ 0 h 31"/>
                <a:gd name="T8" fmla="*/ 0 w 28"/>
                <a:gd name="T9" fmla="*/ 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0" y="8"/>
                  </a:moveTo>
                  <a:lnTo>
                    <a:pt x="6" y="30"/>
                  </a:lnTo>
                  <a:lnTo>
                    <a:pt x="27" y="21"/>
                  </a:lnTo>
                  <a:lnTo>
                    <a:pt x="20" y="0"/>
                  </a:lnTo>
                  <a:lnTo>
                    <a:pt x="0" y="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10" name="Freeform 460"/>
            <p:cNvSpPr>
              <a:spLocks/>
            </p:cNvSpPr>
            <p:nvPr/>
          </p:nvSpPr>
          <p:spPr bwMode="auto">
            <a:xfrm>
              <a:off x="1938" y="1589"/>
              <a:ext cx="23" cy="32"/>
            </a:xfrm>
            <a:custGeom>
              <a:avLst/>
              <a:gdLst>
                <a:gd name="T0" fmla="*/ 0 w 23"/>
                <a:gd name="T1" fmla="*/ 8 h 32"/>
                <a:gd name="T2" fmla="*/ 6 w 23"/>
                <a:gd name="T3" fmla="*/ 31 h 32"/>
                <a:gd name="T4" fmla="*/ 22 w 23"/>
                <a:gd name="T5" fmla="*/ 0 h 32"/>
                <a:gd name="T6" fmla="*/ 0 w 23"/>
                <a:gd name="T7" fmla="*/ 8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2"/>
                <a:gd name="T14" fmla="*/ 23 w 23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2">
                  <a:moveTo>
                    <a:pt x="0" y="8"/>
                  </a:moveTo>
                  <a:lnTo>
                    <a:pt x="6" y="31"/>
                  </a:lnTo>
                  <a:lnTo>
                    <a:pt x="22" y="0"/>
                  </a:lnTo>
                  <a:lnTo>
                    <a:pt x="0" y="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11" name="Freeform 461"/>
            <p:cNvSpPr>
              <a:spLocks/>
            </p:cNvSpPr>
            <p:nvPr/>
          </p:nvSpPr>
          <p:spPr bwMode="auto">
            <a:xfrm>
              <a:off x="1943" y="1589"/>
              <a:ext cx="23" cy="32"/>
            </a:xfrm>
            <a:custGeom>
              <a:avLst/>
              <a:gdLst>
                <a:gd name="T0" fmla="*/ 0 w 23"/>
                <a:gd name="T1" fmla="*/ 31 h 32"/>
                <a:gd name="T2" fmla="*/ 16 w 23"/>
                <a:gd name="T3" fmla="*/ 0 h 32"/>
                <a:gd name="T4" fmla="*/ 22 w 23"/>
                <a:gd name="T5" fmla="*/ 22 h 32"/>
                <a:gd name="T6" fmla="*/ 0 w 23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2"/>
                <a:gd name="T14" fmla="*/ 23 w 23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2">
                  <a:moveTo>
                    <a:pt x="0" y="31"/>
                  </a:moveTo>
                  <a:lnTo>
                    <a:pt x="16" y="0"/>
                  </a:lnTo>
                  <a:lnTo>
                    <a:pt x="22" y="22"/>
                  </a:lnTo>
                  <a:lnTo>
                    <a:pt x="0" y="3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12" name="Freeform 462"/>
            <p:cNvSpPr>
              <a:spLocks/>
            </p:cNvSpPr>
            <p:nvPr/>
          </p:nvSpPr>
          <p:spPr bwMode="auto">
            <a:xfrm>
              <a:off x="1938" y="1589"/>
              <a:ext cx="28" cy="32"/>
            </a:xfrm>
            <a:custGeom>
              <a:avLst/>
              <a:gdLst>
                <a:gd name="T0" fmla="*/ 0 w 28"/>
                <a:gd name="T1" fmla="*/ 8 h 32"/>
                <a:gd name="T2" fmla="*/ 6 w 28"/>
                <a:gd name="T3" fmla="*/ 31 h 32"/>
                <a:gd name="T4" fmla="*/ 27 w 28"/>
                <a:gd name="T5" fmla="*/ 22 h 32"/>
                <a:gd name="T6" fmla="*/ 21 w 28"/>
                <a:gd name="T7" fmla="*/ 0 h 32"/>
                <a:gd name="T8" fmla="*/ 0 w 28"/>
                <a:gd name="T9" fmla="*/ 8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2"/>
                <a:gd name="T17" fmla="*/ 28 w 2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2">
                  <a:moveTo>
                    <a:pt x="0" y="8"/>
                  </a:moveTo>
                  <a:lnTo>
                    <a:pt x="6" y="31"/>
                  </a:lnTo>
                  <a:lnTo>
                    <a:pt x="27" y="22"/>
                  </a:lnTo>
                  <a:lnTo>
                    <a:pt x="21" y="0"/>
                  </a:lnTo>
                  <a:lnTo>
                    <a:pt x="0" y="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13" name="Freeform 463"/>
            <p:cNvSpPr>
              <a:spLocks/>
            </p:cNvSpPr>
            <p:nvPr/>
          </p:nvSpPr>
          <p:spPr bwMode="auto">
            <a:xfrm>
              <a:off x="1960" y="1582"/>
              <a:ext cx="24" cy="29"/>
            </a:xfrm>
            <a:custGeom>
              <a:avLst/>
              <a:gdLst>
                <a:gd name="T0" fmla="*/ 0 w 24"/>
                <a:gd name="T1" fmla="*/ 7 h 29"/>
                <a:gd name="T2" fmla="*/ 5 w 24"/>
                <a:gd name="T3" fmla="*/ 28 h 29"/>
                <a:gd name="T4" fmla="*/ 23 w 24"/>
                <a:gd name="T5" fmla="*/ 0 h 29"/>
                <a:gd name="T6" fmla="*/ 0 w 24"/>
                <a:gd name="T7" fmla="*/ 7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9"/>
                <a:gd name="T14" fmla="*/ 24 w 24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9">
                  <a:moveTo>
                    <a:pt x="0" y="7"/>
                  </a:moveTo>
                  <a:lnTo>
                    <a:pt x="5" y="28"/>
                  </a:lnTo>
                  <a:lnTo>
                    <a:pt x="23" y="0"/>
                  </a:lnTo>
                  <a:lnTo>
                    <a:pt x="0" y="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14" name="Freeform 464"/>
            <p:cNvSpPr>
              <a:spLocks/>
            </p:cNvSpPr>
            <p:nvPr/>
          </p:nvSpPr>
          <p:spPr bwMode="auto">
            <a:xfrm>
              <a:off x="1965" y="1582"/>
              <a:ext cx="24" cy="29"/>
            </a:xfrm>
            <a:custGeom>
              <a:avLst/>
              <a:gdLst>
                <a:gd name="T0" fmla="*/ 0 w 24"/>
                <a:gd name="T1" fmla="*/ 28 h 29"/>
                <a:gd name="T2" fmla="*/ 18 w 24"/>
                <a:gd name="T3" fmla="*/ 0 h 29"/>
                <a:gd name="T4" fmla="*/ 23 w 24"/>
                <a:gd name="T5" fmla="*/ 20 h 29"/>
                <a:gd name="T6" fmla="*/ 0 w 24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9"/>
                <a:gd name="T14" fmla="*/ 24 w 24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9">
                  <a:moveTo>
                    <a:pt x="0" y="28"/>
                  </a:moveTo>
                  <a:lnTo>
                    <a:pt x="18" y="0"/>
                  </a:lnTo>
                  <a:lnTo>
                    <a:pt x="23" y="20"/>
                  </a:lnTo>
                  <a:lnTo>
                    <a:pt x="0" y="2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15" name="Freeform 465"/>
            <p:cNvSpPr>
              <a:spLocks/>
            </p:cNvSpPr>
            <p:nvPr/>
          </p:nvSpPr>
          <p:spPr bwMode="auto">
            <a:xfrm>
              <a:off x="1960" y="1582"/>
              <a:ext cx="29" cy="29"/>
            </a:xfrm>
            <a:custGeom>
              <a:avLst/>
              <a:gdLst>
                <a:gd name="T0" fmla="*/ 0 w 29"/>
                <a:gd name="T1" fmla="*/ 7 h 29"/>
                <a:gd name="T2" fmla="*/ 5 w 29"/>
                <a:gd name="T3" fmla="*/ 28 h 29"/>
                <a:gd name="T4" fmla="*/ 28 w 29"/>
                <a:gd name="T5" fmla="*/ 20 h 29"/>
                <a:gd name="T6" fmla="*/ 23 w 29"/>
                <a:gd name="T7" fmla="*/ 0 h 29"/>
                <a:gd name="T8" fmla="*/ 0 w 29"/>
                <a:gd name="T9" fmla="*/ 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7"/>
                  </a:moveTo>
                  <a:lnTo>
                    <a:pt x="5" y="28"/>
                  </a:lnTo>
                  <a:lnTo>
                    <a:pt x="28" y="20"/>
                  </a:lnTo>
                  <a:lnTo>
                    <a:pt x="23" y="0"/>
                  </a:lnTo>
                  <a:lnTo>
                    <a:pt x="0" y="7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16" name="Freeform 466"/>
            <p:cNvSpPr>
              <a:spLocks/>
            </p:cNvSpPr>
            <p:nvPr/>
          </p:nvSpPr>
          <p:spPr bwMode="auto">
            <a:xfrm>
              <a:off x="1983" y="1575"/>
              <a:ext cx="23" cy="30"/>
            </a:xfrm>
            <a:custGeom>
              <a:avLst/>
              <a:gdLst>
                <a:gd name="T0" fmla="*/ 0 w 23"/>
                <a:gd name="T1" fmla="*/ 7 h 30"/>
                <a:gd name="T2" fmla="*/ 4 w 23"/>
                <a:gd name="T3" fmla="*/ 29 h 30"/>
                <a:gd name="T4" fmla="*/ 22 w 23"/>
                <a:gd name="T5" fmla="*/ 0 h 30"/>
                <a:gd name="T6" fmla="*/ 0 w 23"/>
                <a:gd name="T7" fmla="*/ 7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0"/>
                <a:gd name="T14" fmla="*/ 23 w 2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0">
                  <a:moveTo>
                    <a:pt x="0" y="7"/>
                  </a:moveTo>
                  <a:lnTo>
                    <a:pt x="4" y="29"/>
                  </a:lnTo>
                  <a:lnTo>
                    <a:pt x="22" y="0"/>
                  </a:lnTo>
                  <a:lnTo>
                    <a:pt x="0" y="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17" name="Freeform 467"/>
            <p:cNvSpPr>
              <a:spLocks/>
            </p:cNvSpPr>
            <p:nvPr/>
          </p:nvSpPr>
          <p:spPr bwMode="auto">
            <a:xfrm>
              <a:off x="1988" y="1575"/>
              <a:ext cx="26" cy="30"/>
            </a:xfrm>
            <a:custGeom>
              <a:avLst/>
              <a:gdLst>
                <a:gd name="T0" fmla="*/ 0 w 26"/>
                <a:gd name="T1" fmla="*/ 29 h 30"/>
                <a:gd name="T2" fmla="*/ 20 w 26"/>
                <a:gd name="T3" fmla="*/ 0 h 30"/>
                <a:gd name="T4" fmla="*/ 25 w 26"/>
                <a:gd name="T5" fmla="*/ 22 h 30"/>
                <a:gd name="T6" fmla="*/ 0 w 26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0"/>
                <a:gd name="T14" fmla="*/ 26 w 26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0">
                  <a:moveTo>
                    <a:pt x="0" y="29"/>
                  </a:moveTo>
                  <a:lnTo>
                    <a:pt x="20" y="0"/>
                  </a:lnTo>
                  <a:lnTo>
                    <a:pt x="25" y="22"/>
                  </a:lnTo>
                  <a:lnTo>
                    <a:pt x="0" y="2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18" name="Freeform 468"/>
            <p:cNvSpPr>
              <a:spLocks/>
            </p:cNvSpPr>
            <p:nvPr/>
          </p:nvSpPr>
          <p:spPr bwMode="auto">
            <a:xfrm>
              <a:off x="1983" y="1575"/>
              <a:ext cx="31" cy="30"/>
            </a:xfrm>
            <a:custGeom>
              <a:avLst/>
              <a:gdLst>
                <a:gd name="T0" fmla="*/ 0 w 31"/>
                <a:gd name="T1" fmla="*/ 7 h 30"/>
                <a:gd name="T2" fmla="*/ 5 w 31"/>
                <a:gd name="T3" fmla="*/ 29 h 30"/>
                <a:gd name="T4" fmla="*/ 30 w 31"/>
                <a:gd name="T5" fmla="*/ 22 h 30"/>
                <a:gd name="T6" fmla="*/ 25 w 31"/>
                <a:gd name="T7" fmla="*/ 0 h 30"/>
                <a:gd name="T8" fmla="*/ 0 w 31"/>
                <a:gd name="T9" fmla="*/ 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0"/>
                <a:gd name="T17" fmla="*/ 31 w 31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0">
                  <a:moveTo>
                    <a:pt x="0" y="7"/>
                  </a:moveTo>
                  <a:lnTo>
                    <a:pt x="5" y="29"/>
                  </a:lnTo>
                  <a:lnTo>
                    <a:pt x="30" y="22"/>
                  </a:lnTo>
                  <a:lnTo>
                    <a:pt x="25" y="0"/>
                  </a:lnTo>
                  <a:lnTo>
                    <a:pt x="0" y="7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19" name="Freeform 469"/>
            <p:cNvSpPr>
              <a:spLocks/>
            </p:cNvSpPr>
            <p:nvPr/>
          </p:nvSpPr>
          <p:spPr bwMode="auto">
            <a:xfrm>
              <a:off x="2005" y="1568"/>
              <a:ext cx="28" cy="31"/>
            </a:xfrm>
            <a:custGeom>
              <a:avLst/>
              <a:gdLst>
                <a:gd name="T0" fmla="*/ 0 w 28"/>
                <a:gd name="T1" fmla="*/ 6 h 31"/>
                <a:gd name="T2" fmla="*/ 5 w 28"/>
                <a:gd name="T3" fmla="*/ 30 h 31"/>
                <a:gd name="T4" fmla="*/ 27 w 28"/>
                <a:gd name="T5" fmla="*/ 0 h 31"/>
                <a:gd name="T6" fmla="*/ 0 w 28"/>
                <a:gd name="T7" fmla="*/ 6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31"/>
                <a:gd name="T14" fmla="*/ 28 w 28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31">
                  <a:moveTo>
                    <a:pt x="0" y="6"/>
                  </a:moveTo>
                  <a:lnTo>
                    <a:pt x="5" y="30"/>
                  </a:lnTo>
                  <a:lnTo>
                    <a:pt x="27" y="0"/>
                  </a:lnTo>
                  <a:lnTo>
                    <a:pt x="0" y="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20" name="Freeform 470"/>
            <p:cNvSpPr>
              <a:spLocks/>
            </p:cNvSpPr>
            <p:nvPr/>
          </p:nvSpPr>
          <p:spPr bwMode="auto">
            <a:xfrm>
              <a:off x="2013" y="1568"/>
              <a:ext cx="24" cy="31"/>
            </a:xfrm>
            <a:custGeom>
              <a:avLst/>
              <a:gdLst>
                <a:gd name="T0" fmla="*/ 0 w 24"/>
                <a:gd name="T1" fmla="*/ 30 h 31"/>
                <a:gd name="T2" fmla="*/ 19 w 24"/>
                <a:gd name="T3" fmla="*/ 0 h 31"/>
                <a:gd name="T4" fmla="*/ 23 w 24"/>
                <a:gd name="T5" fmla="*/ 23 h 31"/>
                <a:gd name="T6" fmla="*/ 0 w 24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31"/>
                <a:gd name="T14" fmla="*/ 24 w 24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31">
                  <a:moveTo>
                    <a:pt x="0" y="30"/>
                  </a:moveTo>
                  <a:lnTo>
                    <a:pt x="19" y="0"/>
                  </a:lnTo>
                  <a:lnTo>
                    <a:pt x="23" y="23"/>
                  </a:lnTo>
                  <a:lnTo>
                    <a:pt x="0" y="3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21" name="Freeform 471"/>
            <p:cNvSpPr>
              <a:spLocks/>
            </p:cNvSpPr>
            <p:nvPr/>
          </p:nvSpPr>
          <p:spPr bwMode="auto">
            <a:xfrm>
              <a:off x="2005" y="1568"/>
              <a:ext cx="32" cy="31"/>
            </a:xfrm>
            <a:custGeom>
              <a:avLst/>
              <a:gdLst>
                <a:gd name="T0" fmla="*/ 0 w 32"/>
                <a:gd name="T1" fmla="*/ 6 h 31"/>
                <a:gd name="T2" fmla="*/ 5 w 32"/>
                <a:gd name="T3" fmla="*/ 30 h 31"/>
                <a:gd name="T4" fmla="*/ 31 w 32"/>
                <a:gd name="T5" fmla="*/ 23 h 31"/>
                <a:gd name="T6" fmla="*/ 26 w 32"/>
                <a:gd name="T7" fmla="*/ 0 h 31"/>
                <a:gd name="T8" fmla="*/ 0 w 32"/>
                <a:gd name="T9" fmla="*/ 6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1"/>
                <a:gd name="T17" fmla="*/ 32 w 32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1">
                  <a:moveTo>
                    <a:pt x="0" y="6"/>
                  </a:moveTo>
                  <a:lnTo>
                    <a:pt x="5" y="30"/>
                  </a:lnTo>
                  <a:lnTo>
                    <a:pt x="31" y="23"/>
                  </a:lnTo>
                  <a:lnTo>
                    <a:pt x="26" y="0"/>
                  </a:lnTo>
                  <a:lnTo>
                    <a:pt x="0" y="6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22" name="Freeform 472"/>
            <p:cNvSpPr>
              <a:spLocks/>
            </p:cNvSpPr>
            <p:nvPr/>
          </p:nvSpPr>
          <p:spPr bwMode="auto">
            <a:xfrm>
              <a:off x="2032" y="1561"/>
              <a:ext cx="25" cy="31"/>
            </a:xfrm>
            <a:custGeom>
              <a:avLst/>
              <a:gdLst>
                <a:gd name="T0" fmla="*/ 0 w 25"/>
                <a:gd name="T1" fmla="*/ 5 h 31"/>
                <a:gd name="T2" fmla="*/ 3 w 25"/>
                <a:gd name="T3" fmla="*/ 30 h 31"/>
                <a:gd name="T4" fmla="*/ 24 w 25"/>
                <a:gd name="T5" fmla="*/ 0 h 31"/>
                <a:gd name="T6" fmla="*/ 0 w 25"/>
                <a:gd name="T7" fmla="*/ 5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31"/>
                <a:gd name="T14" fmla="*/ 25 w 25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31">
                  <a:moveTo>
                    <a:pt x="0" y="5"/>
                  </a:moveTo>
                  <a:lnTo>
                    <a:pt x="3" y="30"/>
                  </a:lnTo>
                  <a:lnTo>
                    <a:pt x="24" y="0"/>
                  </a:lnTo>
                  <a:lnTo>
                    <a:pt x="0" y="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23" name="Freeform 473"/>
            <p:cNvSpPr>
              <a:spLocks/>
            </p:cNvSpPr>
            <p:nvPr/>
          </p:nvSpPr>
          <p:spPr bwMode="auto">
            <a:xfrm>
              <a:off x="2036" y="1561"/>
              <a:ext cx="24" cy="31"/>
            </a:xfrm>
            <a:custGeom>
              <a:avLst/>
              <a:gdLst>
                <a:gd name="T0" fmla="*/ 0 w 24"/>
                <a:gd name="T1" fmla="*/ 30 h 31"/>
                <a:gd name="T2" fmla="*/ 19 w 24"/>
                <a:gd name="T3" fmla="*/ 0 h 31"/>
                <a:gd name="T4" fmla="*/ 23 w 24"/>
                <a:gd name="T5" fmla="*/ 23 h 31"/>
                <a:gd name="T6" fmla="*/ 0 w 24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31"/>
                <a:gd name="T14" fmla="*/ 24 w 24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31">
                  <a:moveTo>
                    <a:pt x="0" y="30"/>
                  </a:moveTo>
                  <a:lnTo>
                    <a:pt x="19" y="0"/>
                  </a:lnTo>
                  <a:lnTo>
                    <a:pt x="23" y="23"/>
                  </a:lnTo>
                  <a:lnTo>
                    <a:pt x="0" y="3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24" name="Freeform 474"/>
            <p:cNvSpPr>
              <a:spLocks/>
            </p:cNvSpPr>
            <p:nvPr/>
          </p:nvSpPr>
          <p:spPr bwMode="auto">
            <a:xfrm>
              <a:off x="2032" y="1561"/>
              <a:ext cx="28" cy="31"/>
            </a:xfrm>
            <a:custGeom>
              <a:avLst/>
              <a:gdLst>
                <a:gd name="T0" fmla="*/ 0 w 28"/>
                <a:gd name="T1" fmla="*/ 5 h 31"/>
                <a:gd name="T2" fmla="*/ 3 w 28"/>
                <a:gd name="T3" fmla="*/ 30 h 31"/>
                <a:gd name="T4" fmla="*/ 27 w 28"/>
                <a:gd name="T5" fmla="*/ 23 h 31"/>
                <a:gd name="T6" fmla="*/ 23 w 28"/>
                <a:gd name="T7" fmla="*/ 0 h 31"/>
                <a:gd name="T8" fmla="*/ 0 w 28"/>
                <a:gd name="T9" fmla="*/ 5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0" y="5"/>
                  </a:moveTo>
                  <a:lnTo>
                    <a:pt x="3" y="30"/>
                  </a:lnTo>
                  <a:lnTo>
                    <a:pt x="27" y="23"/>
                  </a:lnTo>
                  <a:lnTo>
                    <a:pt x="23" y="0"/>
                  </a:lnTo>
                  <a:lnTo>
                    <a:pt x="0" y="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25" name="Freeform 475"/>
            <p:cNvSpPr>
              <a:spLocks/>
            </p:cNvSpPr>
            <p:nvPr/>
          </p:nvSpPr>
          <p:spPr bwMode="auto">
            <a:xfrm>
              <a:off x="2056" y="1558"/>
              <a:ext cx="28" cy="26"/>
            </a:xfrm>
            <a:custGeom>
              <a:avLst/>
              <a:gdLst>
                <a:gd name="T0" fmla="*/ 0 w 28"/>
                <a:gd name="T1" fmla="*/ 5 h 26"/>
                <a:gd name="T2" fmla="*/ 4 w 28"/>
                <a:gd name="T3" fmla="*/ 25 h 26"/>
                <a:gd name="T4" fmla="*/ 27 w 28"/>
                <a:gd name="T5" fmla="*/ 0 h 26"/>
                <a:gd name="T6" fmla="*/ 0 w 28"/>
                <a:gd name="T7" fmla="*/ 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6"/>
                <a:gd name="T14" fmla="*/ 28 w 28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6">
                  <a:moveTo>
                    <a:pt x="0" y="5"/>
                  </a:moveTo>
                  <a:lnTo>
                    <a:pt x="4" y="25"/>
                  </a:lnTo>
                  <a:lnTo>
                    <a:pt x="27" y="0"/>
                  </a:lnTo>
                  <a:lnTo>
                    <a:pt x="0" y="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26" name="Freeform 476"/>
            <p:cNvSpPr>
              <a:spLocks/>
            </p:cNvSpPr>
            <p:nvPr/>
          </p:nvSpPr>
          <p:spPr bwMode="auto">
            <a:xfrm>
              <a:off x="2059" y="1558"/>
              <a:ext cx="29" cy="26"/>
            </a:xfrm>
            <a:custGeom>
              <a:avLst/>
              <a:gdLst>
                <a:gd name="T0" fmla="*/ 0 w 29"/>
                <a:gd name="T1" fmla="*/ 25 h 26"/>
                <a:gd name="T2" fmla="*/ 23 w 29"/>
                <a:gd name="T3" fmla="*/ 0 h 26"/>
                <a:gd name="T4" fmla="*/ 28 w 29"/>
                <a:gd name="T5" fmla="*/ 20 h 26"/>
                <a:gd name="T6" fmla="*/ 0 w 29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6"/>
                <a:gd name="T14" fmla="*/ 29 w 2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6">
                  <a:moveTo>
                    <a:pt x="0" y="25"/>
                  </a:moveTo>
                  <a:lnTo>
                    <a:pt x="23" y="0"/>
                  </a:lnTo>
                  <a:lnTo>
                    <a:pt x="28" y="20"/>
                  </a:lnTo>
                  <a:lnTo>
                    <a:pt x="0" y="2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27" name="Freeform 477"/>
            <p:cNvSpPr>
              <a:spLocks/>
            </p:cNvSpPr>
            <p:nvPr/>
          </p:nvSpPr>
          <p:spPr bwMode="auto">
            <a:xfrm>
              <a:off x="2056" y="1558"/>
              <a:ext cx="32" cy="26"/>
            </a:xfrm>
            <a:custGeom>
              <a:avLst/>
              <a:gdLst>
                <a:gd name="T0" fmla="*/ 0 w 32"/>
                <a:gd name="T1" fmla="*/ 5 h 26"/>
                <a:gd name="T2" fmla="*/ 4 w 32"/>
                <a:gd name="T3" fmla="*/ 25 h 26"/>
                <a:gd name="T4" fmla="*/ 31 w 32"/>
                <a:gd name="T5" fmla="*/ 20 h 26"/>
                <a:gd name="T6" fmla="*/ 27 w 32"/>
                <a:gd name="T7" fmla="*/ 0 h 26"/>
                <a:gd name="T8" fmla="*/ 0 w 32"/>
                <a:gd name="T9" fmla="*/ 5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6"/>
                <a:gd name="T17" fmla="*/ 32 w 32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6">
                  <a:moveTo>
                    <a:pt x="0" y="5"/>
                  </a:moveTo>
                  <a:lnTo>
                    <a:pt x="4" y="25"/>
                  </a:lnTo>
                  <a:lnTo>
                    <a:pt x="31" y="20"/>
                  </a:lnTo>
                  <a:lnTo>
                    <a:pt x="27" y="0"/>
                  </a:lnTo>
                  <a:lnTo>
                    <a:pt x="0" y="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28" name="Freeform 478"/>
            <p:cNvSpPr>
              <a:spLocks/>
            </p:cNvSpPr>
            <p:nvPr/>
          </p:nvSpPr>
          <p:spPr bwMode="auto">
            <a:xfrm>
              <a:off x="2083" y="1551"/>
              <a:ext cx="28" cy="28"/>
            </a:xfrm>
            <a:custGeom>
              <a:avLst/>
              <a:gdLst>
                <a:gd name="T0" fmla="*/ 0 w 28"/>
                <a:gd name="T1" fmla="*/ 5 h 28"/>
                <a:gd name="T2" fmla="*/ 3 w 28"/>
                <a:gd name="T3" fmla="*/ 27 h 28"/>
                <a:gd name="T4" fmla="*/ 27 w 28"/>
                <a:gd name="T5" fmla="*/ 0 h 28"/>
                <a:gd name="T6" fmla="*/ 0 w 28"/>
                <a:gd name="T7" fmla="*/ 5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8"/>
                <a:gd name="T14" fmla="*/ 28 w 2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8">
                  <a:moveTo>
                    <a:pt x="0" y="5"/>
                  </a:moveTo>
                  <a:lnTo>
                    <a:pt x="3" y="27"/>
                  </a:lnTo>
                  <a:lnTo>
                    <a:pt x="27" y="0"/>
                  </a:lnTo>
                  <a:lnTo>
                    <a:pt x="0" y="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29" name="Freeform 479"/>
            <p:cNvSpPr>
              <a:spLocks/>
            </p:cNvSpPr>
            <p:nvPr/>
          </p:nvSpPr>
          <p:spPr bwMode="auto">
            <a:xfrm>
              <a:off x="2087" y="1551"/>
              <a:ext cx="26" cy="28"/>
            </a:xfrm>
            <a:custGeom>
              <a:avLst/>
              <a:gdLst>
                <a:gd name="T0" fmla="*/ 0 w 26"/>
                <a:gd name="T1" fmla="*/ 27 h 28"/>
                <a:gd name="T2" fmla="*/ 22 w 26"/>
                <a:gd name="T3" fmla="*/ 0 h 28"/>
                <a:gd name="T4" fmla="*/ 25 w 26"/>
                <a:gd name="T5" fmla="*/ 22 h 28"/>
                <a:gd name="T6" fmla="*/ 0 w 26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8"/>
                <a:gd name="T14" fmla="*/ 26 w 26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8">
                  <a:moveTo>
                    <a:pt x="0" y="27"/>
                  </a:moveTo>
                  <a:lnTo>
                    <a:pt x="22" y="0"/>
                  </a:lnTo>
                  <a:lnTo>
                    <a:pt x="25" y="22"/>
                  </a:lnTo>
                  <a:lnTo>
                    <a:pt x="0" y="2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30" name="Freeform 480"/>
            <p:cNvSpPr>
              <a:spLocks/>
            </p:cNvSpPr>
            <p:nvPr/>
          </p:nvSpPr>
          <p:spPr bwMode="auto">
            <a:xfrm>
              <a:off x="2083" y="1551"/>
              <a:ext cx="30" cy="28"/>
            </a:xfrm>
            <a:custGeom>
              <a:avLst/>
              <a:gdLst>
                <a:gd name="T0" fmla="*/ 0 w 30"/>
                <a:gd name="T1" fmla="*/ 5 h 28"/>
                <a:gd name="T2" fmla="*/ 3 w 30"/>
                <a:gd name="T3" fmla="*/ 27 h 28"/>
                <a:gd name="T4" fmla="*/ 29 w 30"/>
                <a:gd name="T5" fmla="*/ 22 h 28"/>
                <a:gd name="T6" fmla="*/ 26 w 30"/>
                <a:gd name="T7" fmla="*/ 0 h 28"/>
                <a:gd name="T8" fmla="*/ 0 w 30"/>
                <a:gd name="T9" fmla="*/ 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8"/>
                <a:gd name="T17" fmla="*/ 30 w 30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8">
                  <a:moveTo>
                    <a:pt x="0" y="5"/>
                  </a:moveTo>
                  <a:lnTo>
                    <a:pt x="3" y="27"/>
                  </a:lnTo>
                  <a:lnTo>
                    <a:pt x="29" y="22"/>
                  </a:lnTo>
                  <a:lnTo>
                    <a:pt x="26" y="0"/>
                  </a:lnTo>
                  <a:lnTo>
                    <a:pt x="0" y="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31" name="Freeform 481"/>
            <p:cNvSpPr>
              <a:spLocks/>
            </p:cNvSpPr>
            <p:nvPr/>
          </p:nvSpPr>
          <p:spPr bwMode="auto">
            <a:xfrm>
              <a:off x="2110" y="1546"/>
              <a:ext cx="29" cy="30"/>
            </a:xfrm>
            <a:custGeom>
              <a:avLst/>
              <a:gdLst>
                <a:gd name="T0" fmla="*/ 0 w 29"/>
                <a:gd name="T1" fmla="*/ 4 h 30"/>
                <a:gd name="T2" fmla="*/ 3 w 29"/>
                <a:gd name="T3" fmla="*/ 29 h 30"/>
                <a:gd name="T4" fmla="*/ 28 w 29"/>
                <a:gd name="T5" fmla="*/ 0 h 30"/>
                <a:gd name="T6" fmla="*/ 0 w 29"/>
                <a:gd name="T7" fmla="*/ 4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30"/>
                <a:gd name="T14" fmla="*/ 29 w 29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30">
                  <a:moveTo>
                    <a:pt x="0" y="4"/>
                  </a:moveTo>
                  <a:lnTo>
                    <a:pt x="3" y="29"/>
                  </a:lnTo>
                  <a:lnTo>
                    <a:pt x="28" y="0"/>
                  </a:lnTo>
                  <a:lnTo>
                    <a:pt x="0" y="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32" name="Freeform 482"/>
            <p:cNvSpPr>
              <a:spLocks/>
            </p:cNvSpPr>
            <p:nvPr/>
          </p:nvSpPr>
          <p:spPr bwMode="auto">
            <a:xfrm>
              <a:off x="2112" y="1546"/>
              <a:ext cx="29" cy="30"/>
            </a:xfrm>
            <a:custGeom>
              <a:avLst/>
              <a:gdLst>
                <a:gd name="T0" fmla="*/ 0 w 29"/>
                <a:gd name="T1" fmla="*/ 29 h 30"/>
                <a:gd name="T2" fmla="*/ 25 w 29"/>
                <a:gd name="T3" fmla="*/ 0 h 30"/>
                <a:gd name="T4" fmla="*/ 28 w 29"/>
                <a:gd name="T5" fmla="*/ 24 h 30"/>
                <a:gd name="T6" fmla="*/ 0 w 29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30"/>
                <a:gd name="T14" fmla="*/ 29 w 29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30">
                  <a:moveTo>
                    <a:pt x="0" y="29"/>
                  </a:moveTo>
                  <a:lnTo>
                    <a:pt x="25" y="0"/>
                  </a:lnTo>
                  <a:lnTo>
                    <a:pt x="28" y="24"/>
                  </a:lnTo>
                  <a:lnTo>
                    <a:pt x="0" y="2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33" name="Freeform 483"/>
            <p:cNvSpPr>
              <a:spLocks/>
            </p:cNvSpPr>
            <p:nvPr/>
          </p:nvSpPr>
          <p:spPr bwMode="auto">
            <a:xfrm>
              <a:off x="2110" y="1546"/>
              <a:ext cx="31" cy="30"/>
            </a:xfrm>
            <a:custGeom>
              <a:avLst/>
              <a:gdLst>
                <a:gd name="T0" fmla="*/ 0 w 31"/>
                <a:gd name="T1" fmla="*/ 4 h 30"/>
                <a:gd name="T2" fmla="*/ 2 w 31"/>
                <a:gd name="T3" fmla="*/ 29 h 30"/>
                <a:gd name="T4" fmla="*/ 30 w 31"/>
                <a:gd name="T5" fmla="*/ 24 h 30"/>
                <a:gd name="T6" fmla="*/ 27 w 31"/>
                <a:gd name="T7" fmla="*/ 0 h 30"/>
                <a:gd name="T8" fmla="*/ 0 w 31"/>
                <a:gd name="T9" fmla="*/ 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0"/>
                <a:gd name="T17" fmla="*/ 31 w 31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0">
                  <a:moveTo>
                    <a:pt x="0" y="4"/>
                  </a:moveTo>
                  <a:lnTo>
                    <a:pt x="2" y="29"/>
                  </a:lnTo>
                  <a:lnTo>
                    <a:pt x="30" y="24"/>
                  </a:lnTo>
                  <a:lnTo>
                    <a:pt x="27" y="0"/>
                  </a:lnTo>
                  <a:lnTo>
                    <a:pt x="0" y="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34" name="Freeform 484"/>
            <p:cNvSpPr>
              <a:spLocks/>
            </p:cNvSpPr>
            <p:nvPr/>
          </p:nvSpPr>
          <p:spPr bwMode="auto">
            <a:xfrm>
              <a:off x="2138" y="1543"/>
              <a:ext cx="28" cy="27"/>
            </a:xfrm>
            <a:custGeom>
              <a:avLst/>
              <a:gdLst>
                <a:gd name="T0" fmla="*/ 0 w 28"/>
                <a:gd name="T1" fmla="*/ 3 h 27"/>
                <a:gd name="T2" fmla="*/ 2 w 28"/>
                <a:gd name="T3" fmla="*/ 26 h 27"/>
                <a:gd name="T4" fmla="*/ 27 w 28"/>
                <a:gd name="T5" fmla="*/ 0 h 27"/>
                <a:gd name="T6" fmla="*/ 0 w 28"/>
                <a:gd name="T7" fmla="*/ 3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7"/>
                <a:gd name="T14" fmla="*/ 28 w 2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7">
                  <a:moveTo>
                    <a:pt x="0" y="3"/>
                  </a:moveTo>
                  <a:lnTo>
                    <a:pt x="2" y="26"/>
                  </a:lnTo>
                  <a:lnTo>
                    <a:pt x="27" y="0"/>
                  </a:lnTo>
                  <a:lnTo>
                    <a:pt x="0" y="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35" name="Freeform 485"/>
            <p:cNvSpPr>
              <a:spLocks/>
            </p:cNvSpPr>
            <p:nvPr/>
          </p:nvSpPr>
          <p:spPr bwMode="auto">
            <a:xfrm>
              <a:off x="2140" y="1543"/>
              <a:ext cx="31" cy="27"/>
            </a:xfrm>
            <a:custGeom>
              <a:avLst/>
              <a:gdLst>
                <a:gd name="T0" fmla="*/ 0 w 31"/>
                <a:gd name="T1" fmla="*/ 26 h 27"/>
                <a:gd name="T2" fmla="*/ 26 w 31"/>
                <a:gd name="T3" fmla="*/ 0 h 27"/>
                <a:gd name="T4" fmla="*/ 30 w 31"/>
                <a:gd name="T5" fmla="*/ 21 h 27"/>
                <a:gd name="T6" fmla="*/ 0 w 31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7"/>
                <a:gd name="T14" fmla="*/ 31 w 3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7">
                  <a:moveTo>
                    <a:pt x="0" y="26"/>
                  </a:moveTo>
                  <a:lnTo>
                    <a:pt x="26" y="0"/>
                  </a:lnTo>
                  <a:lnTo>
                    <a:pt x="30" y="21"/>
                  </a:lnTo>
                  <a:lnTo>
                    <a:pt x="0" y="2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36" name="Freeform 486"/>
            <p:cNvSpPr>
              <a:spLocks/>
            </p:cNvSpPr>
            <p:nvPr/>
          </p:nvSpPr>
          <p:spPr bwMode="auto">
            <a:xfrm>
              <a:off x="2138" y="1543"/>
              <a:ext cx="33" cy="27"/>
            </a:xfrm>
            <a:custGeom>
              <a:avLst/>
              <a:gdLst>
                <a:gd name="T0" fmla="*/ 0 w 33"/>
                <a:gd name="T1" fmla="*/ 3 h 27"/>
                <a:gd name="T2" fmla="*/ 3 w 33"/>
                <a:gd name="T3" fmla="*/ 26 h 27"/>
                <a:gd name="T4" fmla="*/ 32 w 33"/>
                <a:gd name="T5" fmla="*/ 21 h 27"/>
                <a:gd name="T6" fmla="*/ 29 w 33"/>
                <a:gd name="T7" fmla="*/ 0 h 27"/>
                <a:gd name="T8" fmla="*/ 0 w 33"/>
                <a:gd name="T9" fmla="*/ 3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7"/>
                <a:gd name="T17" fmla="*/ 33 w 3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7">
                  <a:moveTo>
                    <a:pt x="0" y="3"/>
                  </a:moveTo>
                  <a:lnTo>
                    <a:pt x="3" y="26"/>
                  </a:lnTo>
                  <a:lnTo>
                    <a:pt x="32" y="21"/>
                  </a:lnTo>
                  <a:lnTo>
                    <a:pt x="29" y="0"/>
                  </a:lnTo>
                  <a:lnTo>
                    <a:pt x="0" y="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37" name="Freeform 487"/>
            <p:cNvSpPr>
              <a:spLocks/>
            </p:cNvSpPr>
            <p:nvPr/>
          </p:nvSpPr>
          <p:spPr bwMode="auto">
            <a:xfrm>
              <a:off x="2165" y="1540"/>
              <a:ext cx="29" cy="26"/>
            </a:xfrm>
            <a:custGeom>
              <a:avLst/>
              <a:gdLst>
                <a:gd name="T0" fmla="*/ 0 w 29"/>
                <a:gd name="T1" fmla="*/ 3 h 26"/>
                <a:gd name="T2" fmla="*/ 2 w 29"/>
                <a:gd name="T3" fmla="*/ 25 h 26"/>
                <a:gd name="T4" fmla="*/ 28 w 29"/>
                <a:gd name="T5" fmla="*/ 0 h 26"/>
                <a:gd name="T6" fmla="*/ 0 w 29"/>
                <a:gd name="T7" fmla="*/ 3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6"/>
                <a:gd name="T14" fmla="*/ 29 w 2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6">
                  <a:moveTo>
                    <a:pt x="0" y="3"/>
                  </a:moveTo>
                  <a:lnTo>
                    <a:pt x="2" y="25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38" name="Freeform 488"/>
            <p:cNvSpPr>
              <a:spLocks/>
            </p:cNvSpPr>
            <p:nvPr/>
          </p:nvSpPr>
          <p:spPr bwMode="auto">
            <a:xfrm>
              <a:off x="2170" y="1540"/>
              <a:ext cx="28" cy="26"/>
            </a:xfrm>
            <a:custGeom>
              <a:avLst/>
              <a:gdLst>
                <a:gd name="T0" fmla="*/ 0 w 28"/>
                <a:gd name="T1" fmla="*/ 25 h 26"/>
                <a:gd name="T2" fmla="*/ 25 w 28"/>
                <a:gd name="T3" fmla="*/ 0 h 26"/>
                <a:gd name="T4" fmla="*/ 27 w 28"/>
                <a:gd name="T5" fmla="*/ 22 h 26"/>
                <a:gd name="T6" fmla="*/ 0 w 28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6"/>
                <a:gd name="T14" fmla="*/ 28 w 28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6">
                  <a:moveTo>
                    <a:pt x="0" y="25"/>
                  </a:moveTo>
                  <a:lnTo>
                    <a:pt x="25" y="0"/>
                  </a:lnTo>
                  <a:lnTo>
                    <a:pt x="27" y="22"/>
                  </a:lnTo>
                  <a:lnTo>
                    <a:pt x="0" y="2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39" name="Freeform 489"/>
            <p:cNvSpPr>
              <a:spLocks/>
            </p:cNvSpPr>
            <p:nvPr/>
          </p:nvSpPr>
          <p:spPr bwMode="auto">
            <a:xfrm>
              <a:off x="2165" y="1540"/>
              <a:ext cx="33" cy="26"/>
            </a:xfrm>
            <a:custGeom>
              <a:avLst/>
              <a:gdLst>
                <a:gd name="T0" fmla="*/ 0 w 33"/>
                <a:gd name="T1" fmla="*/ 3 h 26"/>
                <a:gd name="T2" fmla="*/ 3 w 33"/>
                <a:gd name="T3" fmla="*/ 25 h 26"/>
                <a:gd name="T4" fmla="*/ 32 w 33"/>
                <a:gd name="T5" fmla="*/ 22 h 26"/>
                <a:gd name="T6" fmla="*/ 30 w 33"/>
                <a:gd name="T7" fmla="*/ 0 h 26"/>
                <a:gd name="T8" fmla="*/ 0 w 33"/>
                <a:gd name="T9" fmla="*/ 3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6"/>
                <a:gd name="T17" fmla="*/ 33 w 33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6">
                  <a:moveTo>
                    <a:pt x="0" y="3"/>
                  </a:moveTo>
                  <a:lnTo>
                    <a:pt x="3" y="25"/>
                  </a:lnTo>
                  <a:lnTo>
                    <a:pt x="32" y="22"/>
                  </a:lnTo>
                  <a:lnTo>
                    <a:pt x="30" y="0"/>
                  </a:lnTo>
                  <a:lnTo>
                    <a:pt x="0" y="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40" name="Freeform 490"/>
            <p:cNvSpPr>
              <a:spLocks/>
            </p:cNvSpPr>
            <p:nvPr/>
          </p:nvSpPr>
          <p:spPr bwMode="auto">
            <a:xfrm>
              <a:off x="2193" y="1537"/>
              <a:ext cx="32" cy="25"/>
            </a:xfrm>
            <a:custGeom>
              <a:avLst/>
              <a:gdLst>
                <a:gd name="T0" fmla="*/ 0 w 32"/>
                <a:gd name="T1" fmla="*/ 3 h 25"/>
                <a:gd name="T2" fmla="*/ 2 w 32"/>
                <a:gd name="T3" fmla="*/ 24 h 25"/>
                <a:gd name="T4" fmla="*/ 31 w 32"/>
                <a:gd name="T5" fmla="*/ 0 h 25"/>
                <a:gd name="T6" fmla="*/ 0 w 32"/>
                <a:gd name="T7" fmla="*/ 3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3"/>
                  </a:moveTo>
                  <a:lnTo>
                    <a:pt x="2" y="24"/>
                  </a:lnTo>
                  <a:lnTo>
                    <a:pt x="31" y="0"/>
                  </a:lnTo>
                  <a:lnTo>
                    <a:pt x="0" y="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41" name="Freeform 491"/>
            <p:cNvSpPr>
              <a:spLocks/>
            </p:cNvSpPr>
            <p:nvPr/>
          </p:nvSpPr>
          <p:spPr bwMode="auto">
            <a:xfrm>
              <a:off x="2197" y="1537"/>
              <a:ext cx="29" cy="25"/>
            </a:xfrm>
            <a:custGeom>
              <a:avLst/>
              <a:gdLst>
                <a:gd name="T0" fmla="*/ 0 w 29"/>
                <a:gd name="T1" fmla="*/ 24 h 25"/>
                <a:gd name="T2" fmla="*/ 26 w 29"/>
                <a:gd name="T3" fmla="*/ 0 h 25"/>
                <a:gd name="T4" fmla="*/ 28 w 29"/>
                <a:gd name="T5" fmla="*/ 21 h 25"/>
                <a:gd name="T6" fmla="*/ 0 w 29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5"/>
                <a:gd name="T14" fmla="*/ 29 w 2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5">
                  <a:moveTo>
                    <a:pt x="0" y="24"/>
                  </a:moveTo>
                  <a:lnTo>
                    <a:pt x="26" y="0"/>
                  </a:lnTo>
                  <a:lnTo>
                    <a:pt x="28" y="21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42" name="Freeform 492"/>
            <p:cNvSpPr>
              <a:spLocks/>
            </p:cNvSpPr>
            <p:nvPr/>
          </p:nvSpPr>
          <p:spPr bwMode="auto">
            <a:xfrm>
              <a:off x="2193" y="1537"/>
              <a:ext cx="33" cy="25"/>
            </a:xfrm>
            <a:custGeom>
              <a:avLst/>
              <a:gdLst>
                <a:gd name="T0" fmla="*/ 0 w 33"/>
                <a:gd name="T1" fmla="*/ 3 h 25"/>
                <a:gd name="T2" fmla="*/ 2 w 33"/>
                <a:gd name="T3" fmla="*/ 24 h 25"/>
                <a:gd name="T4" fmla="*/ 32 w 33"/>
                <a:gd name="T5" fmla="*/ 21 h 25"/>
                <a:gd name="T6" fmla="*/ 30 w 33"/>
                <a:gd name="T7" fmla="*/ 0 h 25"/>
                <a:gd name="T8" fmla="*/ 0 w 33"/>
                <a:gd name="T9" fmla="*/ 3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5"/>
                <a:gd name="T17" fmla="*/ 33 w 3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5">
                  <a:moveTo>
                    <a:pt x="0" y="3"/>
                  </a:moveTo>
                  <a:lnTo>
                    <a:pt x="2" y="24"/>
                  </a:lnTo>
                  <a:lnTo>
                    <a:pt x="32" y="21"/>
                  </a:lnTo>
                  <a:lnTo>
                    <a:pt x="30" y="0"/>
                  </a:lnTo>
                  <a:lnTo>
                    <a:pt x="0" y="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43" name="Freeform 493"/>
            <p:cNvSpPr>
              <a:spLocks/>
            </p:cNvSpPr>
            <p:nvPr/>
          </p:nvSpPr>
          <p:spPr bwMode="auto">
            <a:xfrm>
              <a:off x="2224" y="1536"/>
              <a:ext cx="30" cy="25"/>
            </a:xfrm>
            <a:custGeom>
              <a:avLst/>
              <a:gdLst>
                <a:gd name="T0" fmla="*/ 0 w 30"/>
                <a:gd name="T1" fmla="*/ 2 h 25"/>
                <a:gd name="T2" fmla="*/ 1 w 30"/>
                <a:gd name="T3" fmla="*/ 24 h 25"/>
                <a:gd name="T4" fmla="*/ 29 w 30"/>
                <a:gd name="T5" fmla="*/ 0 h 25"/>
                <a:gd name="T6" fmla="*/ 0 w 30"/>
                <a:gd name="T7" fmla="*/ 2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5"/>
                <a:gd name="T14" fmla="*/ 30 w 3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5">
                  <a:moveTo>
                    <a:pt x="0" y="2"/>
                  </a:moveTo>
                  <a:lnTo>
                    <a:pt x="1" y="24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44" name="Freeform 494"/>
            <p:cNvSpPr>
              <a:spLocks/>
            </p:cNvSpPr>
            <p:nvPr/>
          </p:nvSpPr>
          <p:spPr bwMode="auto">
            <a:xfrm>
              <a:off x="2225" y="1536"/>
              <a:ext cx="31" cy="25"/>
            </a:xfrm>
            <a:custGeom>
              <a:avLst/>
              <a:gdLst>
                <a:gd name="T0" fmla="*/ 0 w 31"/>
                <a:gd name="T1" fmla="*/ 24 h 25"/>
                <a:gd name="T2" fmla="*/ 29 w 31"/>
                <a:gd name="T3" fmla="*/ 0 h 25"/>
                <a:gd name="T4" fmla="*/ 30 w 31"/>
                <a:gd name="T5" fmla="*/ 21 h 25"/>
                <a:gd name="T6" fmla="*/ 0 w 3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5"/>
                <a:gd name="T14" fmla="*/ 31 w 3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5">
                  <a:moveTo>
                    <a:pt x="0" y="24"/>
                  </a:moveTo>
                  <a:lnTo>
                    <a:pt x="29" y="0"/>
                  </a:lnTo>
                  <a:lnTo>
                    <a:pt x="30" y="21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45" name="Freeform 495"/>
            <p:cNvSpPr>
              <a:spLocks/>
            </p:cNvSpPr>
            <p:nvPr/>
          </p:nvSpPr>
          <p:spPr bwMode="auto">
            <a:xfrm>
              <a:off x="2224" y="1536"/>
              <a:ext cx="32" cy="25"/>
            </a:xfrm>
            <a:custGeom>
              <a:avLst/>
              <a:gdLst>
                <a:gd name="T0" fmla="*/ 0 w 32"/>
                <a:gd name="T1" fmla="*/ 2 h 25"/>
                <a:gd name="T2" fmla="*/ 1 w 32"/>
                <a:gd name="T3" fmla="*/ 24 h 25"/>
                <a:gd name="T4" fmla="*/ 31 w 32"/>
                <a:gd name="T5" fmla="*/ 21 h 25"/>
                <a:gd name="T6" fmla="*/ 30 w 32"/>
                <a:gd name="T7" fmla="*/ 0 h 25"/>
                <a:gd name="T8" fmla="*/ 0 w 32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5"/>
                <a:gd name="T17" fmla="*/ 32 w 3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5">
                  <a:moveTo>
                    <a:pt x="0" y="2"/>
                  </a:moveTo>
                  <a:lnTo>
                    <a:pt x="1" y="24"/>
                  </a:lnTo>
                  <a:lnTo>
                    <a:pt x="31" y="21"/>
                  </a:lnTo>
                  <a:lnTo>
                    <a:pt x="30" y="0"/>
                  </a:lnTo>
                  <a:lnTo>
                    <a:pt x="0" y="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46" name="Freeform 496"/>
            <p:cNvSpPr>
              <a:spLocks/>
            </p:cNvSpPr>
            <p:nvPr/>
          </p:nvSpPr>
          <p:spPr bwMode="auto">
            <a:xfrm>
              <a:off x="2253" y="1532"/>
              <a:ext cx="31" cy="27"/>
            </a:xfrm>
            <a:custGeom>
              <a:avLst/>
              <a:gdLst>
                <a:gd name="T0" fmla="*/ 0 w 31"/>
                <a:gd name="T1" fmla="*/ 2 h 27"/>
                <a:gd name="T2" fmla="*/ 0 w 31"/>
                <a:gd name="T3" fmla="*/ 26 h 27"/>
                <a:gd name="T4" fmla="*/ 30 w 31"/>
                <a:gd name="T5" fmla="*/ 0 h 27"/>
                <a:gd name="T6" fmla="*/ 0 w 31"/>
                <a:gd name="T7" fmla="*/ 2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7"/>
                <a:gd name="T14" fmla="*/ 31 w 3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7">
                  <a:moveTo>
                    <a:pt x="0" y="2"/>
                  </a:moveTo>
                  <a:lnTo>
                    <a:pt x="0" y="26"/>
                  </a:lnTo>
                  <a:lnTo>
                    <a:pt x="30" y="0"/>
                  </a:lnTo>
                  <a:lnTo>
                    <a:pt x="0" y="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47" name="Freeform 497"/>
            <p:cNvSpPr>
              <a:spLocks/>
            </p:cNvSpPr>
            <p:nvPr/>
          </p:nvSpPr>
          <p:spPr bwMode="auto">
            <a:xfrm>
              <a:off x="2255" y="1532"/>
              <a:ext cx="29" cy="27"/>
            </a:xfrm>
            <a:custGeom>
              <a:avLst/>
              <a:gdLst>
                <a:gd name="T0" fmla="*/ 0 w 29"/>
                <a:gd name="T1" fmla="*/ 26 h 27"/>
                <a:gd name="T2" fmla="*/ 27 w 29"/>
                <a:gd name="T3" fmla="*/ 0 h 27"/>
                <a:gd name="T4" fmla="*/ 28 w 29"/>
                <a:gd name="T5" fmla="*/ 23 h 27"/>
                <a:gd name="T6" fmla="*/ 0 w 29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7"/>
                <a:gd name="T14" fmla="*/ 29 w 2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7">
                  <a:moveTo>
                    <a:pt x="0" y="26"/>
                  </a:moveTo>
                  <a:lnTo>
                    <a:pt x="27" y="0"/>
                  </a:lnTo>
                  <a:lnTo>
                    <a:pt x="28" y="23"/>
                  </a:lnTo>
                  <a:lnTo>
                    <a:pt x="0" y="2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48" name="Freeform 498"/>
            <p:cNvSpPr>
              <a:spLocks/>
            </p:cNvSpPr>
            <p:nvPr/>
          </p:nvSpPr>
          <p:spPr bwMode="auto">
            <a:xfrm>
              <a:off x="2253" y="1532"/>
              <a:ext cx="31" cy="27"/>
            </a:xfrm>
            <a:custGeom>
              <a:avLst/>
              <a:gdLst>
                <a:gd name="T0" fmla="*/ 0 w 31"/>
                <a:gd name="T1" fmla="*/ 2 h 27"/>
                <a:gd name="T2" fmla="*/ 0 w 31"/>
                <a:gd name="T3" fmla="*/ 26 h 27"/>
                <a:gd name="T4" fmla="*/ 30 w 31"/>
                <a:gd name="T5" fmla="*/ 23 h 27"/>
                <a:gd name="T6" fmla="*/ 29 w 31"/>
                <a:gd name="T7" fmla="*/ 0 h 27"/>
                <a:gd name="T8" fmla="*/ 0 w 31"/>
                <a:gd name="T9" fmla="*/ 2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7"/>
                <a:gd name="T17" fmla="*/ 31 w 3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7">
                  <a:moveTo>
                    <a:pt x="0" y="2"/>
                  </a:moveTo>
                  <a:lnTo>
                    <a:pt x="0" y="26"/>
                  </a:lnTo>
                  <a:lnTo>
                    <a:pt x="30" y="23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49" name="Freeform 499"/>
            <p:cNvSpPr>
              <a:spLocks/>
            </p:cNvSpPr>
            <p:nvPr/>
          </p:nvSpPr>
          <p:spPr bwMode="auto">
            <a:xfrm>
              <a:off x="2283" y="1530"/>
              <a:ext cx="30" cy="26"/>
            </a:xfrm>
            <a:custGeom>
              <a:avLst/>
              <a:gdLst>
                <a:gd name="T0" fmla="*/ 0 w 30"/>
                <a:gd name="T1" fmla="*/ 2 h 26"/>
                <a:gd name="T2" fmla="*/ 0 w 30"/>
                <a:gd name="T3" fmla="*/ 25 h 26"/>
                <a:gd name="T4" fmla="*/ 29 w 30"/>
                <a:gd name="T5" fmla="*/ 0 h 26"/>
                <a:gd name="T6" fmla="*/ 0 w 30"/>
                <a:gd name="T7" fmla="*/ 2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6"/>
                <a:gd name="T14" fmla="*/ 30 w 3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6">
                  <a:moveTo>
                    <a:pt x="0" y="2"/>
                  </a:moveTo>
                  <a:lnTo>
                    <a:pt x="0" y="25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50" name="Freeform 500"/>
            <p:cNvSpPr>
              <a:spLocks/>
            </p:cNvSpPr>
            <p:nvPr/>
          </p:nvSpPr>
          <p:spPr bwMode="auto">
            <a:xfrm>
              <a:off x="2283" y="1530"/>
              <a:ext cx="31" cy="26"/>
            </a:xfrm>
            <a:custGeom>
              <a:avLst/>
              <a:gdLst>
                <a:gd name="T0" fmla="*/ 0 w 31"/>
                <a:gd name="T1" fmla="*/ 25 h 26"/>
                <a:gd name="T2" fmla="*/ 29 w 31"/>
                <a:gd name="T3" fmla="*/ 0 h 26"/>
                <a:gd name="T4" fmla="*/ 30 w 31"/>
                <a:gd name="T5" fmla="*/ 22 h 26"/>
                <a:gd name="T6" fmla="*/ 0 w 31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6"/>
                <a:gd name="T14" fmla="*/ 31 w 31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6">
                  <a:moveTo>
                    <a:pt x="0" y="25"/>
                  </a:moveTo>
                  <a:lnTo>
                    <a:pt x="29" y="0"/>
                  </a:lnTo>
                  <a:lnTo>
                    <a:pt x="30" y="22"/>
                  </a:lnTo>
                  <a:lnTo>
                    <a:pt x="0" y="2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51" name="Freeform 501"/>
            <p:cNvSpPr>
              <a:spLocks/>
            </p:cNvSpPr>
            <p:nvPr/>
          </p:nvSpPr>
          <p:spPr bwMode="auto">
            <a:xfrm>
              <a:off x="2283" y="1530"/>
              <a:ext cx="31" cy="26"/>
            </a:xfrm>
            <a:custGeom>
              <a:avLst/>
              <a:gdLst>
                <a:gd name="T0" fmla="*/ 0 w 31"/>
                <a:gd name="T1" fmla="*/ 2 h 26"/>
                <a:gd name="T2" fmla="*/ 0 w 31"/>
                <a:gd name="T3" fmla="*/ 25 h 26"/>
                <a:gd name="T4" fmla="*/ 30 w 31"/>
                <a:gd name="T5" fmla="*/ 22 h 26"/>
                <a:gd name="T6" fmla="*/ 29 w 31"/>
                <a:gd name="T7" fmla="*/ 0 h 26"/>
                <a:gd name="T8" fmla="*/ 0 w 31"/>
                <a:gd name="T9" fmla="*/ 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6"/>
                <a:gd name="T17" fmla="*/ 31 w 3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6">
                  <a:moveTo>
                    <a:pt x="0" y="2"/>
                  </a:moveTo>
                  <a:lnTo>
                    <a:pt x="0" y="25"/>
                  </a:lnTo>
                  <a:lnTo>
                    <a:pt x="30" y="22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52" name="Freeform 502"/>
            <p:cNvSpPr>
              <a:spLocks/>
            </p:cNvSpPr>
            <p:nvPr/>
          </p:nvSpPr>
          <p:spPr bwMode="auto">
            <a:xfrm>
              <a:off x="2312" y="1529"/>
              <a:ext cx="32" cy="25"/>
            </a:xfrm>
            <a:custGeom>
              <a:avLst/>
              <a:gdLst>
                <a:gd name="T0" fmla="*/ 0 w 32"/>
                <a:gd name="T1" fmla="*/ 1 h 25"/>
                <a:gd name="T2" fmla="*/ 0 w 32"/>
                <a:gd name="T3" fmla="*/ 24 h 25"/>
                <a:gd name="T4" fmla="*/ 31 w 32"/>
                <a:gd name="T5" fmla="*/ 0 h 25"/>
                <a:gd name="T6" fmla="*/ 0 w 32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1"/>
                  </a:moveTo>
                  <a:lnTo>
                    <a:pt x="0" y="24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53" name="Freeform 503"/>
            <p:cNvSpPr>
              <a:spLocks/>
            </p:cNvSpPr>
            <p:nvPr/>
          </p:nvSpPr>
          <p:spPr bwMode="auto">
            <a:xfrm>
              <a:off x="2313" y="1529"/>
              <a:ext cx="32" cy="25"/>
            </a:xfrm>
            <a:custGeom>
              <a:avLst/>
              <a:gdLst>
                <a:gd name="T0" fmla="*/ 0 w 32"/>
                <a:gd name="T1" fmla="*/ 24 h 25"/>
                <a:gd name="T2" fmla="*/ 30 w 32"/>
                <a:gd name="T3" fmla="*/ 0 h 25"/>
                <a:gd name="T4" fmla="*/ 31 w 32"/>
                <a:gd name="T5" fmla="*/ 22 h 25"/>
                <a:gd name="T6" fmla="*/ 0 w 32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24"/>
                  </a:moveTo>
                  <a:lnTo>
                    <a:pt x="30" y="0"/>
                  </a:lnTo>
                  <a:lnTo>
                    <a:pt x="31" y="22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54" name="Freeform 504"/>
            <p:cNvSpPr>
              <a:spLocks/>
            </p:cNvSpPr>
            <p:nvPr/>
          </p:nvSpPr>
          <p:spPr bwMode="auto">
            <a:xfrm>
              <a:off x="2312" y="1529"/>
              <a:ext cx="33" cy="25"/>
            </a:xfrm>
            <a:custGeom>
              <a:avLst/>
              <a:gdLst>
                <a:gd name="T0" fmla="*/ 0 w 33"/>
                <a:gd name="T1" fmla="*/ 1 h 25"/>
                <a:gd name="T2" fmla="*/ 0 w 33"/>
                <a:gd name="T3" fmla="*/ 24 h 25"/>
                <a:gd name="T4" fmla="*/ 32 w 33"/>
                <a:gd name="T5" fmla="*/ 22 h 25"/>
                <a:gd name="T6" fmla="*/ 31 w 33"/>
                <a:gd name="T7" fmla="*/ 0 h 25"/>
                <a:gd name="T8" fmla="*/ 0 w 33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5"/>
                <a:gd name="T17" fmla="*/ 33 w 3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5">
                  <a:moveTo>
                    <a:pt x="0" y="1"/>
                  </a:moveTo>
                  <a:lnTo>
                    <a:pt x="0" y="24"/>
                  </a:lnTo>
                  <a:lnTo>
                    <a:pt x="32" y="22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55" name="Freeform 505"/>
            <p:cNvSpPr>
              <a:spLocks/>
            </p:cNvSpPr>
            <p:nvPr/>
          </p:nvSpPr>
          <p:spPr bwMode="auto">
            <a:xfrm>
              <a:off x="2343" y="1529"/>
              <a:ext cx="32" cy="25"/>
            </a:xfrm>
            <a:custGeom>
              <a:avLst/>
              <a:gdLst>
                <a:gd name="T0" fmla="*/ 0 w 32"/>
                <a:gd name="T1" fmla="*/ 1 h 25"/>
                <a:gd name="T2" fmla="*/ 0 w 32"/>
                <a:gd name="T3" fmla="*/ 24 h 25"/>
                <a:gd name="T4" fmla="*/ 31 w 32"/>
                <a:gd name="T5" fmla="*/ 0 h 25"/>
                <a:gd name="T6" fmla="*/ 0 w 32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1"/>
                  </a:moveTo>
                  <a:lnTo>
                    <a:pt x="0" y="24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56" name="Freeform 506"/>
            <p:cNvSpPr>
              <a:spLocks/>
            </p:cNvSpPr>
            <p:nvPr/>
          </p:nvSpPr>
          <p:spPr bwMode="auto">
            <a:xfrm>
              <a:off x="2344" y="1529"/>
              <a:ext cx="31" cy="25"/>
            </a:xfrm>
            <a:custGeom>
              <a:avLst/>
              <a:gdLst>
                <a:gd name="T0" fmla="*/ 0 w 31"/>
                <a:gd name="T1" fmla="*/ 24 h 25"/>
                <a:gd name="T2" fmla="*/ 29 w 31"/>
                <a:gd name="T3" fmla="*/ 0 h 25"/>
                <a:gd name="T4" fmla="*/ 30 w 31"/>
                <a:gd name="T5" fmla="*/ 21 h 25"/>
                <a:gd name="T6" fmla="*/ 0 w 3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5"/>
                <a:gd name="T14" fmla="*/ 31 w 3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5">
                  <a:moveTo>
                    <a:pt x="0" y="24"/>
                  </a:moveTo>
                  <a:lnTo>
                    <a:pt x="29" y="0"/>
                  </a:lnTo>
                  <a:lnTo>
                    <a:pt x="30" y="21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57" name="Freeform 507"/>
            <p:cNvSpPr>
              <a:spLocks/>
            </p:cNvSpPr>
            <p:nvPr/>
          </p:nvSpPr>
          <p:spPr bwMode="auto">
            <a:xfrm>
              <a:off x="2343" y="1529"/>
              <a:ext cx="32" cy="25"/>
            </a:xfrm>
            <a:custGeom>
              <a:avLst/>
              <a:gdLst>
                <a:gd name="T0" fmla="*/ 0 w 32"/>
                <a:gd name="T1" fmla="*/ 1 h 25"/>
                <a:gd name="T2" fmla="*/ 0 w 32"/>
                <a:gd name="T3" fmla="*/ 24 h 25"/>
                <a:gd name="T4" fmla="*/ 31 w 32"/>
                <a:gd name="T5" fmla="*/ 21 h 25"/>
                <a:gd name="T6" fmla="*/ 30 w 32"/>
                <a:gd name="T7" fmla="*/ 0 h 25"/>
                <a:gd name="T8" fmla="*/ 0 w 32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5"/>
                <a:gd name="T17" fmla="*/ 32 w 3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5">
                  <a:moveTo>
                    <a:pt x="0" y="1"/>
                  </a:moveTo>
                  <a:lnTo>
                    <a:pt x="0" y="24"/>
                  </a:lnTo>
                  <a:lnTo>
                    <a:pt x="31" y="21"/>
                  </a:lnTo>
                  <a:lnTo>
                    <a:pt x="30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58" name="Freeform 508"/>
            <p:cNvSpPr>
              <a:spLocks/>
            </p:cNvSpPr>
            <p:nvPr/>
          </p:nvSpPr>
          <p:spPr bwMode="auto">
            <a:xfrm>
              <a:off x="2374" y="1526"/>
              <a:ext cx="35" cy="26"/>
            </a:xfrm>
            <a:custGeom>
              <a:avLst/>
              <a:gdLst>
                <a:gd name="T0" fmla="*/ 0 w 35"/>
                <a:gd name="T1" fmla="*/ 2 h 26"/>
                <a:gd name="T2" fmla="*/ 1 w 35"/>
                <a:gd name="T3" fmla="*/ 25 h 26"/>
                <a:gd name="T4" fmla="*/ 34 w 35"/>
                <a:gd name="T5" fmla="*/ 0 h 26"/>
                <a:gd name="T6" fmla="*/ 0 w 35"/>
                <a:gd name="T7" fmla="*/ 2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6"/>
                <a:gd name="T14" fmla="*/ 35 w 35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6">
                  <a:moveTo>
                    <a:pt x="0" y="2"/>
                  </a:moveTo>
                  <a:lnTo>
                    <a:pt x="1" y="25"/>
                  </a:lnTo>
                  <a:lnTo>
                    <a:pt x="34" y="0"/>
                  </a:lnTo>
                  <a:lnTo>
                    <a:pt x="0" y="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59" name="Freeform 509"/>
            <p:cNvSpPr>
              <a:spLocks/>
            </p:cNvSpPr>
            <p:nvPr/>
          </p:nvSpPr>
          <p:spPr bwMode="auto">
            <a:xfrm>
              <a:off x="2374" y="1526"/>
              <a:ext cx="35" cy="26"/>
            </a:xfrm>
            <a:custGeom>
              <a:avLst/>
              <a:gdLst>
                <a:gd name="T0" fmla="*/ 0 w 35"/>
                <a:gd name="T1" fmla="*/ 25 h 26"/>
                <a:gd name="T2" fmla="*/ 32 w 35"/>
                <a:gd name="T3" fmla="*/ 0 h 26"/>
                <a:gd name="T4" fmla="*/ 34 w 35"/>
                <a:gd name="T5" fmla="*/ 23 h 26"/>
                <a:gd name="T6" fmla="*/ 0 w 35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6"/>
                <a:gd name="T14" fmla="*/ 35 w 35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6">
                  <a:moveTo>
                    <a:pt x="0" y="25"/>
                  </a:moveTo>
                  <a:lnTo>
                    <a:pt x="32" y="0"/>
                  </a:lnTo>
                  <a:lnTo>
                    <a:pt x="34" y="23"/>
                  </a:lnTo>
                  <a:lnTo>
                    <a:pt x="0" y="2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60" name="Freeform 510"/>
            <p:cNvSpPr>
              <a:spLocks/>
            </p:cNvSpPr>
            <p:nvPr/>
          </p:nvSpPr>
          <p:spPr bwMode="auto">
            <a:xfrm>
              <a:off x="2374" y="1526"/>
              <a:ext cx="35" cy="26"/>
            </a:xfrm>
            <a:custGeom>
              <a:avLst/>
              <a:gdLst>
                <a:gd name="T0" fmla="*/ 0 w 35"/>
                <a:gd name="T1" fmla="*/ 2 h 26"/>
                <a:gd name="T2" fmla="*/ 1 w 35"/>
                <a:gd name="T3" fmla="*/ 25 h 26"/>
                <a:gd name="T4" fmla="*/ 34 w 35"/>
                <a:gd name="T5" fmla="*/ 23 h 26"/>
                <a:gd name="T6" fmla="*/ 32 w 35"/>
                <a:gd name="T7" fmla="*/ 0 h 26"/>
                <a:gd name="T8" fmla="*/ 0 w 35"/>
                <a:gd name="T9" fmla="*/ 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6"/>
                <a:gd name="T17" fmla="*/ 35 w 3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6">
                  <a:moveTo>
                    <a:pt x="0" y="2"/>
                  </a:moveTo>
                  <a:lnTo>
                    <a:pt x="1" y="25"/>
                  </a:lnTo>
                  <a:lnTo>
                    <a:pt x="34" y="23"/>
                  </a:lnTo>
                  <a:lnTo>
                    <a:pt x="32" y="0"/>
                  </a:lnTo>
                  <a:lnTo>
                    <a:pt x="0" y="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61" name="Freeform 511"/>
            <p:cNvSpPr>
              <a:spLocks/>
            </p:cNvSpPr>
            <p:nvPr/>
          </p:nvSpPr>
          <p:spPr bwMode="auto">
            <a:xfrm>
              <a:off x="2408" y="1525"/>
              <a:ext cx="32" cy="25"/>
            </a:xfrm>
            <a:custGeom>
              <a:avLst/>
              <a:gdLst>
                <a:gd name="T0" fmla="*/ 0 w 32"/>
                <a:gd name="T1" fmla="*/ 1 h 25"/>
                <a:gd name="T2" fmla="*/ 0 w 32"/>
                <a:gd name="T3" fmla="*/ 24 h 25"/>
                <a:gd name="T4" fmla="*/ 31 w 32"/>
                <a:gd name="T5" fmla="*/ 0 h 25"/>
                <a:gd name="T6" fmla="*/ 0 w 32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1"/>
                  </a:moveTo>
                  <a:lnTo>
                    <a:pt x="0" y="24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62" name="Freeform 512"/>
            <p:cNvSpPr>
              <a:spLocks/>
            </p:cNvSpPr>
            <p:nvPr/>
          </p:nvSpPr>
          <p:spPr bwMode="auto">
            <a:xfrm>
              <a:off x="2408" y="1525"/>
              <a:ext cx="33" cy="25"/>
            </a:xfrm>
            <a:custGeom>
              <a:avLst/>
              <a:gdLst>
                <a:gd name="T0" fmla="*/ 0 w 33"/>
                <a:gd name="T1" fmla="*/ 24 h 25"/>
                <a:gd name="T2" fmla="*/ 31 w 33"/>
                <a:gd name="T3" fmla="*/ 0 h 25"/>
                <a:gd name="T4" fmla="*/ 32 w 33"/>
                <a:gd name="T5" fmla="*/ 22 h 25"/>
                <a:gd name="T6" fmla="*/ 0 w 33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5"/>
                <a:gd name="T14" fmla="*/ 33 w 3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5">
                  <a:moveTo>
                    <a:pt x="0" y="24"/>
                  </a:moveTo>
                  <a:lnTo>
                    <a:pt x="31" y="0"/>
                  </a:lnTo>
                  <a:lnTo>
                    <a:pt x="32" y="22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63" name="Freeform 513"/>
            <p:cNvSpPr>
              <a:spLocks/>
            </p:cNvSpPr>
            <p:nvPr/>
          </p:nvSpPr>
          <p:spPr bwMode="auto">
            <a:xfrm>
              <a:off x="2408" y="1525"/>
              <a:ext cx="33" cy="25"/>
            </a:xfrm>
            <a:custGeom>
              <a:avLst/>
              <a:gdLst>
                <a:gd name="T0" fmla="*/ 0 w 33"/>
                <a:gd name="T1" fmla="*/ 1 h 25"/>
                <a:gd name="T2" fmla="*/ 0 w 33"/>
                <a:gd name="T3" fmla="*/ 24 h 25"/>
                <a:gd name="T4" fmla="*/ 32 w 33"/>
                <a:gd name="T5" fmla="*/ 22 h 25"/>
                <a:gd name="T6" fmla="*/ 31 w 33"/>
                <a:gd name="T7" fmla="*/ 0 h 25"/>
                <a:gd name="T8" fmla="*/ 0 w 33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5"/>
                <a:gd name="T17" fmla="*/ 33 w 3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5">
                  <a:moveTo>
                    <a:pt x="0" y="1"/>
                  </a:moveTo>
                  <a:lnTo>
                    <a:pt x="0" y="24"/>
                  </a:lnTo>
                  <a:lnTo>
                    <a:pt x="32" y="22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64" name="Freeform 514"/>
            <p:cNvSpPr>
              <a:spLocks/>
            </p:cNvSpPr>
            <p:nvPr/>
          </p:nvSpPr>
          <p:spPr bwMode="auto">
            <a:xfrm>
              <a:off x="2439" y="1524"/>
              <a:ext cx="33" cy="25"/>
            </a:xfrm>
            <a:custGeom>
              <a:avLst/>
              <a:gdLst>
                <a:gd name="T0" fmla="*/ 0 w 33"/>
                <a:gd name="T1" fmla="*/ 1 h 25"/>
                <a:gd name="T2" fmla="*/ 0 w 33"/>
                <a:gd name="T3" fmla="*/ 24 h 25"/>
                <a:gd name="T4" fmla="*/ 32 w 33"/>
                <a:gd name="T5" fmla="*/ 0 h 25"/>
                <a:gd name="T6" fmla="*/ 0 w 33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5"/>
                <a:gd name="T14" fmla="*/ 33 w 3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5">
                  <a:moveTo>
                    <a:pt x="0" y="1"/>
                  </a:moveTo>
                  <a:lnTo>
                    <a:pt x="0" y="24"/>
                  </a:lnTo>
                  <a:lnTo>
                    <a:pt x="32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65" name="Freeform 515"/>
            <p:cNvSpPr>
              <a:spLocks/>
            </p:cNvSpPr>
            <p:nvPr/>
          </p:nvSpPr>
          <p:spPr bwMode="auto">
            <a:xfrm>
              <a:off x="2440" y="1524"/>
              <a:ext cx="33" cy="25"/>
            </a:xfrm>
            <a:custGeom>
              <a:avLst/>
              <a:gdLst>
                <a:gd name="T0" fmla="*/ 0 w 33"/>
                <a:gd name="T1" fmla="*/ 24 h 25"/>
                <a:gd name="T2" fmla="*/ 31 w 33"/>
                <a:gd name="T3" fmla="*/ 0 h 25"/>
                <a:gd name="T4" fmla="*/ 32 w 33"/>
                <a:gd name="T5" fmla="*/ 21 h 25"/>
                <a:gd name="T6" fmla="*/ 0 w 33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5"/>
                <a:gd name="T14" fmla="*/ 33 w 3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5">
                  <a:moveTo>
                    <a:pt x="0" y="24"/>
                  </a:moveTo>
                  <a:lnTo>
                    <a:pt x="31" y="0"/>
                  </a:lnTo>
                  <a:lnTo>
                    <a:pt x="32" y="21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66" name="Freeform 516"/>
            <p:cNvSpPr>
              <a:spLocks/>
            </p:cNvSpPr>
            <p:nvPr/>
          </p:nvSpPr>
          <p:spPr bwMode="auto">
            <a:xfrm>
              <a:off x="2439" y="1524"/>
              <a:ext cx="34" cy="25"/>
            </a:xfrm>
            <a:custGeom>
              <a:avLst/>
              <a:gdLst>
                <a:gd name="T0" fmla="*/ 0 w 34"/>
                <a:gd name="T1" fmla="*/ 1 h 25"/>
                <a:gd name="T2" fmla="*/ 0 w 34"/>
                <a:gd name="T3" fmla="*/ 24 h 25"/>
                <a:gd name="T4" fmla="*/ 33 w 34"/>
                <a:gd name="T5" fmla="*/ 21 h 25"/>
                <a:gd name="T6" fmla="*/ 32 w 34"/>
                <a:gd name="T7" fmla="*/ 0 h 25"/>
                <a:gd name="T8" fmla="*/ 0 w 34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5"/>
                <a:gd name="T17" fmla="*/ 34 w 3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5">
                  <a:moveTo>
                    <a:pt x="0" y="1"/>
                  </a:moveTo>
                  <a:lnTo>
                    <a:pt x="0" y="24"/>
                  </a:lnTo>
                  <a:lnTo>
                    <a:pt x="33" y="21"/>
                  </a:lnTo>
                  <a:lnTo>
                    <a:pt x="32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67" name="Freeform 517"/>
            <p:cNvSpPr>
              <a:spLocks/>
            </p:cNvSpPr>
            <p:nvPr/>
          </p:nvSpPr>
          <p:spPr bwMode="auto">
            <a:xfrm>
              <a:off x="2471" y="1521"/>
              <a:ext cx="36" cy="24"/>
            </a:xfrm>
            <a:custGeom>
              <a:avLst/>
              <a:gdLst>
                <a:gd name="T0" fmla="*/ 0 w 36"/>
                <a:gd name="T1" fmla="*/ 2 h 24"/>
                <a:gd name="T2" fmla="*/ 0 w 36"/>
                <a:gd name="T3" fmla="*/ 23 h 24"/>
                <a:gd name="T4" fmla="*/ 35 w 36"/>
                <a:gd name="T5" fmla="*/ 0 h 24"/>
                <a:gd name="T6" fmla="*/ 0 w 36"/>
                <a:gd name="T7" fmla="*/ 2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4"/>
                <a:gd name="T14" fmla="*/ 36 w 3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4">
                  <a:moveTo>
                    <a:pt x="0" y="2"/>
                  </a:moveTo>
                  <a:lnTo>
                    <a:pt x="0" y="23"/>
                  </a:lnTo>
                  <a:lnTo>
                    <a:pt x="35" y="0"/>
                  </a:lnTo>
                  <a:lnTo>
                    <a:pt x="0" y="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68" name="Freeform 518"/>
            <p:cNvSpPr>
              <a:spLocks/>
            </p:cNvSpPr>
            <p:nvPr/>
          </p:nvSpPr>
          <p:spPr bwMode="auto">
            <a:xfrm>
              <a:off x="2472" y="1521"/>
              <a:ext cx="36" cy="24"/>
            </a:xfrm>
            <a:custGeom>
              <a:avLst/>
              <a:gdLst>
                <a:gd name="T0" fmla="*/ 0 w 36"/>
                <a:gd name="T1" fmla="*/ 23 h 24"/>
                <a:gd name="T2" fmla="*/ 34 w 36"/>
                <a:gd name="T3" fmla="*/ 0 h 24"/>
                <a:gd name="T4" fmla="*/ 35 w 36"/>
                <a:gd name="T5" fmla="*/ 21 h 24"/>
                <a:gd name="T6" fmla="*/ 0 w 36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4"/>
                <a:gd name="T14" fmla="*/ 36 w 3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4">
                  <a:moveTo>
                    <a:pt x="0" y="23"/>
                  </a:moveTo>
                  <a:lnTo>
                    <a:pt x="34" y="0"/>
                  </a:lnTo>
                  <a:lnTo>
                    <a:pt x="35" y="21"/>
                  </a:lnTo>
                  <a:lnTo>
                    <a:pt x="0" y="2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69" name="Freeform 519"/>
            <p:cNvSpPr>
              <a:spLocks/>
            </p:cNvSpPr>
            <p:nvPr/>
          </p:nvSpPr>
          <p:spPr bwMode="auto">
            <a:xfrm>
              <a:off x="2471" y="1521"/>
              <a:ext cx="37" cy="24"/>
            </a:xfrm>
            <a:custGeom>
              <a:avLst/>
              <a:gdLst>
                <a:gd name="T0" fmla="*/ 0 w 37"/>
                <a:gd name="T1" fmla="*/ 2 h 24"/>
                <a:gd name="T2" fmla="*/ 0 w 37"/>
                <a:gd name="T3" fmla="*/ 23 h 24"/>
                <a:gd name="T4" fmla="*/ 36 w 37"/>
                <a:gd name="T5" fmla="*/ 21 h 24"/>
                <a:gd name="T6" fmla="*/ 35 w 37"/>
                <a:gd name="T7" fmla="*/ 0 h 24"/>
                <a:gd name="T8" fmla="*/ 0 w 37"/>
                <a:gd name="T9" fmla="*/ 2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24"/>
                <a:gd name="T17" fmla="*/ 37 w 3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24">
                  <a:moveTo>
                    <a:pt x="0" y="2"/>
                  </a:moveTo>
                  <a:lnTo>
                    <a:pt x="0" y="23"/>
                  </a:lnTo>
                  <a:lnTo>
                    <a:pt x="36" y="21"/>
                  </a:lnTo>
                  <a:lnTo>
                    <a:pt x="35" y="0"/>
                  </a:lnTo>
                  <a:lnTo>
                    <a:pt x="0" y="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70" name="Freeform 520"/>
            <p:cNvSpPr>
              <a:spLocks/>
            </p:cNvSpPr>
            <p:nvPr/>
          </p:nvSpPr>
          <p:spPr bwMode="auto">
            <a:xfrm>
              <a:off x="2506" y="1520"/>
              <a:ext cx="35" cy="25"/>
            </a:xfrm>
            <a:custGeom>
              <a:avLst/>
              <a:gdLst>
                <a:gd name="T0" fmla="*/ 0 w 35"/>
                <a:gd name="T1" fmla="*/ 1 h 25"/>
                <a:gd name="T2" fmla="*/ 0 w 35"/>
                <a:gd name="T3" fmla="*/ 24 h 25"/>
                <a:gd name="T4" fmla="*/ 34 w 35"/>
                <a:gd name="T5" fmla="*/ 0 h 25"/>
                <a:gd name="T6" fmla="*/ 0 w 35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5"/>
                <a:gd name="T14" fmla="*/ 35 w 3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5">
                  <a:moveTo>
                    <a:pt x="0" y="1"/>
                  </a:moveTo>
                  <a:lnTo>
                    <a:pt x="0" y="24"/>
                  </a:lnTo>
                  <a:lnTo>
                    <a:pt x="34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71" name="Freeform 521"/>
            <p:cNvSpPr>
              <a:spLocks/>
            </p:cNvSpPr>
            <p:nvPr/>
          </p:nvSpPr>
          <p:spPr bwMode="auto">
            <a:xfrm>
              <a:off x="2507" y="1520"/>
              <a:ext cx="35" cy="25"/>
            </a:xfrm>
            <a:custGeom>
              <a:avLst/>
              <a:gdLst>
                <a:gd name="T0" fmla="*/ 0 w 35"/>
                <a:gd name="T1" fmla="*/ 24 h 25"/>
                <a:gd name="T2" fmla="*/ 33 w 35"/>
                <a:gd name="T3" fmla="*/ 0 h 25"/>
                <a:gd name="T4" fmla="*/ 34 w 35"/>
                <a:gd name="T5" fmla="*/ 22 h 25"/>
                <a:gd name="T6" fmla="*/ 0 w 35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5"/>
                <a:gd name="T14" fmla="*/ 35 w 3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5">
                  <a:moveTo>
                    <a:pt x="0" y="24"/>
                  </a:moveTo>
                  <a:lnTo>
                    <a:pt x="33" y="0"/>
                  </a:lnTo>
                  <a:lnTo>
                    <a:pt x="34" y="22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72" name="Freeform 522"/>
            <p:cNvSpPr>
              <a:spLocks/>
            </p:cNvSpPr>
            <p:nvPr/>
          </p:nvSpPr>
          <p:spPr bwMode="auto">
            <a:xfrm>
              <a:off x="2506" y="1520"/>
              <a:ext cx="36" cy="25"/>
            </a:xfrm>
            <a:custGeom>
              <a:avLst/>
              <a:gdLst>
                <a:gd name="T0" fmla="*/ 0 w 36"/>
                <a:gd name="T1" fmla="*/ 1 h 25"/>
                <a:gd name="T2" fmla="*/ 0 w 36"/>
                <a:gd name="T3" fmla="*/ 24 h 25"/>
                <a:gd name="T4" fmla="*/ 35 w 36"/>
                <a:gd name="T5" fmla="*/ 22 h 25"/>
                <a:gd name="T6" fmla="*/ 34 w 36"/>
                <a:gd name="T7" fmla="*/ 0 h 25"/>
                <a:gd name="T8" fmla="*/ 0 w 36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5"/>
                <a:gd name="T17" fmla="*/ 36 w 3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5">
                  <a:moveTo>
                    <a:pt x="0" y="1"/>
                  </a:moveTo>
                  <a:lnTo>
                    <a:pt x="0" y="24"/>
                  </a:lnTo>
                  <a:lnTo>
                    <a:pt x="35" y="22"/>
                  </a:lnTo>
                  <a:lnTo>
                    <a:pt x="34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73" name="Freeform 523"/>
            <p:cNvSpPr>
              <a:spLocks/>
            </p:cNvSpPr>
            <p:nvPr/>
          </p:nvSpPr>
          <p:spPr bwMode="auto">
            <a:xfrm>
              <a:off x="2540" y="1520"/>
              <a:ext cx="38" cy="24"/>
            </a:xfrm>
            <a:custGeom>
              <a:avLst/>
              <a:gdLst>
                <a:gd name="T0" fmla="*/ 0 w 38"/>
                <a:gd name="T1" fmla="*/ 1 h 24"/>
                <a:gd name="T2" fmla="*/ 0 w 38"/>
                <a:gd name="T3" fmla="*/ 23 h 24"/>
                <a:gd name="T4" fmla="*/ 37 w 38"/>
                <a:gd name="T5" fmla="*/ 0 h 24"/>
                <a:gd name="T6" fmla="*/ 0 w 38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24"/>
                <a:gd name="T14" fmla="*/ 38 w 38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24">
                  <a:moveTo>
                    <a:pt x="0" y="1"/>
                  </a:moveTo>
                  <a:lnTo>
                    <a:pt x="0" y="23"/>
                  </a:lnTo>
                  <a:lnTo>
                    <a:pt x="37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74" name="Freeform 524"/>
            <p:cNvSpPr>
              <a:spLocks/>
            </p:cNvSpPr>
            <p:nvPr/>
          </p:nvSpPr>
          <p:spPr bwMode="auto">
            <a:xfrm>
              <a:off x="2541" y="1520"/>
              <a:ext cx="39" cy="24"/>
            </a:xfrm>
            <a:custGeom>
              <a:avLst/>
              <a:gdLst>
                <a:gd name="T0" fmla="*/ 0 w 39"/>
                <a:gd name="T1" fmla="*/ 23 h 24"/>
                <a:gd name="T2" fmla="*/ 37 w 39"/>
                <a:gd name="T3" fmla="*/ 0 h 24"/>
                <a:gd name="T4" fmla="*/ 38 w 39"/>
                <a:gd name="T5" fmla="*/ 20 h 24"/>
                <a:gd name="T6" fmla="*/ 0 w 39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24"/>
                <a:gd name="T14" fmla="*/ 39 w 3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24">
                  <a:moveTo>
                    <a:pt x="0" y="23"/>
                  </a:moveTo>
                  <a:lnTo>
                    <a:pt x="37" y="0"/>
                  </a:lnTo>
                  <a:lnTo>
                    <a:pt x="38" y="20"/>
                  </a:lnTo>
                  <a:lnTo>
                    <a:pt x="0" y="2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75" name="Freeform 525"/>
            <p:cNvSpPr>
              <a:spLocks/>
            </p:cNvSpPr>
            <p:nvPr/>
          </p:nvSpPr>
          <p:spPr bwMode="auto">
            <a:xfrm>
              <a:off x="2540" y="1520"/>
              <a:ext cx="40" cy="24"/>
            </a:xfrm>
            <a:custGeom>
              <a:avLst/>
              <a:gdLst>
                <a:gd name="T0" fmla="*/ 0 w 40"/>
                <a:gd name="T1" fmla="*/ 1 h 24"/>
                <a:gd name="T2" fmla="*/ 0 w 40"/>
                <a:gd name="T3" fmla="*/ 23 h 24"/>
                <a:gd name="T4" fmla="*/ 39 w 40"/>
                <a:gd name="T5" fmla="*/ 20 h 24"/>
                <a:gd name="T6" fmla="*/ 38 w 40"/>
                <a:gd name="T7" fmla="*/ 0 h 24"/>
                <a:gd name="T8" fmla="*/ 0 w 40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4"/>
                <a:gd name="T17" fmla="*/ 40 w 4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4">
                  <a:moveTo>
                    <a:pt x="0" y="1"/>
                  </a:moveTo>
                  <a:lnTo>
                    <a:pt x="0" y="23"/>
                  </a:lnTo>
                  <a:lnTo>
                    <a:pt x="39" y="20"/>
                  </a:lnTo>
                  <a:lnTo>
                    <a:pt x="38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76" name="Freeform 526"/>
            <p:cNvSpPr>
              <a:spLocks/>
            </p:cNvSpPr>
            <p:nvPr/>
          </p:nvSpPr>
          <p:spPr bwMode="auto">
            <a:xfrm>
              <a:off x="2577" y="1517"/>
              <a:ext cx="43" cy="25"/>
            </a:xfrm>
            <a:custGeom>
              <a:avLst/>
              <a:gdLst>
                <a:gd name="T0" fmla="*/ 0 w 43"/>
                <a:gd name="T1" fmla="*/ 2 h 25"/>
                <a:gd name="T2" fmla="*/ 1 w 43"/>
                <a:gd name="T3" fmla="*/ 24 h 25"/>
                <a:gd name="T4" fmla="*/ 42 w 43"/>
                <a:gd name="T5" fmla="*/ 0 h 25"/>
                <a:gd name="T6" fmla="*/ 0 w 43"/>
                <a:gd name="T7" fmla="*/ 2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5"/>
                <a:gd name="T14" fmla="*/ 43 w 4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5">
                  <a:moveTo>
                    <a:pt x="0" y="2"/>
                  </a:moveTo>
                  <a:lnTo>
                    <a:pt x="1" y="24"/>
                  </a:lnTo>
                  <a:lnTo>
                    <a:pt x="42" y="0"/>
                  </a:lnTo>
                  <a:lnTo>
                    <a:pt x="0" y="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77" name="Freeform 527"/>
            <p:cNvSpPr>
              <a:spLocks/>
            </p:cNvSpPr>
            <p:nvPr/>
          </p:nvSpPr>
          <p:spPr bwMode="auto">
            <a:xfrm>
              <a:off x="2579" y="1517"/>
              <a:ext cx="42" cy="25"/>
            </a:xfrm>
            <a:custGeom>
              <a:avLst/>
              <a:gdLst>
                <a:gd name="T0" fmla="*/ 0 w 42"/>
                <a:gd name="T1" fmla="*/ 24 h 25"/>
                <a:gd name="T2" fmla="*/ 40 w 42"/>
                <a:gd name="T3" fmla="*/ 0 h 25"/>
                <a:gd name="T4" fmla="*/ 41 w 42"/>
                <a:gd name="T5" fmla="*/ 22 h 25"/>
                <a:gd name="T6" fmla="*/ 0 w 42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25"/>
                <a:gd name="T14" fmla="*/ 42 w 4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25">
                  <a:moveTo>
                    <a:pt x="0" y="24"/>
                  </a:moveTo>
                  <a:lnTo>
                    <a:pt x="40" y="0"/>
                  </a:lnTo>
                  <a:lnTo>
                    <a:pt x="41" y="22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78" name="Freeform 528"/>
            <p:cNvSpPr>
              <a:spLocks/>
            </p:cNvSpPr>
            <p:nvPr/>
          </p:nvSpPr>
          <p:spPr bwMode="auto">
            <a:xfrm>
              <a:off x="2577" y="1517"/>
              <a:ext cx="44" cy="25"/>
            </a:xfrm>
            <a:custGeom>
              <a:avLst/>
              <a:gdLst>
                <a:gd name="T0" fmla="*/ 0 w 44"/>
                <a:gd name="T1" fmla="*/ 2 h 25"/>
                <a:gd name="T2" fmla="*/ 1 w 44"/>
                <a:gd name="T3" fmla="*/ 24 h 25"/>
                <a:gd name="T4" fmla="*/ 43 w 44"/>
                <a:gd name="T5" fmla="*/ 22 h 25"/>
                <a:gd name="T6" fmla="*/ 42 w 44"/>
                <a:gd name="T7" fmla="*/ 0 h 25"/>
                <a:gd name="T8" fmla="*/ 0 w 44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5"/>
                <a:gd name="T17" fmla="*/ 44 w 4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5">
                  <a:moveTo>
                    <a:pt x="0" y="2"/>
                  </a:moveTo>
                  <a:lnTo>
                    <a:pt x="1" y="24"/>
                  </a:lnTo>
                  <a:lnTo>
                    <a:pt x="43" y="22"/>
                  </a:lnTo>
                  <a:lnTo>
                    <a:pt x="42" y="0"/>
                  </a:lnTo>
                  <a:lnTo>
                    <a:pt x="0" y="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79" name="Freeform 529"/>
            <p:cNvSpPr>
              <a:spLocks/>
            </p:cNvSpPr>
            <p:nvPr/>
          </p:nvSpPr>
          <p:spPr bwMode="auto">
            <a:xfrm>
              <a:off x="2619" y="1515"/>
              <a:ext cx="43" cy="26"/>
            </a:xfrm>
            <a:custGeom>
              <a:avLst/>
              <a:gdLst>
                <a:gd name="T0" fmla="*/ 0 w 43"/>
                <a:gd name="T1" fmla="*/ 1 h 26"/>
                <a:gd name="T2" fmla="*/ 0 w 43"/>
                <a:gd name="T3" fmla="*/ 25 h 26"/>
                <a:gd name="T4" fmla="*/ 42 w 43"/>
                <a:gd name="T5" fmla="*/ 0 h 26"/>
                <a:gd name="T6" fmla="*/ 0 w 43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6"/>
                <a:gd name="T14" fmla="*/ 43 w 43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6">
                  <a:moveTo>
                    <a:pt x="0" y="1"/>
                  </a:moveTo>
                  <a:lnTo>
                    <a:pt x="0" y="25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80" name="Freeform 530"/>
            <p:cNvSpPr>
              <a:spLocks/>
            </p:cNvSpPr>
            <p:nvPr/>
          </p:nvSpPr>
          <p:spPr bwMode="auto">
            <a:xfrm>
              <a:off x="2620" y="1515"/>
              <a:ext cx="43" cy="26"/>
            </a:xfrm>
            <a:custGeom>
              <a:avLst/>
              <a:gdLst>
                <a:gd name="T0" fmla="*/ 0 w 43"/>
                <a:gd name="T1" fmla="*/ 25 h 26"/>
                <a:gd name="T2" fmla="*/ 41 w 43"/>
                <a:gd name="T3" fmla="*/ 0 h 26"/>
                <a:gd name="T4" fmla="*/ 42 w 43"/>
                <a:gd name="T5" fmla="*/ 23 h 26"/>
                <a:gd name="T6" fmla="*/ 0 w 43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6"/>
                <a:gd name="T14" fmla="*/ 43 w 43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6">
                  <a:moveTo>
                    <a:pt x="0" y="25"/>
                  </a:moveTo>
                  <a:lnTo>
                    <a:pt x="41" y="0"/>
                  </a:lnTo>
                  <a:lnTo>
                    <a:pt x="42" y="23"/>
                  </a:lnTo>
                  <a:lnTo>
                    <a:pt x="0" y="2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81" name="Freeform 531"/>
            <p:cNvSpPr>
              <a:spLocks/>
            </p:cNvSpPr>
            <p:nvPr/>
          </p:nvSpPr>
          <p:spPr bwMode="auto">
            <a:xfrm>
              <a:off x="2619" y="1515"/>
              <a:ext cx="44" cy="26"/>
            </a:xfrm>
            <a:custGeom>
              <a:avLst/>
              <a:gdLst>
                <a:gd name="T0" fmla="*/ 0 w 44"/>
                <a:gd name="T1" fmla="*/ 1 h 26"/>
                <a:gd name="T2" fmla="*/ 0 w 44"/>
                <a:gd name="T3" fmla="*/ 25 h 26"/>
                <a:gd name="T4" fmla="*/ 43 w 44"/>
                <a:gd name="T5" fmla="*/ 23 h 26"/>
                <a:gd name="T6" fmla="*/ 42 w 44"/>
                <a:gd name="T7" fmla="*/ 0 h 26"/>
                <a:gd name="T8" fmla="*/ 0 w 44"/>
                <a:gd name="T9" fmla="*/ 1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6"/>
                <a:gd name="T17" fmla="*/ 44 w 44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6">
                  <a:moveTo>
                    <a:pt x="0" y="1"/>
                  </a:moveTo>
                  <a:lnTo>
                    <a:pt x="0" y="25"/>
                  </a:lnTo>
                  <a:lnTo>
                    <a:pt x="43" y="23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82" name="Freeform 532"/>
            <p:cNvSpPr>
              <a:spLocks/>
            </p:cNvSpPr>
            <p:nvPr/>
          </p:nvSpPr>
          <p:spPr bwMode="auto">
            <a:xfrm>
              <a:off x="2661" y="1514"/>
              <a:ext cx="49" cy="24"/>
            </a:xfrm>
            <a:custGeom>
              <a:avLst/>
              <a:gdLst>
                <a:gd name="T0" fmla="*/ 0 w 49"/>
                <a:gd name="T1" fmla="*/ 1 h 24"/>
                <a:gd name="T2" fmla="*/ 1 w 49"/>
                <a:gd name="T3" fmla="*/ 23 h 24"/>
                <a:gd name="T4" fmla="*/ 48 w 49"/>
                <a:gd name="T5" fmla="*/ 0 h 24"/>
                <a:gd name="T6" fmla="*/ 0 w 49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4"/>
                <a:gd name="T14" fmla="*/ 49 w 4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4">
                  <a:moveTo>
                    <a:pt x="0" y="1"/>
                  </a:moveTo>
                  <a:lnTo>
                    <a:pt x="1" y="23"/>
                  </a:lnTo>
                  <a:lnTo>
                    <a:pt x="48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83" name="Freeform 533"/>
            <p:cNvSpPr>
              <a:spLocks/>
            </p:cNvSpPr>
            <p:nvPr/>
          </p:nvSpPr>
          <p:spPr bwMode="auto">
            <a:xfrm>
              <a:off x="2662" y="1514"/>
              <a:ext cx="48" cy="24"/>
            </a:xfrm>
            <a:custGeom>
              <a:avLst/>
              <a:gdLst>
                <a:gd name="T0" fmla="*/ 0 w 48"/>
                <a:gd name="T1" fmla="*/ 23 h 24"/>
                <a:gd name="T2" fmla="*/ 46 w 48"/>
                <a:gd name="T3" fmla="*/ 0 h 24"/>
                <a:gd name="T4" fmla="*/ 47 w 48"/>
                <a:gd name="T5" fmla="*/ 21 h 24"/>
                <a:gd name="T6" fmla="*/ 0 w 48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24"/>
                <a:gd name="T14" fmla="*/ 48 w 48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24">
                  <a:moveTo>
                    <a:pt x="0" y="23"/>
                  </a:moveTo>
                  <a:lnTo>
                    <a:pt x="46" y="0"/>
                  </a:lnTo>
                  <a:lnTo>
                    <a:pt x="47" y="21"/>
                  </a:lnTo>
                  <a:lnTo>
                    <a:pt x="0" y="2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84" name="Freeform 534"/>
            <p:cNvSpPr>
              <a:spLocks/>
            </p:cNvSpPr>
            <p:nvPr/>
          </p:nvSpPr>
          <p:spPr bwMode="auto">
            <a:xfrm>
              <a:off x="2661" y="1514"/>
              <a:ext cx="49" cy="24"/>
            </a:xfrm>
            <a:custGeom>
              <a:avLst/>
              <a:gdLst>
                <a:gd name="T0" fmla="*/ 0 w 49"/>
                <a:gd name="T1" fmla="*/ 1 h 24"/>
                <a:gd name="T2" fmla="*/ 0 w 49"/>
                <a:gd name="T3" fmla="*/ 23 h 24"/>
                <a:gd name="T4" fmla="*/ 48 w 49"/>
                <a:gd name="T5" fmla="*/ 21 h 24"/>
                <a:gd name="T6" fmla="*/ 47 w 49"/>
                <a:gd name="T7" fmla="*/ 0 h 24"/>
                <a:gd name="T8" fmla="*/ 0 w 49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4"/>
                <a:gd name="T17" fmla="*/ 49 w 4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4">
                  <a:moveTo>
                    <a:pt x="0" y="1"/>
                  </a:moveTo>
                  <a:lnTo>
                    <a:pt x="0" y="23"/>
                  </a:lnTo>
                  <a:lnTo>
                    <a:pt x="48" y="21"/>
                  </a:lnTo>
                  <a:lnTo>
                    <a:pt x="47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85" name="Freeform 535"/>
            <p:cNvSpPr>
              <a:spLocks/>
            </p:cNvSpPr>
            <p:nvPr/>
          </p:nvSpPr>
          <p:spPr bwMode="auto">
            <a:xfrm>
              <a:off x="2709" y="1514"/>
              <a:ext cx="49" cy="24"/>
            </a:xfrm>
            <a:custGeom>
              <a:avLst/>
              <a:gdLst>
                <a:gd name="T0" fmla="*/ 0 w 49"/>
                <a:gd name="T1" fmla="*/ 1 h 24"/>
                <a:gd name="T2" fmla="*/ 0 w 49"/>
                <a:gd name="T3" fmla="*/ 23 h 24"/>
                <a:gd name="T4" fmla="*/ 48 w 49"/>
                <a:gd name="T5" fmla="*/ 0 h 24"/>
                <a:gd name="T6" fmla="*/ 0 w 49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4"/>
                <a:gd name="T14" fmla="*/ 49 w 4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4">
                  <a:moveTo>
                    <a:pt x="0" y="1"/>
                  </a:moveTo>
                  <a:lnTo>
                    <a:pt x="0" y="23"/>
                  </a:lnTo>
                  <a:lnTo>
                    <a:pt x="48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86" name="Freeform 536"/>
            <p:cNvSpPr>
              <a:spLocks/>
            </p:cNvSpPr>
            <p:nvPr/>
          </p:nvSpPr>
          <p:spPr bwMode="auto">
            <a:xfrm>
              <a:off x="2709" y="1514"/>
              <a:ext cx="51" cy="24"/>
            </a:xfrm>
            <a:custGeom>
              <a:avLst/>
              <a:gdLst>
                <a:gd name="T0" fmla="*/ 0 w 51"/>
                <a:gd name="T1" fmla="*/ 23 h 24"/>
                <a:gd name="T2" fmla="*/ 49 w 51"/>
                <a:gd name="T3" fmla="*/ 0 h 24"/>
                <a:gd name="T4" fmla="*/ 50 w 51"/>
                <a:gd name="T5" fmla="*/ 20 h 24"/>
                <a:gd name="T6" fmla="*/ 0 w 51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24"/>
                <a:gd name="T14" fmla="*/ 51 w 5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24">
                  <a:moveTo>
                    <a:pt x="0" y="23"/>
                  </a:moveTo>
                  <a:lnTo>
                    <a:pt x="49" y="0"/>
                  </a:lnTo>
                  <a:lnTo>
                    <a:pt x="50" y="20"/>
                  </a:lnTo>
                  <a:lnTo>
                    <a:pt x="0" y="2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87" name="Freeform 537"/>
            <p:cNvSpPr>
              <a:spLocks/>
            </p:cNvSpPr>
            <p:nvPr/>
          </p:nvSpPr>
          <p:spPr bwMode="auto">
            <a:xfrm>
              <a:off x="2709" y="1514"/>
              <a:ext cx="51" cy="24"/>
            </a:xfrm>
            <a:custGeom>
              <a:avLst/>
              <a:gdLst>
                <a:gd name="T0" fmla="*/ 0 w 51"/>
                <a:gd name="T1" fmla="*/ 1 h 24"/>
                <a:gd name="T2" fmla="*/ 0 w 51"/>
                <a:gd name="T3" fmla="*/ 23 h 24"/>
                <a:gd name="T4" fmla="*/ 50 w 51"/>
                <a:gd name="T5" fmla="*/ 20 h 24"/>
                <a:gd name="T6" fmla="*/ 49 w 51"/>
                <a:gd name="T7" fmla="*/ 0 h 24"/>
                <a:gd name="T8" fmla="*/ 0 w 51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0" y="1"/>
                  </a:moveTo>
                  <a:lnTo>
                    <a:pt x="0" y="23"/>
                  </a:lnTo>
                  <a:lnTo>
                    <a:pt x="50" y="20"/>
                  </a:lnTo>
                  <a:lnTo>
                    <a:pt x="49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88" name="Freeform 538"/>
            <p:cNvSpPr>
              <a:spLocks/>
            </p:cNvSpPr>
            <p:nvPr/>
          </p:nvSpPr>
          <p:spPr bwMode="auto">
            <a:xfrm>
              <a:off x="2757" y="1513"/>
              <a:ext cx="53" cy="25"/>
            </a:xfrm>
            <a:custGeom>
              <a:avLst/>
              <a:gdLst>
                <a:gd name="T0" fmla="*/ 0 w 53"/>
                <a:gd name="T1" fmla="*/ 2 h 25"/>
                <a:gd name="T2" fmla="*/ 0 w 53"/>
                <a:gd name="T3" fmla="*/ 24 h 25"/>
                <a:gd name="T4" fmla="*/ 52 w 53"/>
                <a:gd name="T5" fmla="*/ 0 h 25"/>
                <a:gd name="T6" fmla="*/ 0 w 53"/>
                <a:gd name="T7" fmla="*/ 2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25"/>
                <a:gd name="T14" fmla="*/ 53 w 5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25">
                  <a:moveTo>
                    <a:pt x="0" y="2"/>
                  </a:moveTo>
                  <a:lnTo>
                    <a:pt x="0" y="24"/>
                  </a:lnTo>
                  <a:lnTo>
                    <a:pt x="52" y="0"/>
                  </a:lnTo>
                  <a:lnTo>
                    <a:pt x="0" y="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89" name="Freeform 539"/>
            <p:cNvSpPr>
              <a:spLocks/>
            </p:cNvSpPr>
            <p:nvPr/>
          </p:nvSpPr>
          <p:spPr bwMode="auto">
            <a:xfrm>
              <a:off x="2759" y="1513"/>
              <a:ext cx="51" cy="25"/>
            </a:xfrm>
            <a:custGeom>
              <a:avLst/>
              <a:gdLst>
                <a:gd name="T0" fmla="*/ 0 w 51"/>
                <a:gd name="T1" fmla="*/ 24 h 25"/>
                <a:gd name="T2" fmla="*/ 49 w 51"/>
                <a:gd name="T3" fmla="*/ 0 h 25"/>
                <a:gd name="T4" fmla="*/ 50 w 51"/>
                <a:gd name="T5" fmla="*/ 22 h 25"/>
                <a:gd name="T6" fmla="*/ 0 w 5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25"/>
                <a:gd name="T14" fmla="*/ 51 w 5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25">
                  <a:moveTo>
                    <a:pt x="0" y="24"/>
                  </a:moveTo>
                  <a:lnTo>
                    <a:pt x="49" y="0"/>
                  </a:lnTo>
                  <a:lnTo>
                    <a:pt x="50" y="22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90" name="Freeform 540"/>
            <p:cNvSpPr>
              <a:spLocks/>
            </p:cNvSpPr>
            <p:nvPr/>
          </p:nvSpPr>
          <p:spPr bwMode="auto">
            <a:xfrm>
              <a:off x="2757" y="1513"/>
              <a:ext cx="53" cy="25"/>
            </a:xfrm>
            <a:custGeom>
              <a:avLst/>
              <a:gdLst>
                <a:gd name="T0" fmla="*/ 0 w 53"/>
                <a:gd name="T1" fmla="*/ 2 h 25"/>
                <a:gd name="T2" fmla="*/ 0 w 53"/>
                <a:gd name="T3" fmla="*/ 24 h 25"/>
                <a:gd name="T4" fmla="*/ 52 w 53"/>
                <a:gd name="T5" fmla="*/ 22 h 25"/>
                <a:gd name="T6" fmla="*/ 51 w 53"/>
                <a:gd name="T7" fmla="*/ 0 h 25"/>
                <a:gd name="T8" fmla="*/ 0 w 53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5"/>
                <a:gd name="T17" fmla="*/ 53 w 5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5">
                  <a:moveTo>
                    <a:pt x="0" y="2"/>
                  </a:moveTo>
                  <a:lnTo>
                    <a:pt x="0" y="24"/>
                  </a:lnTo>
                  <a:lnTo>
                    <a:pt x="52" y="22"/>
                  </a:lnTo>
                  <a:lnTo>
                    <a:pt x="51" y="0"/>
                  </a:lnTo>
                  <a:lnTo>
                    <a:pt x="0" y="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91" name="Freeform 541"/>
            <p:cNvSpPr>
              <a:spLocks/>
            </p:cNvSpPr>
            <p:nvPr/>
          </p:nvSpPr>
          <p:spPr bwMode="auto">
            <a:xfrm>
              <a:off x="2809" y="1512"/>
              <a:ext cx="56" cy="25"/>
            </a:xfrm>
            <a:custGeom>
              <a:avLst/>
              <a:gdLst>
                <a:gd name="T0" fmla="*/ 0 w 56"/>
                <a:gd name="T1" fmla="*/ 1 h 25"/>
                <a:gd name="T2" fmla="*/ 0 w 56"/>
                <a:gd name="T3" fmla="*/ 24 h 25"/>
                <a:gd name="T4" fmla="*/ 55 w 56"/>
                <a:gd name="T5" fmla="*/ 0 h 25"/>
                <a:gd name="T6" fmla="*/ 0 w 56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5"/>
                <a:gd name="T14" fmla="*/ 56 w 56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5">
                  <a:moveTo>
                    <a:pt x="0" y="1"/>
                  </a:moveTo>
                  <a:lnTo>
                    <a:pt x="0" y="24"/>
                  </a:lnTo>
                  <a:lnTo>
                    <a:pt x="55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92" name="Freeform 542"/>
            <p:cNvSpPr>
              <a:spLocks/>
            </p:cNvSpPr>
            <p:nvPr/>
          </p:nvSpPr>
          <p:spPr bwMode="auto">
            <a:xfrm>
              <a:off x="2809" y="1512"/>
              <a:ext cx="56" cy="25"/>
            </a:xfrm>
            <a:custGeom>
              <a:avLst/>
              <a:gdLst>
                <a:gd name="T0" fmla="*/ 0 w 56"/>
                <a:gd name="T1" fmla="*/ 24 h 25"/>
                <a:gd name="T2" fmla="*/ 55 w 56"/>
                <a:gd name="T3" fmla="*/ 0 h 25"/>
                <a:gd name="T4" fmla="*/ 55 w 56"/>
                <a:gd name="T5" fmla="*/ 22 h 25"/>
                <a:gd name="T6" fmla="*/ 0 w 56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5"/>
                <a:gd name="T14" fmla="*/ 56 w 56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5">
                  <a:moveTo>
                    <a:pt x="0" y="24"/>
                  </a:moveTo>
                  <a:lnTo>
                    <a:pt x="55" y="0"/>
                  </a:lnTo>
                  <a:lnTo>
                    <a:pt x="55" y="22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93" name="Freeform 543"/>
            <p:cNvSpPr>
              <a:spLocks/>
            </p:cNvSpPr>
            <p:nvPr/>
          </p:nvSpPr>
          <p:spPr bwMode="auto">
            <a:xfrm>
              <a:off x="2809" y="1512"/>
              <a:ext cx="56" cy="25"/>
            </a:xfrm>
            <a:custGeom>
              <a:avLst/>
              <a:gdLst>
                <a:gd name="T0" fmla="*/ 0 w 56"/>
                <a:gd name="T1" fmla="*/ 1 h 25"/>
                <a:gd name="T2" fmla="*/ 0 w 56"/>
                <a:gd name="T3" fmla="*/ 24 h 25"/>
                <a:gd name="T4" fmla="*/ 55 w 56"/>
                <a:gd name="T5" fmla="*/ 22 h 25"/>
                <a:gd name="T6" fmla="*/ 55 w 56"/>
                <a:gd name="T7" fmla="*/ 0 h 25"/>
                <a:gd name="T8" fmla="*/ 0 w 56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5"/>
                <a:gd name="T17" fmla="*/ 56 w 5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5">
                  <a:moveTo>
                    <a:pt x="0" y="1"/>
                  </a:moveTo>
                  <a:lnTo>
                    <a:pt x="0" y="24"/>
                  </a:lnTo>
                  <a:lnTo>
                    <a:pt x="55" y="22"/>
                  </a:lnTo>
                  <a:lnTo>
                    <a:pt x="55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94" name="Freeform 544"/>
            <p:cNvSpPr>
              <a:spLocks/>
            </p:cNvSpPr>
            <p:nvPr/>
          </p:nvSpPr>
          <p:spPr bwMode="auto">
            <a:xfrm>
              <a:off x="2864" y="1509"/>
              <a:ext cx="56" cy="27"/>
            </a:xfrm>
            <a:custGeom>
              <a:avLst/>
              <a:gdLst>
                <a:gd name="T0" fmla="*/ 0 w 56"/>
                <a:gd name="T1" fmla="*/ 1 h 27"/>
                <a:gd name="T2" fmla="*/ 0 w 56"/>
                <a:gd name="T3" fmla="*/ 26 h 27"/>
                <a:gd name="T4" fmla="*/ 55 w 56"/>
                <a:gd name="T5" fmla="*/ 0 h 27"/>
                <a:gd name="T6" fmla="*/ 0 w 56"/>
                <a:gd name="T7" fmla="*/ 1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7"/>
                <a:gd name="T14" fmla="*/ 56 w 56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7">
                  <a:moveTo>
                    <a:pt x="0" y="1"/>
                  </a:moveTo>
                  <a:lnTo>
                    <a:pt x="0" y="26"/>
                  </a:lnTo>
                  <a:lnTo>
                    <a:pt x="55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95" name="Freeform 545"/>
            <p:cNvSpPr>
              <a:spLocks/>
            </p:cNvSpPr>
            <p:nvPr/>
          </p:nvSpPr>
          <p:spPr bwMode="auto">
            <a:xfrm>
              <a:off x="2864" y="1509"/>
              <a:ext cx="56" cy="27"/>
            </a:xfrm>
            <a:custGeom>
              <a:avLst/>
              <a:gdLst>
                <a:gd name="T0" fmla="*/ 0 w 56"/>
                <a:gd name="T1" fmla="*/ 26 h 27"/>
                <a:gd name="T2" fmla="*/ 55 w 56"/>
                <a:gd name="T3" fmla="*/ 0 h 27"/>
                <a:gd name="T4" fmla="*/ 55 w 56"/>
                <a:gd name="T5" fmla="*/ 24 h 27"/>
                <a:gd name="T6" fmla="*/ 0 w 56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7"/>
                <a:gd name="T14" fmla="*/ 56 w 56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7">
                  <a:moveTo>
                    <a:pt x="0" y="26"/>
                  </a:moveTo>
                  <a:lnTo>
                    <a:pt x="55" y="0"/>
                  </a:lnTo>
                  <a:lnTo>
                    <a:pt x="55" y="24"/>
                  </a:lnTo>
                  <a:lnTo>
                    <a:pt x="0" y="2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96" name="Freeform 546"/>
            <p:cNvSpPr>
              <a:spLocks/>
            </p:cNvSpPr>
            <p:nvPr/>
          </p:nvSpPr>
          <p:spPr bwMode="auto">
            <a:xfrm>
              <a:off x="2864" y="1509"/>
              <a:ext cx="56" cy="27"/>
            </a:xfrm>
            <a:custGeom>
              <a:avLst/>
              <a:gdLst>
                <a:gd name="T0" fmla="*/ 0 w 56"/>
                <a:gd name="T1" fmla="*/ 1 h 27"/>
                <a:gd name="T2" fmla="*/ 0 w 56"/>
                <a:gd name="T3" fmla="*/ 26 h 27"/>
                <a:gd name="T4" fmla="*/ 55 w 56"/>
                <a:gd name="T5" fmla="*/ 24 h 27"/>
                <a:gd name="T6" fmla="*/ 55 w 56"/>
                <a:gd name="T7" fmla="*/ 0 h 27"/>
                <a:gd name="T8" fmla="*/ 0 w 56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7"/>
                <a:gd name="T17" fmla="*/ 56 w 5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7">
                  <a:moveTo>
                    <a:pt x="0" y="1"/>
                  </a:moveTo>
                  <a:lnTo>
                    <a:pt x="0" y="26"/>
                  </a:lnTo>
                  <a:lnTo>
                    <a:pt x="55" y="24"/>
                  </a:lnTo>
                  <a:lnTo>
                    <a:pt x="55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97" name="Freeform 547"/>
            <p:cNvSpPr>
              <a:spLocks/>
            </p:cNvSpPr>
            <p:nvPr/>
          </p:nvSpPr>
          <p:spPr bwMode="auto">
            <a:xfrm>
              <a:off x="2919" y="1508"/>
              <a:ext cx="57" cy="25"/>
            </a:xfrm>
            <a:custGeom>
              <a:avLst/>
              <a:gdLst>
                <a:gd name="T0" fmla="*/ 0 w 57"/>
                <a:gd name="T1" fmla="*/ 1 h 25"/>
                <a:gd name="T2" fmla="*/ 0 w 57"/>
                <a:gd name="T3" fmla="*/ 24 h 25"/>
                <a:gd name="T4" fmla="*/ 56 w 57"/>
                <a:gd name="T5" fmla="*/ 0 h 25"/>
                <a:gd name="T6" fmla="*/ 0 w 57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5"/>
                <a:gd name="T14" fmla="*/ 57 w 57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5">
                  <a:moveTo>
                    <a:pt x="0" y="1"/>
                  </a:moveTo>
                  <a:lnTo>
                    <a:pt x="0" y="24"/>
                  </a:lnTo>
                  <a:lnTo>
                    <a:pt x="56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98" name="Freeform 548"/>
            <p:cNvSpPr>
              <a:spLocks/>
            </p:cNvSpPr>
            <p:nvPr/>
          </p:nvSpPr>
          <p:spPr bwMode="auto">
            <a:xfrm>
              <a:off x="2919" y="1508"/>
              <a:ext cx="57" cy="25"/>
            </a:xfrm>
            <a:custGeom>
              <a:avLst/>
              <a:gdLst>
                <a:gd name="T0" fmla="*/ 0 w 57"/>
                <a:gd name="T1" fmla="*/ 24 h 25"/>
                <a:gd name="T2" fmla="*/ 56 w 57"/>
                <a:gd name="T3" fmla="*/ 0 h 25"/>
                <a:gd name="T4" fmla="*/ 56 w 57"/>
                <a:gd name="T5" fmla="*/ 22 h 25"/>
                <a:gd name="T6" fmla="*/ 0 w 57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5"/>
                <a:gd name="T14" fmla="*/ 57 w 57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5">
                  <a:moveTo>
                    <a:pt x="0" y="24"/>
                  </a:moveTo>
                  <a:lnTo>
                    <a:pt x="56" y="0"/>
                  </a:lnTo>
                  <a:lnTo>
                    <a:pt x="56" y="22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199" name="Freeform 549"/>
            <p:cNvSpPr>
              <a:spLocks/>
            </p:cNvSpPr>
            <p:nvPr/>
          </p:nvSpPr>
          <p:spPr bwMode="auto">
            <a:xfrm>
              <a:off x="2919" y="1508"/>
              <a:ext cx="57" cy="25"/>
            </a:xfrm>
            <a:custGeom>
              <a:avLst/>
              <a:gdLst>
                <a:gd name="T0" fmla="*/ 0 w 57"/>
                <a:gd name="T1" fmla="*/ 1 h 25"/>
                <a:gd name="T2" fmla="*/ 0 w 57"/>
                <a:gd name="T3" fmla="*/ 24 h 25"/>
                <a:gd name="T4" fmla="*/ 56 w 57"/>
                <a:gd name="T5" fmla="*/ 22 h 25"/>
                <a:gd name="T6" fmla="*/ 56 w 57"/>
                <a:gd name="T7" fmla="*/ 0 h 25"/>
                <a:gd name="T8" fmla="*/ 0 w 57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5"/>
                <a:gd name="T17" fmla="*/ 57 w 5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5">
                  <a:moveTo>
                    <a:pt x="0" y="1"/>
                  </a:moveTo>
                  <a:lnTo>
                    <a:pt x="0" y="24"/>
                  </a:lnTo>
                  <a:lnTo>
                    <a:pt x="56" y="22"/>
                  </a:lnTo>
                  <a:lnTo>
                    <a:pt x="56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00" name="Freeform 550"/>
            <p:cNvSpPr>
              <a:spLocks/>
            </p:cNvSpPr>
            <p:nvPr/>
          </p:nvSpPr>
          <p:spPr bwMode="auto">
            <a:xfrm>
              <a:off x="2975" y="1508"/>
              <a:ext cx="60" cy="25"/>
            </a:xfrm>
            <a:custGeom>
              <a:avLst/>
              <a:gdLst>
                <a:gd name="T0" fmla="*/ 0 w 60"/>
                <a:gd name="T1" fmla="*/ 1 h 25"/>
                <a:gd name="T2" fmla="*/ 0 w 60"/>
                <a:gd name="T3" fmla="*/ 24 h 25"/>
                <a:gd name="T4" fmla="*/ 59 w 60"/>
                <a:gd name="T5" fmla="*/ 0 h 25"/>
                <a:gd name="T6" fmla="*/ 0 w 60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5"/>
                <a:gd name="T14" fmla="*/ 60 w 6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5">
                  <a:moveTo>
                    <a:pt x="0" y="1"/>
                  </a:moveTo>
                  <a:lnTo>
                    <a:pt x="0" y="24"/>
                  </a:lnTo>
                  <a:lnTo>
                    <a:pt x="59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01" name="Freeform 551"/>
            <p:cNvSpPr>
              <a:spLocks/>
            </p:cNvSpPr>
            <p:nvPr/>
          </p:nvSpPr>
          <p:spPr bwMode="auto">
            <a:xfrm>
              <a:off x="2975" y="1508"/>
              <a:ext cx="60" cy="25"/>
            </a:xfrm>
            <a:custGeom>
              <a:avLst/>
              <a:gdLst>
                <a:gd name="T0" fmla="*/ 0 w 60"/>
                <a:gd name="T1" fmla="*/ 24 h 25"/>
                <a:gd name="T2" fmla="*/ 59 w 60"/>
                <a:gd name="T3" fmla="*/ 0 h 25"/>
                <a:gd name="T4" fmla="*/ 59 w 60"/>
                <a:gd name="T5" fmla="*/ 22 h 25"/>
                <a:gd name="T6" fmla="*/ 0 w 60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5"/>
                <a:gd name="T14" fmla="*/ 60 w 6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5">
                  <a:moveTo>
                    <a:pt x="0" y="24"/>
                  </a:moveTo>
                  <a:lnTo>
                    <a:pt x="59" y="0"/>
                  </a:lnTo>
                  <a:lnTo>
                    <a:pt x="59" y="22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02" name="Freeform 552"/>
            <p:cNvSpPr>
              <a:spLocks/>
            </p:cNvSpPr>
            <p:nvPr/>
          </p:nvSpPr>
          <p:spPr bwMode="auto">
            <a:xfrm>
              <a:off x="2975" y="1508"/>
              <a:ext cx="60" cy="25"/>
            </a:xfrm>
            <a:custGeom>
              <a:avLst/>
              <a:gdLst>
                <a:gd name="T0" fmla="*/ 0 w 60"/>
                <a:gd name="T1" fmla="*/ 1 h 25"/>
                <a:gd name="T2" fmla="*/ 0 w 60"/>
                <a:gd name="T3" fmla="*/ 24 h 25"/>
                <a:gd name="T4" fmla="*/ 59 w 60"/>
                <a:gd name="T5" fmla="*/ 22 h 25"/>
                <a:gd name="T6" fmla="*/ 59 w 60"/>
                <a:gd name="T7" fmla="*/ 0 h 25"/>
                <a:gd name="T8" fmla="*/ 0 w 60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25"/>
                <a:gd name="T17" fmla="*/ 60 w 60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25">
                  <a:moveTo>
                    <a:pt x="0" y="1"/>
                  </a:moveTo>
                  <a:lnTo>
                    <a:pt x="0" y="24"/>
                  </a:lnTo>
                  <a:lnTo>
                    <a:pt x="59" y="22"/>
                  </a:lnTo>
                  <a:lnTo>
                    <a:pt x="59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03" name="Freeform 553"/>
            <p:cNvSpPr>
              <a:spLocks/>
            </p:cNvSpPr>
            <p:nvPr/>
          </p:nvSpPr>
          <p:spPr bwMode="auto">
            <a:xfrm>
              <a:off x="3034" y="1506"/>
              <a:ext cx="58" cy="25"/>
            </a:xfrm>
            <a:custGeom>
              <a:avLst/>
              <a:gdLst>
                <a:gd name="T0" fmla="*/ 0 w 58"/>
                <a:gd name="T1" fmla="*/ 1 h 25"/>
                <a:gd name="T2" fmla="*/ 0 w 58"/>
                <a:gd name="T3" fmla="*/ 24 h 25"/>
                <a:gd name="T4" fmla="*/ 57 w 58"/>
                <a:gd name="T5" fmla="*/ 0 h 25"/>
                <a:gd name="T6" fmla="*/ 0 w 58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5"/>
                <a:gd name="T14" fmla="*/ 58 w 5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5">
                  <a:moveTo>
                    <a:pt x="0" y="1"/>
                  </a:moveTo>
                  <a:lnTo>
                    <a:pt x="0" y="24"/>
                  </a:lnTo>
                  <a:lnTo>
                    <a:pt x="57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04" name="Freeform 554"/>
            <p:cNvSpPr>
              <a:spLocks/>
            </p:cNvSpPr>
            <p:nvPr/>
          </p:nvSpPr>
          <p:spPr bwMode="auto">
            <a:xfrm>
              <a:off x="3034" y="1506"/>
              <a:ext cx="58" cy="25"/>
            </a:xfrm>
            <a:custGeom>
              <a:avLst/>
              <a:gdLst>
                <a:gd name="T0" fmla="*/ 0 w 58"/>
                <a:gd name="T1" fmla="*/ 24 h 25"/>
                <a:gd name="T2" fmla="*/ 57 w 58"/>
                <a:gd name="T3" fmla="*/ 0 h 25"/>
                <a:gd name="T4" fmla="*/ 57 w 58"/>
                <a:gd name="T5" fmla="*/ 22 h 25"/>
                <a:gd name="T6" fmla="*/ 0 w 58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5"/>
                <a:gd name="T14" fmla="*/ 58 w 5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5">
                  <a:moveTo>
                    <a:pt x="0" y="24"/>
                  </a:moveTo>
                  <a:lnTo>
                    <a:pt x="57" y="0"/>
                  </a:lnTo>
                  <a:lnTo>
                    <a:pt x="57" y="22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05" name="Freeform 555"/>
            <p:cNvSpPr>
              <a:spLocks/>
            </p:cNvSpPr>
            <p:nvPr/>
          </p:nvSpPr>
          <p:spPr bwMode="auto">
            <a:xfrm>
              <a:off x="3034" y="1506"/>
              <a:ext cx="58" cy="25"/>
            </a:xfrm>
            <a:custGeom>
              <a:avLst/>
              <a:gdLst>
                <a:gd name="T0" fmla="*/ 0 w 58"/>
                <a:gd name="T1" fmla="*/ 1 h 25"/>
                <a:gd name="T2" fmla="*/ 0 w 58"/>
                <a:gd name="T3" fmla="*/ 24 h 25"/>
                <a:gd name="T4" fmla="*/ 57 w 58"/>
                <a:gd name="T5" fmla="*/ 22 h 25"/>
                <a:gd name="T6" fmla="*/ 57 w 58"/>
                <a:gd name="T7" fmla="*/ 0 h 25"/>
                <a:gd name="T8" fmla="*/ 0 w 58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5"/>
                <a:gd name="T17" fmla="*/ 58 w 5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5">
                  <a:moveTo>
                    <a:pt x="0" y="1"/>
                  </a:moveTo>
                  <a:lnTo>
                    <a:pt x="0" y="24"/>
                  </a:lnTo>
                  <a:lnTo>
                    <a:pt x="57" y="22"/>
                  </a:lnTo>
                  <a:lnTo>
                    <a:pt x="57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06" name="Freeform 556"/>
            <p:cNvSpPr>
              <a:spLocks/>
            </p:cNvSpPr>
            <p:nvPr/>
          </p:nvSpPr>
          <p:spPr bwMode="auto">
            <a:xfrm>
              <a:off x="3091" y="1506"/>
              <a:ext cx="57" cy="24"/>
            </a:xfrm>
            <a:custGeom>
              <a:avLst/>
              <a:gdLst>
                <a:gd name="T0" fmla="*/ 0 w 57"/>
                <a:gd name="T1" fmla="*/ 1 h 24"/>
                <a:gd name="T2" fmla="*/ 0 w 57"/>
                <a:gd name="T3" fmla="*/ 23 h 24"/>
                <a:gd name="T4" fmla="*/ 56 w 57"/>
                <a:gd name="T5" fmla="*/ 0 h 24"/>
                <a:gd name="T6" fmla="*/ 0 w 57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4"/>
                <a:gd name="T14" fmla="*/ 57 w 5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4">
                  <a:moveTo>
                    <a:pt x="0" y="1"/>
                  </a:moveTo>
                  <a:lnTo>
                    <a:pt x="0" y="23"/>
                  </a:lnTo>
                  <a:lnTo>
                    <a:pt x="56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07" name="Freeform 557"/>
            <p:cNvSpPr>
              <a:spLocks/>
            </p:cNvSpPr>
            <p:nvPr/>
          </p:nvSpPr>
          <p:spPr bwMode="auto">
            <a:xfrm>
              <a:off x="3091" y="1506"/>
              <a:ext cx="57" cy="24"/>
            </a:xfrm>
            <a:custGeom>
              <a:avLst/>
              <a:gdLst>
                <a:gd name="T0" fmla="*/ 0 w 57"/>
                <a:gd name="T1" fmla="*/ 23 h 24"/>
                <a:gd name="T2" fmla="*/ 56 w 57"/>
                <a:gd name="T3" fmla="*/ 0 h 24"/>
                <a:gd name="T4" fmla="*/ 56 w 57"/>
                <a:gd name="T5" fmla="*/ 21 h 24"/>
                <a:gd name="T6" fmla="*/ 0 w 57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4"/>
                <a:gd name="T14" fmla="*/ 57 w 5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4">
                  <a:moveTo>
                    <a:pt x="0" y="23"/>
                  </a:moveTo>
                  <a:lnTo>
                    <a:pt x="56" y="0"/>
                  </a:lnTo>
                  <a:lnTo>
                    <a:pt x="56" y="21"/>
                  </a:lnTo>
                  <a:lnTo>
                    <a:pt x="0" y="2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08" name="Freeform 558"/>
            <p:cNvSpPr>
              <a:spLocks/>
            </p:cNvSpPr>
            <p:nvPr/>
          </p:nvSpPr>
          <p:spPr bwMode="auto">
            <a:xfrm>
              <a:off x="3091" y="1506"/>
              <a:ext cx="57" cy="24"/>
            </a:xfrm>
            <a:custGeom>
              <a:avLst/>
              <a:gdLst>
                <a:gd name="T0" fmla="*/ 0 w 57"/>
                <a:gd name="T1" fmla="*/ 1 h 24"/>
                <a:gd name="T2" fmla="*/ 0 w 57"/>
                <a:gd name="T3" fmla="*/ 23 h 24"/>
                <a:gd name="T4" fmla="*/ 56 w 57"/>
                <a:gd name="T5" fmla="*/ 21 h 24"/>
                <a:gd name="T6" fmla="*/ 56 w 57"/>
                <a:gd name="T7" fmla="*/ 0 h 24"/>
                <a:gd name="T8" fmla="*/ 0 w 57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0" y="1"/>
                  </a:moveTo>
                  <a:lnTo>
                    <a:pt x="0" y="23"/>
                  </a:lnTo>
                  <a:lnTo>
                    <a:pt x="56" y="21"/>
                  </a:lnTo>
                  <a:lnTo>
                    <a:pt x="56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09" name="Freeform 559"/>
            <p:cNvSpPr>
              <a:spLocks/>
            </p:cNvSpPr>
            <p:nvPr/>
          </p:nvSpPr>
          <p:spPr bwMode="auto">
            <a:xfrm>
              <a:off x="3147" y="1506"/>
              <a:ext cx="57" cy="24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23 h 24"/>
                <a:gd name="T4" fmla="*/ 56 w 57"/>
                <a:gd name="T5" fmla="*/ 0 h 24"/>
                <a:gd name="T6" fmla="*/ 0 w 57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4"/>
                <a:gd name="T14" fmla="*/ 57 w 5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4">
                  <a:moveTo>
                    <a:pt x="0" y="0"/>
                  </a:moveTo>
                  <a:lnTo>
                    <a:pt x="0" y="23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10" name="Freeform 560"/>
            <p:cNvSpPr>
              <a:spLocks/>
            </p:cNvSpPr>
            <p:nvPr/>
          </p:nvSpPr>
          <p:spPr bwMode="auto">
            <a:xfrm>
              <a:off x="3147" y="1506"/>
              <a:ext cx="57" cy="24"/>
            </a:xfrm>
            <a:custGeom>
              <a:avLst/>
              <a:gdLst>
                <a:gd name="T0" fmla="*/ 0 w 57"/>
                <a:gd name="T1" fmla="*/ 23 h 24"/>
                <a:gd name="T2" fmla="*/ 56 w 57"/>
                <a:gd name="T3" fmla="*/ 0 h 24"/>
                <a:gd name="T4" fmla="*/ 56 w 57"/>
                <a:gd name="T5" fmla="*/ 21 h 24"/>
                <a:gd name="T6" fmla="*/ 0 w 57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4"/>
                <a:gd name="T14" fmla="*/ 57 w 5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4">
                  <a:moveTo>
                    <a:pt x="0" y="23"/>
                  </a:moveTo>
                  <a:lnTo>
                    <a:pt x="56" y="0"/>
                  </a:lnTo>
                  <a:lnTo>
                    <a:pt x="56" y="21"/>
                  </a:lnTo>
                  <a:lnTo>
                    <a:pt x="0" y="2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11" name="Freeform 561"/>
            <p:cNvSpPr>
              <a:spLocks/>
            </p:cNvSpPr>
            <p:nvPr/>
          </p:nvSpPr>
          <p:spPr bwMode="auto">
            <a:xfrm>
              <a:off x="3147" y="1506"/>
              <a:ext cx="57" cy="24"/>
            </a:xfrm>
            <a:custGeom>
              <a:avLst/>
              <a:gdLst>
                <a:gd name="T0" fmla="*/ 0 w 57"/>
                <a:gd name="T1" fmla="*/ 0 h 24"/>
                <a:gd name="T2" fmla="*/ 0 w 57"/>
                <a:gd name="T3" fmla="*/ 23 h 24"/>
                <a:gd name="T4" fmla="*/ 56 w 57"/>
                <a:gd name="T5" fmla="*/ 21 h 24"/>
                <a:gd name="T6" fmla="*/ 56 w 57"/>
                <a:gd name="T7" fmla="*/ 0 h 24"/>
                <a:gd name="T8" fmla="*/ 0 w 5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4"/>
                <a:gd name="T17" fmla="*/ 57 w 5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4">
                  <a:moveTo>
                    <a:pt x="0" y="0"/>
                  </a:moveTo>
                  <a:lnTo>
                    <a:pt x="0" y="23"/>
                  </a:lnTo>
                  <a:lnTo>
                    <a:pt x="56" y="21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12" name="Freeform 562"/>
            <p:cNvSpPr>
              <a:spLocks/>
            </p:cNvSpPr>
            <p:nvPr/>
          </p:nvSpPr>
          <p:spPr bwMode="auto">
            <a:xfrm>
              <a:off x="3203" y="1504"/>
              <a:ext cx="58" cy="23"/>
            </a:xfrm>
            <a:custGeom>
              <a:avLst/>
              <a:gdLst>
                <a:gd name="T0" fmla="*/ 0 w 58"/>
                <a:gd name="T1" fmla="*/ 1 h 23"/>
                <a:gd name="T2" fmla="*/ 0 w 58"/>
                <a:gd name="T3" fmla="*/ 22 h 23"/>
                <a:gd name="T4" fmla="*/ 57 w 58"/>
                <a:gd name="T5" fmla="*/ 0 h 23"/>
                <a:gd name="T6" fmla="*/ 0 w 58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3"/>
                <a:gd name="T14" fmla="*/ 58 w 5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3">
                  <a:moveTo>
                    <a:pt x="0" y="1"/>
                  </a:moveTo>
                  <a:lnTo>
                    <a:pt x="0" y="22"/>
                  </a:lnTo>
                  <a:lnTo>
                    <a:pt x="57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13" name="Freeform 563"/>
            <p:cNvSpPr>
              <a:spLocks/>
            </p:cNvSpPr>
            <p:nvPr/>
          </p:nvSpPr>
          <p:spPr bwMode="auto">
            <a:xfrm>
              <a:off x="3203" y="1504"/>
              <a:ext cx="58" cy="23"/>
            </a:xfrm>
            <a:custGeom>
              <a:avLst/>
              <a:gdLst>
                <a:gd name="T0" fmla="*/ 0 w 58"/>
                <a:gd name="T1" fmla="*/ 22 h 23"/>
                <a:gd name="T2" fmla="*/ 57 w 58"/>
                <a:gd name="T3" fmla="*/ 0 h 23"/>
                <a:gd name="T4" fmla="*/ 57 w 58"/>
                <a:gd name="T5" fmla="*/ 22 h 23"/>
                <a:gd name="T6" fmla="*/ 0 w 58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3"/>
                <a:gd name="T14" fmla="*/ 58 w 5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3">
                  <a:moveTo>
                    <a:pt x="0" y="22"/>
                  </a:moveTo>
                  <a:lnTo>
                    <a:pt x="57" y="0"/>
                  </a:lnTo>
                  <a:lnTo>
                    <a:pt x="57" y="22"/>
                  </a:lnTo>
                  <a:lnTo>
                    <a:pt x="0" y="2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14" name="Freeform 564"/>
            <p:cNvSpPr>
              <a:spLocks/>
            </p:cNvSpPr>
            <p:nvPr/>
          </p:nvSpPr>
          <p:spPr bwMode="auto">
            <a:xfrm>
              <a:off x="3203" y="1504"/>
              <a:ext cx="58" cy="23"/>
            </a:xfrm>
            <a:custGeom>
              <a:avLst/>
              <a:gdLst>
                <a:gd name="T0" fmla="*/ 0 w 58"/>
                <a:gd name="T1" fmla="*/ 1 h 23"/>
                <a:gd name="T2" fmla="*/ 0 w 58"/>
                <a:gd name="T3" fmla="*/ 22 h 23"/>
                <a:gd name="T4" fmla="*/ 57 w 58"/>
                <a:gd name="T5" fmla="*/ 22 h 23"/>
                <a:gd name="T6" fmla="*/ 57 w 58"/>
                <a:gd name="T7" fmla="*/ 0 h 23"/>
                <a:gd name="T8" fmla="*/ 0 w 58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3"/>
                <a:gd name="T17" fmla="*/ 58 w 5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3">
                  <a:moveTo>
                    <a:pt x="0" y="1"/>
                  </a:moveTo>
                  <a:lnTo>
                    <a:pt x="0" y="22"/>
                  </a:lnTo>
                  <a:lnTo>
                    <a:pt x="57" y="22"/>
                  </a:lnTo>
                  <a:lnTo>
                    <a:pt x="57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15" name="Freeform 565"/>
            <p:cNvSpPr>
              <a:spLocks/>
            </p:cNvSpPr>
            <p:nvPr/>
          </p:nvSpPr>
          <p:spPr bwMode="auto">
            <a:xfrm>
              <a:off x="3260" y="1504"/>
              <a:ext cx="61" cy="23"/>
            </a:xfrm>
            <a:custGeom>
              <a:avLst/>
              <a:gdLst>
                <a:gd name="T0" fmla="*/ 0 w 61"/>
                <a:gd name="T1" fmla="*/ 0 h 23"/>
                <a:gd name="T2" fmla="*/ 0 w 61"/>
                <a:gd name="T3" fmla="*/ 22 h 23"/>
                <a:gd name="T4" fmla="*/ 60 w 61"/>
                <a:gd name="T5" fmla="*/ 0 h 23"/>
                <a:gd name="T6" fmla="*/ 0 w 61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3"/>
                <a:gd name="T14" fmla="*/ 61 w 61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3">
                  <a:moveTo>
                    <a:pt x="0" y="0"/>
                  </a:moveTo>
                  <a:lnTo>
                    <a:pt x="0" y="22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16" name="Freeform 566"/>
            <p:cNvSpPr>
              <a:spLocks/>
            </p:cNvSpPr>
            <p:nvPr/>
          </p:nvSpPr>
          <p:spPr bwMode="auto">
            <a:xfrm>
              <a:off x="3260" y="1504"/>
              <a:ext cx="61" cy="23"/>
            </a:xfrm>
            <a:custGeom>
              <a:avLst/>
              <a:gdLst>
                <a:gd name="T0" fmla="*/ 0 w 61"/>
                <a:gd name="T1" fmla="*/ 22 h 23"/>
                <a:gd name="T2" fmla="*/ 60 w 61"/>
                <a:gd name="T3" fmla="*/ 0 h 23"/>
                <a:gd name="T4" fmla="*/ 60 w 61"/>
                <a:gd name="T5" fmla="*/ 22 h 23"/>
                <a:gd name="T6" fmla="*/ 0 w 61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3"/>
                <a:gd name="T14" fmla="*/ 61 w 61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3">
                  <a:moveTo>
                    <a:pt x="0" y="22"/>
                  </a:moveTo>
                  <a:lnTo>
                    <a:pt x="60" y="0"/>
                  </a:lnTo>
                  <a:lnTo>
                    <a:pt x="60" y="22"/>
                  </a:lnTo>
                  <a:lnTo>
                    <a:pt x="0" y="2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17" name="Freeform 567"/>
            <p:cNvSpPr>
              <a:spLocks/>
            </p:cNvSpPr>
            <p:nvPr/>
          </p:nvSpPr>
          <p:spPr bwMode="auto">
            <a:xfrm>
              <a:off x="3260" y="1504"/>
              <a:ext cx="61" cy="23"/>
            </a:xfrm>
            <a:custGeom>
              <a:avLst/>
              <a:gdLst>
                <a:gd name="T0" fmla="*/ 0 w 61"/>
                <a:gd name="T1" fmla="*/ 0 h 23"/>
                <a:gd name="T2" fmla="*/ 0 w 61"/>
                <a:gd name="T3" fmla="*/ 22 h 23"/>
                <a:gd name="T4" fmla="*/ 60 w 61"/>
                <a:gd name="T5" fmla="*/ 22 h 23"/>
                <a:gd name="T6" fmla="*/ 60 w 61"/>
                <a:gd name="T7" fmla="*/ 0 h 23"/>
                <a:gd name="T8" fmla="*/ 0 w 6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23"/>
                <a:gd name="T17" fmla="*/ 61 w 6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23">
                  <a:moveTo>
                    <a:pt x="0" y="0"/>
                  </a:moveTo>
                  <a:lnTo>
                    <a:pt x="0" y="22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18" name="Freeform 568"/>
            <p:cNvSpPr>
              <a:spLocks/>
            </p:cNvSpPr>
            <p:nvPr/>
          </p:nvSpPr>
          <p:spPr bwMode="auto">
            <a:xfrm>
              <a:off x="3320" y="1504"/>
              <a:ext cx="69" cy="2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22 h 23"/>
                <a:gd name="T4" fmla="*/ 68 w 69"/>
                <a:gd name="T5" fmla="*/ 0 h 23"/>
                <a:gd name="T6" fmla="*/ 0 w 69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23"/>
                <a:gd name="T14" fmla="*/ 69 w 6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23">
                  <a:moveTo>
                    <a:pt x="0" y="0"/>
                  </a:moveTo>
                  <a:lnTo>
                    <a:pt x="0" y="22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19" name="Freeform 569"/>
            <p:cNvSpPr>
              <a:spLocks/>
            </p:cNvSpPr>
            <p:nvPr/>
          </p:nvSpPr>
          <p:spPr bwMode="auto">
            <a:xfrm>
              <a:off x="3320" y="1504"/>
              <a:ext cx="69" cy="23"/>
            </a:xfrm>
            <a:custGeom>
              <a:avLst/>
              <a:gdLst>
                <a:gd name="T0" fmla="*/ 0 w 69"/>
                <a:gd name="T1" fmla="*/ 22 h 23"/>
                <a:gd name="T2" fmla="*/ 68 w 69"/>
                <a:gd name="T3" fmla="*/ 0 h 23"/>
                <a:gd name="T4" fmla="*/ 68 w 69"/>
                <a:gd name="T5" fmla="*/ 20 h 23"/>
                <a:gd name="T6" fmla="*/ 0 w 6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23"/>
                <a:gd name="T14" fmla="*/ 69 w 6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23">
                  <a:moveTo>
                    <a:pt x="0" y="22"/>
                  </a:moveTo>
                  <a:lnTo>
                    <a:pt x="68" y="0"/>
                  </a:lnTo>
                  <a:lnTo>
                    <a:pt x="68" y="20"/>
                  </a:lnTo>
                  <a:lnTo>
                    <a:pt x="0" y="2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20" name="Freeform 570"/>
            <p:cNvSpPr>
              <a:spLocks/>
            </p:cNvSpPr>
            <p:nvPr/>
          </p:nvSpPr>
          <p:spPr bwMode="auto">
            <a:xfrm>
              <a:off x="3320" y="1504"/>
              <a:ext cx="69" cy="2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22 h 23"/>
                <a:gd name="T4" fmla="*/ 68 w 69"/>
                <a:gd name="T5" fmla="*/ 20 h 23"/>
                <a:gd name="T6" fmla="*/ 68 w 69"/>
                <a:gd name="T7" fmla="*/ 0 h 23"/>
                <a:gd name="T8" fmla="*/ 0 w 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23"/>
                <a:gd name="T17" fmla="*/ 69 w 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23">
                  <a:moveTo>
                    <a:pt x="0" y="0"/>
                  </a:moveTo>
                  <a:lnTo>
                    <a:pt x="0" y="22"/>
                  </a:lnTo>
                  <a:lnTo>
                    <a:pt x="68" y="20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21" name="Freeform 571"/>
            <p:cNvSpPr>
              <a:spLocks/>
            </p:cNvSpPr>
            <p:nvPr/>
          </p:nvSpPr>
          <p:spPr bwMode="auto">
            <a:xfrm>
              <a:off x="3388" y="1504"/>
              <a:ext cx="79" cy="23"/>
            </a:xfrm>
            <a:custGeom>
              <a:avLst/>
              <a:gdLst>
                <a:gd name="T0" fmla="*/ 0 w 79"/>
                <a:gd name="T1" fmla="*/ 0 h 23"/>
                <a:gd name="T2" fmla="*/ 0 w 79"/>
                <a:gd name="T3" fmla="*/ 22 h 23"/>
                <a:gd name="T4" fmla="*/ 78 w 79"/>
                <a:gd name="T5" fmla="*/ 0 h 23"/>
                <a:gd name="T6" fmla="*/ 0 w 79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23"/>
                <a:gd name="T14" fmla="*/ 79 w 7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23">
                  <a:moveTo>
                    <a:pt x="0" y="0"/>
                  </a:moveTo>
                  <a:lnTo>
                    <a:pt x="0" y="22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22" name="Freeform 572"/>
            <p:cNvSpPr>
              <a:spLocks/>
            </p:cNvSpPr>
            <p:nvPr/>
          </p:nvSpPr>
          <p:spPr bwMode="auto">
            <a:xfrm>
              <a:off x="3388" y="1504"/>
              <a:ext cx="79" cy="23"/>
            </a:xfrm>
            <a:custGeom>
              <a:avLst/>
              <a:gdLst>
                <a:gd name="T0" fmla="*/ 0 w 79"/>
                <a:gd name="T1" fmla="*/ 22 h 23"/>
                <a:gd name="T2" fmla="*/ 78 w 79"/>
                <a:gd name="T3" fmla="*/ 0 h 23"/>
                <a:gd name="T4" fmla="*/ 78 w 79"/>
                <a:gd name="T5" fmla="*/ 22 h 23"/>
                <a:gd name="T6" fmla="*/ 0 w 7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23"/>
                <a:gd name="T14" fmla="*/ 79 w 7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23">
                  <a:moveTo>
                    <a:pt x="0" y="22"/>
                  </a:moveTo>
                  <a:lnTo>
                    <a:pt x="78" y="0"/>
                  </a:lnTo>
                  <a:lnTo>
                    <a:pt x="78" y="22"/>
                  </a:lnTo>
                  <a:lnTo>
                    <a:pt x="0" y="2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23" name="Freeform 573"/>
            <p:cNvSpPr>
              <a:spLocks/>
            </p:cNvSpPr>
            <p:nvPr/>
          </p:nvSpPr>
          <p:spPr bwMode="auto">
            <a:xfrm>
              <a:off x="3388" y="1504"/>
              <a:ext cx="79" cy="23"/>
            </a:xfrm>
            <a:custGeom>
              <a:avLst/>
              <a:gdLst>
                <a:gd name="T0" fmla="*/ 0 w 79"/>
                <a:gd name="T1" fmla="*/ 0 h 23"/>
                <a:gd name="T2" fmla="*/ 0 w 79"/>
                <a:gd name="T3" fmla="*/ 22 h 23"/>
                <a:gd name="T4" fmla="*/ 78 w 79"/>
                <a:gd name="T5" fmla="*/ 22 h 23"/>
                <a:gd name="T6" fmla="*/ 78 w 79"/>
                <a:gd name="T7" fmla="*/ 0 h 23"/>
                <a:gd name="T8" fmla="*/ 0 w 7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23"/>
                <a:gd name="T17" fmla="*/ 79 w 7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23">
                  <a:moveTo>
                    <a:pt x="0" y="0"/>
                  </a:moveTo>
                  <a:lnTo>
                    <a:pt x="0" y="22"/>
                  </a:lnTo>
                  <a:lnTo>
                    <a:pt x="78" y="22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24" name="Freeform 574"/>
            <p:cNvSpPr>
              <a:spLocks/>
            </p:cNvSpPr>
            <p:nvPr/>
          </p:nvSpPr>
          <p:spPr bwMode="auto">
            <a:xfrm>
              <a:off x="3466" y="1504"/>
              <a:ext cx="90" cy="23"/>
            </a:xfrm>
            <a:custGeom>
              <a:avLst/>
              <a:gdLst>
                <a:gd name="T0" fmla="*/ 0 w 90"/>
                <a:gd name="T1" fmla="*/ 0 h 23"/>
                <a:gd name="T2" fmla="*/ 0 w 90"/>
                <a:gd name="T3" fmla="*/ 22 h 23"/>
                <a:gd name="T4" fmla="*/ 89 w 90"/>
                <a:gd name="T5" fmla="*/ 0 h 23"/>
                <a:gd name="T6" fmla="*/ 0 w 90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23"/>
                <a:gd name="T14" fmla="*/ 90 w 9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23">
                  <a:moveTo>
                    <a:pt x="0" y="0"/>
                  </a:moveTo>
                  <a:lnTo>
                    <a:pt x="0" y="22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25" name="Freeform 575"/>
            <p:cNvSpPr>
              <a:spLocks/>
            </p:cNvSpPr>
            <p:nvPr/>
          </p:nvSpPr>
          <p:spPr bwMode="auto">
            <a:xfrm>
              <a:off x="3466" y="1504"/>
              <a:ext cx="90" cy="23"/>
            </a:xfrm>
            <a:custGeom>
              <a:avLst/>
              <a:gdLst>
                <a:gd name="T0" fmla="*/ 0 w 90"/>
                <a:gd name="T1" fmla="*/ 22 h 23"/>
                <a:gd name="T2" fmla="*/ 89 w 90"/>
                <a:gd name="T3" fmla="*/ 0 h 23"/>
                <a:gd name="T4" fmla="*/ 89 w 90"/>
                <a:gd name="T5" fmla="*/ 22 h 23"/>
                <a:gd name="T6" fmla="*/ 0 w 90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23"/>
                <a:gd name="T14" fmla="*/ 90 w 9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23">
                  <a:moveTo>
                    <a:pt x="0" y="22"/>
                  </a:moveTo>
                  <a:lnTo>
                    <a:pt x="89" y="0"/>
                  </a:lnTo>
                  <a:lnTo>
                    <a:pt x="89" y="22"/>
                  </a:lnTo>
                  <a:lnTo>
                    <a:pt x="0" y="2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26" name="Freeform 576"/>
            <p:cNvSpPr>
              <a:spLocks/>
            </p:cNvSpPr>
            <p:nvPr/>
          </p:nvSpPr>
          <p:spPr bwMode="auto">
            <a:xfrm>
              <a:off x="3466" y="1504"/>
              <a:ext cx="90" cy="23"/>
            </a:xfrm>
            <a:custGeom>
              <a:avLst/>
              <a:gdLst>
                <a:gd name="T0" fmla="*/ 0 w 90"/>
                <a:gd name="T1" fmla="*/ 0 h 23"/>
                <a:gd name="T2" fmla="*/ 0 w 90"/>
                <a:gd name="T3" fmla="*/ 22 h 23"/>
                <a:gd name="T4" fmla="*/ 89 w 90"/>
                <a:gd name="T5" fmla="*/ 22 h 23"/>
                <a:gd name="T6" fmla="*/ 89 w 90"/>
                <a:gd name="T7" fmla="*/ 0 h 23"/>
                <a:gd name="T8" fmla="*/ 0 w 90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23"/>
                <a:gd name="T17" fmla="*/ 90 w 90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23">
                  <a:moveTo>
                    <a:pt x="0" y="0"/>
                  </a:moveTo>
                  <a:lnTo>
                    <a:pt x="0" y="22"/>
                  </a:lnTo>
                  <a:lnTo>
                    <a:pt x="89" y="22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27" name="Freeform 577"/>
            <p:cNvSpPr>
              <a:spLocks/>
            </p:cNvSpPr>
            <p:nvPr/>
          </p:nvSpPr>
          <p:spPr bwMode="auto">
            <a:xfrm>
              <a:off x="3555" y="1502"/>
              <a:ext cx="105" cy="25"/>
            </a:xfrm>
            <a:custGeom>
              <a:avLst/>
              <a:gdLst>
                <a:gd name="T0" fmla="*/ 0 w 105"/>
                <a:gd name="T1" fmla="*/ 1 h 25"/>
                <a:gd name="T2" fmla="*/ 0 w 105"/>
                <a:gd name="T3" fmla="*/ 24 h 25"/>
                <a:gd name="T4" fmla="*/ 104 w 105"/>
                <a:gd name="T5" fmla="*/ 0 h 25"/>
                <a:gd name="T6" fmla="*/ 0 w 105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5"/>
                <a:gd name="T14" fmla="*/ 105 w 10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5">
                  <a:moveTo>
                    <a:pt x="0" y="1"/>
                  </a:moveTo>
                  <a:lnTo>
                    <a:pt x="0" y="24"/>
                  </a:lnTo>
                  <a:lnTo>
                    <a:pt x="104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28" name="Freeform 578"/>
            <p:cNvSpPr>
              <a:spLocks/>
            </p:cNvSpPr>
            <p:nvPr/>
          </p:nvSpPr>
          <p:spPr bwMode="auto">
            <a:xfrm>
              <a:off x="3555" y="1502"/>
              <a:ext cx="105" cy="25"/>
            </a:xfrm>
            <a:custGeom>
              <a:avLst/>
              <a:gdLst>
                <a:gd name="T0" fmla="*/ 0 w 105"/>
                <a:gd name="T1" fmla="*/ 24 h 25"/>
                <a:gd name="T2" fmla="*/ 104 w 105"/>
                <a:gd name="T3" fmla="*/ 0 h 25"/>
                <a:gd name="T4" fmla="*/ 104 w 105"/>
                <a:gd name="T5" fmla="*/ 24 h 25"/>
                <a:gd name="T6" fmla="*/ 0 w 105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5"/>
                <a:gd name="T14" fmla="*/ 105 w 10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5">
                  <a:moveTo>
                    <a:pt x="0" y="24"/>
                  </a:moveTo>
                  <a:lnTo>
                    <a:pt x="104" y="0"/>
                  </a:lnTo>
                  <a:lnTo>
                    <a:pt x="104" y="24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29" name="Freeform 579"/>
            <p:cNvSpPr>
              <a:spLocks/>
            </p:cNvSpPr>
            <p:nvPr/>
          </p:nvSpPr>
          <p:spPr bwMode="auto">
            <a:xfrm>
              <a:off x="3555" y="1502"/>
              <a:ext cx="105" cy="25"/>
            </a:xfrm>
            <a:custGeom>
              <a:avLst/>
              <a:gdLst>
                <a:gd name="T0" fmla="*/ 0 w 105"/>
                <a:gd name="T1" fmla="*/ 1 h 25"/>
                <a:gd name="T2" fmla="*/ 0 w 105"/>
                <a:gd name="T3" fmla="*/ 24 h 25"/>
                <a:gd name="T4" fmla="*/ 104 w 105"/>
                <a:gd name="T5" fmla="*/ 24 h 25"/>
                <a:gd name="T6" fmla="*/ 104 w 105"/>
                <a:gd name="T7" fmla="*/ 0 h 25"/>
                <a:gd name="T8" fmla="*/ 0 w 105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25"/>
                <a:gd name="T17" fmla="*/ 105 w 10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25">
                  <a:moveTo>
                    <a:pt x="0" y="1"/>
                  </a:moveTo>
                  <a:lnTo>
                    <a:pt x="0" y="24"/>
                  </a:lnTo>
                  <a:lnTo>
                    <a:pt x="104" y="24"/>
                  </a:lnTo>
                  <a:lnTo>
                    <a:pt x="104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30" name="Freeform 580"/>
            <p:cNvSpPr>
              <a:spLocks/>
            </p:cNvSpPr>
            <p:nvPr/>
          </p:nvSpPr>
          <p:spPr bwMode="auto">
            <a:xfrm>
              <a:off x="3659" y="1502"/>
              <a:ext cx="122" cy="25"/>
            </a:xfrm>
            <a:custGeom>
              <a:avLst/>
              <a:gdLst>
                <a:gd name="T0" fmla="*/ 0 w 122"/>
                <a:gd name="T1" fmla="*/ 0 h 25"/>
                <a:gd name="T2" fmla="*/ 0 w 122"/>
                <a:gd name="T3" fmla="*/ 24 h 25"/>
                <a:gd name="T4" fmla="*/ 121 w 122"/>
                <a:gd name="T5" fmla="*/ 0 h 25"/>
                <a:gd name="T6" fmla="*/ 0 w 122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25"/>
                <a:gd name="T14" fmla="*/ 122 w 12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25">
                  <a:moveTo>
                    <a:pt x="0" y="0"/>
                  </a:moveTo>
                  <a:lnTo>
                    <a:pt x="0" y="24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31" name="Freeform 581"/>
            <p:cNvSpPr>
              <a:spLocks/>
            </p:cNvSpPr>
            <p:nvPr/>
          </p:nvSpPr>
          <p:spPr bwMode="auto">
            <a:xfrm>
              <a:off x="3659" y="1502"/>
              <a:ext cx="122" cy="25"/>
            </a:xfrm>
            <a:custGeom>
              <a:avLst/>
              <a:gdLst>
                <a:gd name="T0" fmla="*/ 0 w 122"/>
                <a:gd name="T1" fmla="*/ 24 h 25"/>
                <a:gd name="T2" fmla="*/ 121 w 122"/>
                <a:gd name="T3" fmla="*/ 0 h 25"/>
                <a:gd name="T4" fmla="*/ 121 w 122"/>
                <a:gd name="T5" fmla="*/ 24 h 25"/>
                <a:gd name="T6" fmla="*/ 0 w 122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25"/>
                <a:gd name="T14" fmla="*/ 122 w 12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25">
                  <a:moveTo>
                    <a:pt x="0" y="24"/>
                  </a:moveTo>
                  <a:lnTo>
                    <a:pt x="121" y="0"/>
                  </a:lnTo>
                  <a:lnTo>
                    <a:pt x="121" y="24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232" name="Freeform 582"/>
            <p:cNvSpPr>
              <a:spLocks/>
            </p:cNvSpPr>
            <p:nvPr/>
          </p:nvSpPr>
          <p:spPr bwMode="auto">
            <a:xfrm>
              <a:off x="3659" y="1502"/>
              <a:ext cx="122" cy="25"/>
            </a:xfrm>
            <a:custGeom>
              <a:avLst/>
              <a:gdLst>
                <a:gd name="T0" fmla="*/ 0 w 122"/>
                <a:gd name="T1" fmla="*/ 0 h 25"/>
                <a:gd name="T2" fmla="*/ 0 w 122"/>
                <a:gd name="T3" fmla="*/ 24 h 25"/>
                <a:gd name="T4" fmla="*/ 121 w 122"/>
                <a:gd name="T5" fmla="*/ 24 h 25"/>
                <a:gd name="T6" fmla="*/ 121 w 122"/>
                <a:gd name="T7" fmla="*/ 0 h 25"/>
                <a:gd name="T8" fmla="*/ 0 w 122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25"/>
                <a:gd name="T17" fmla="*/ 122 w 12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25">
                  <a:moveTo>
                    <a:pt x="0" y="0"/>
                  </a:moveTo>
                  <a:lnTo>
                    <a:pt x="0" y="24"/>
                  </a:lnTo>
                  <a:lnTo>
                    <a:pt x="121" y="24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545" name="Text Box 585"/>
          <p:cNvSpPr txBox="1">
            <a:spLocks noChangeArrowheads="1"/>
          </p:cNvSpPr>
          <p:nvPr/>
        </p:nvSpPr>
        <p:spPr bwMode="auto">
          <a:xfrm>
            <a:off x="6400800" y="3459163"/>
            <a:ext cx="2743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b="0" dirty="0">
                <a:latin typeface="Tahoma" pitchFamily="34" charset="0"/>
                <a:cs typeface="Tahoma" pitchFamily="34" charset="0"/>
              </a:rPr>
              <a:t>VEF</a:t>
            </a:r>
            <a:r>
              <a:rPr lang="en-AU" sz="1800" b="0" dirty="0">
                <a:latin typeface="Tahoma" pitchFamily="34" charset="0"/>
                <a:cs typeface="Tahoma" pitchFamily="34" charset="0"/>
              </a:rPr>
              <a:t>1</a:t>
            </a:r>
            <a:r>
              <a:rPr lang="en-AU" b="0" dirty="0">
                <a:latin typeface="Tahoma" pitchFamily="34" charset="0"/>
                <a:cs typeface="Tahoma" pitchFamily="34" charset="0"/>
              </a:rPr>
              <a:t> = 1,</a:t>
            </a:r>
            <a:r>
              <a:rPr lang="pl-PL" b="0" dirty="0">
                <a:latin typeface="Tahoma" pitchFamily="34" charset="0"/>
                <a:cs typeface="Tahoma" pitchFamily="34" charset="0"/>
              </a:rPr>
              <a:t>9</a:t>
            </a:r>
            <a:r>
              <a:rPr lang="en-AU" b="0" dirty="0">
                <a:latin typeface="Tahoma" pitchFamily="34" charset="0"/>
                <a:cs typeface="Tahoma" pitchFamily="34" charset="0"/>
              </a:rPr>
              <a:t>L</a:t>
            </a:r>
          </a:p>
          <a:p>
            <a:pPr eaLnBrk="1" hangingPunct="1">
              <a:spcBef>
                <a:spcPct val="50000"/>
              </a:spcBef>
            </a:pPr>
            <a:r>
              <a:rPr lang="en-AU" b="0" dirty="0">
                <a:latin typeface="Tahoma" pitchFamily="34" charset="0"/>
                <a:cs typeface="Tahoma" pitchFamily="34" charset="0"/>
              </a:rPr>
              <a:t>CVF = 2</a:t>
            </a:r>
            <a:r>
              <a:rPr lang="pt-BR" b="0" dirty="0">
                <a:latin typeface="Tahoma" pitchFamily="34" charset="0"/>
                <a:cs typeface="Tahoma" pitchFamily="34" charset="0"/>
              </a:rPr>
              <a:t>,</a:t>
            </a:r>
            <a:r>
              <a:rPr lang="pl-PL" b="0" dirty="0">
                <a:latin typeface="Tahoma" pitchFamily="34" charset="0"/>
                <a:cs typeface="Tahoma" pitchFamily="34" charset="0"/>
              </a:rPr>
              <a:t>0</a:t>
            </a:r>
            <a:r>
              <a:rPr lang="en-AU" b="0" dirty="0">
                <a:latin typeface="Tahoma" pitchFamily="34" charset="0"/>
                <a:cs typeface="Tahoma" pitchFamily="34" charset="0"/>
              </a:rPr>
              <a:t>L</a:t>
            </a:r>
          </a:p>
          <a:p>
            <a:pPr eaLnBrk="1" hangingPunct="1">
              <a:spcBef>
                <a:spcPct val="50000"/>
              </a:spcBef>
            </a:pPr>
            <a:r>
              <a:rPr lang="en-AU" b="0" dirty="0">
                <a:latin typeface="Tahoma" pitchFamily="34" charset="0"/>
                <a:cs typeface="Tahoma" pitchFamily="34" charset="0"/>
              </a:rPr>
              <a:t>VEF</a:t>
            </a:r>
            <a:r>
              <a:rPr lang="en-AU" sz="1800" b="0" dirty="0">
                <a:latin typeface="Tahoma" pitchFamily="34" charset="0"/>
                <a:cs typeface="Tahoma" pitchFamily="34" charset="0"/>
              </a:rPr>
              <a:t>1</a:t>
            </a:r>
            <a:r>
              <a:rPr lang="en-AU" b="0" dirty="0">
                <a:latin typeface="Tahoma" pitchFamily="34" charset="0"/>
                <a:cs typeface="Tahoma" pitchFamily="34" charset="0"/>
              </a:rPr>
              <a:t>/CVF = 0,</a:t>
            </a:r>
            <a:r>
              <a:rPr lang="pl-PL" b="0" dirty="0">
                <a:latin typeface="Tahoma" pitchFamily="34" charset="0"/>
                <a:cs typeface="Tahoma" pitchFamily="34" charset="0"/>
              </a:rPr>
              <a:t>95</a:t>
            </a:r>
            <a:endParaRPr lang="en-AU" b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859" name="Text Box 586"/>
          <p:cNvSpPr txBox="1">
            <a:spLocks noChangeArrowheads="1"/>
          </p:cNvSpPr>
          <p:nvPr/>
        </p:nvSpPr>
        <p:spPr bwMode="auto">
          <a:xfrm>
            <a:off x="2819400" y="5257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/>
              <a:t>1</a:t>
            </a:r>
          </a:p>
        </p:txBody>
      </p:sp>
      <p:sp>
        <p:nvSpPr>
          <p:cNvPr id="35860" name="Text Box 587"/>
          <p:cNvSpPr txBox="1">
            <a:spLocks noChangeArrowheads="1"/>
          </p:cNvSpPr>
          <p:nvPr/>
        </p:nvSpPr>
        <p:spPr bwMode="auto">
          <a:xfrm>
            <a:off x="3505200" y="5257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/>
              <a:t>2</a:t>
            </a:r>
          </a:p>
        </p:txBody>
      </p:sp>
      <p:sp>
        <p:nvSpPr>
          <p:cNvPr id="35861" name="Text Box 588"/>
          <p:cNvSpPr txBox="1">
            <a:spLocks noChangeArrowheads="1"/>
          </p:cNvSpPr>
          <p:nvPr/>
        </p:nvSpPr>
        <p:spPr bwMode="auto">
          <a:xfrm flipH="1">
            <a:off x="40386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/>
              <a:t>3</a:t>
            </a:r>
          </a:p>
        </p:txBody>
      </p:sp>
      <p:sp>
        <p:nvSpPr>
          <p:cNvPr id="35862" name="Text Box 589"/>
          <p:cNvSpPr txBox="1">
            <a:spLocks noChangeArrowheads="1"/>
          </p:cNvSpPr>
          <p:nvPr/>
        </p:nvSpPr>
        <p:spPr bwMode="auto">
          <a:xfrm>
            <a:off x="4648200" y="5257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/>
              <a:t>4</a:t>
            </a:r>
          </a:p>
        </p:txBody>
      </p:sp>
      <p:sp>
        <p:nvSpPr>
          <p:cNvPr id="35863" name="Text Box 590"/>
          <p:cNvSpPr txBox="1">
            <a:spLocks noChangeArrowheads="1"/>
          </p:cNvSpPr>
          <p:nvPr/>
        </p:nvSpPr>
        <p:spPr bwMode="auto">
          <a:xfrm>
            <a:off x="5257800" y="5257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/>
              <a:t>5</a:t>
            </a:r>
          </a:p>
        </p:txBody>
      </p:sp>
      <p:sp>
        <p:nvSpPr>
          <p:cNvPr id="35864" name="Text Box 591"/>
          <p:cNvSpPr txBox="1">
            <a:spLocks noChangeArrowheads="1"/>
          </p:cNvSpPr>
          <p:nvPr/>
        </p:nvSpPr>
        <p:spPr bwMode="auto">
          <a:xfrm>
            <a:off x="5791200" y="5257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/>
              <a:t>6</a:t>
            </a:r>
          </a:p>
        </p:txBody>
      </p:sp>
      <p:sp>
        <p:nvSpPr>
          <p:cNvPr id="35865" name="Text Box 592"/>
          <p:cNvSpPr txBox="1">
            <a:spLocks noChangeArrowheads="1"/>
          </p:cNvSpPr>
          <p:nvPr/>
        </p:nvSpPr>
        <p:spPr bwMode="auto">
          <a:xfrm>
            <a:off x="1828800" y="1905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/>
              <a:t>5</a:t>
            </a:r>
          </a:p>
        </p:txBody>
      </p:sp>
      <p:sp>
        <p:nvSpPr>
          <p:cNvPr id="35866" name="Text Box 593"/>
          <p:cNvSpPr txBox="1">
            <a:spLocks noChangeArrowheads="1"/>
          </p:cNvSpPr>
          <p:nvPr/>
        </p:nvSpPr>
        <p:spPr bwMode="auto">
          <a:xfrm>
            <a:off x="1828800" y="2438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/>
              <a:t>4</a:t>
            </a:r>
          </a:p>
        </p:txBody>
      </p:sp>
      <p:sp>
        <p:nvSpPr>
          <p:cNvPr id="35867" name="Text Box 594"/>
          <p:cNvSpPr txBox="1">
            <a:spLocks noChangeArrowheads="1"/>
          </p:cNvSpPr>
          <p:nvPr/>
        </p:nvSpPr>
        <p:spPr bwMode="auto">
          <a:xfrm>
            <a:off x="1828800" y="3048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/>
              <a:t>3</a:t>
            </a:r>
          </a:p>
        </p:txBody>
      </p:sp>
      <p:sp>
        <p:nvSpPr>
          <p:cNvPr id="35868" name="Text Box 595"/>
          <p:cNvSpPr txBox="1">
            <a:spLocks noChangeArrowheads="1"/>
          </p:cNvSpPr>
          <p:nvPr/>
        </p:nvSpPr>
        <p:spPr bwMode="auto">
          <a:xfrm>
            <a:off x="1828800" y="3657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/>
              <a:t>2</a:t>
            </a:r>
          </a:p>
        </p:txBody>
      </p:sp>
      <p:sp>
        <p:nvSpPr>
          <p:cNvPr id="35869" name="Text Box 596"/>
          <p:cNvSpPr txBox="1">
            <a:spLocks noChangeArrowheads="1"/>
          </p:cNvSpPr>
          <p:nvPr/>
        </p:nvSpPr>
        <p:spPr bwMode="auto">
          <a:xfrm>
            <a:off x="1828800" y="4267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/>
              <a:t>1</a:t>
            </a:r>
          </a:p>
        </p:txBody>
      </p:sp>
      <p:sp>
        <p:nvSpPr>
          <p:cNvPr id="33825" name="Line 597"/>
          <p:cNvSpPr>
            <a:spLocks noChangeShapeType="1"/>
          </p:cNvSpPr>
          <p:nvPr/>
        </p:nvSpPr>
        <p:spPr bwMode="auto">
          <a:xfrm flipV="1">
            <a:off x="2971800" y="3962400"/>
            <a:ext cx="0" cy="1066800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26" name="Line 598"/>
          <p:cNvSpPr>
            <a:spLocks noChangeShapeType="1"/>
          </p:cNvSpPr>
          <p:nvPr/>
        </p:nvSpPr>
        <p:spPr bwMode="auto">
          <a:xfrm flipH="1">
            <a:off x="2438400" y="3962400"/>
            <a:ext cx="533400" cy="0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02" name="Rectangle 2"/>
          <p:cNvSpPr txBox="1">
            <a:spLocks noChangeArrowheads="1"/>
          </p:cNvSpPr>
          <p:nvPr/>
        </p:nvSpPr>
        <p:spPr bwMode="auto">
          <a:xfrm>
            <a:off x="914400" y="228600"/>
            <a:ext cx="7924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42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US" sz="4200" b="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oença</a:t>
            </a:r>
            <a:r>
              <a:rPr lang="en-US" sz="42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b="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restritiva</a:t>
            </a:r>
            <a:endParaRPr lang="en-US" sz="4200" b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01" name="TextBox 600"/>
          <p:cNvSpPr txBox="1"/>
          <p:nvPr/>
        </p:nvSpPr>
        <p:spPr>
          <a:xfrm>
            <a:off x="4953000" y="1828800"/>
            <a:ext cx="152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 dirty="0">
                <a:latin typeface="+mj-lt"/>
              </a:rPr>
              <a:t>Normal</a:t>
            </a:r>
          </a:p>
        </p:txBody>
      </p:sp>
      <p:sp>
        <p:nvSpPr>
          <p:cNvPr id="603" name="TextBox 602"/>
          <p:cNvSpPr txBox="1"/>
          <p:nvPr/>
        </p:nvSpPr>
        <p:spPr>
          <a:xfrm>
            <a:off x="4495800" y="3200400"/>
            <a:ext cx="1981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 dirty="0" err="1">
                <a:latin typeface="+mj-lt"/>
              </a:rPr>
              <a:t>Restritiva</a:t>
            </a:r>
            <a:endParaRPr lang="en-US" sz="3200" b="0" dirty="0">
              <a:latin typeface="+mj-lt"/>
            </a:endParaRPr>
          </a:p>
        </p:txBody>
      </p:sp>
      <p:sp>
        <p:nvSpPr>
          <p:cNvPr id="605" name="AutoShape 41"/>
          <p:cNvSpPr>
            <a:spLocks/>
          </p:cNvSpPr>
          <p:nvPr/>
        </p:nvSpPr>
        <p:spPr bwMode="auto">
          <a:xfrm>
            <a:off x="6172200" y="3657600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647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45" grpId="0"/>
      <p:bldP spid="33825" grpId="0" animBg="1"/>
      <p:bldP spid="33826" grpId="0" animBg="1"/>
      <p:bldP spid="601" grpId="0"/>
      <p:bldP spid="603" grpId="0"/>
      <p:bldP spid="60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0" y="4179888"/>
            <a:ext cx="3438525" cy="838200"/>
            <a:chOff x="1580" y="2633"/>
            <a:chExt cx="2166" cy="528"/>
          </a:xfrm>
        </p:grpSpPr>
        <p:sp>
          <p:nvSpPr>
            <p:cNvPr id="38941" name="Freeform 4"/>
            <p:cNvSpPr>
              <a:spLocks/>
            </p:cNvSpPr>
            <p:nvPr/>
          </p:nvSpPr>
          <p:spPr bwMode="auto">
            <a:xfrm>
              <a:off x="3291" y="2633"/>
              <a:ext cx="455" cy="39"/>
            </a:xfrm>
            <a:custGeom>
              <a:avLst/>
              <a:gdLst>
                <a:gd name="T0" fmla="*/ 454 w 455"/>
                <a:gd name="T1" fmla="*/ 0 h 39"/>
                <a:gd name="T2" fmla="*/ 454 w 455"/>
                <a:gd name="T3" fmla="*/ 6 h 39"/>
                <a:gd name="T4" fmla="*/ 0 w 455"/>
                <a:gd name="T5" fmla="*/ 38 h 39"/>
                <a:gd name="T6" fmla="*/ 454 w 455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5"/>
                <a:gd name="T13" fmla="*/ 0 h 39"/>
                <a:gd name="T14" fmla="*/ 455 w 455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5" h="39">
                  <a:moveTo>
                    <a:pt x="454" y="0"/>
                  </a:moveTo>
                  <a:lnTo>
                    <a:pt x="454" y="6"/>
                  </a:lnTo>
                  <a:lnTo>
                    <a:pt x="0" y="38"/>
                  </a:lnTo>
                  <a:lnTo>
                    <a:pt x="454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8942" name="Freeform 5"/>
            <p:cNvSpPr>
              <a:spLocks/>
            </p:cNvSpPr>
            <p:nvPr/>
          </p:nvSpPr>
          <p:spPr bwMode="auto">
            <a:xfrm>
              <a:off x="3291" y="2639"/>
              <a:ext cx="455" cy="40"/>
            </a:xfrm>
            <a:custGeom>
              <a:avLst/>
              <a:gdLst>
                <a:gd name="T0" fmla="*/ 454 w 455"/>
                <a:gd name="T1" fmla="*/ 0 h 40"/>
                <a:gd name="T2" fmla="*/ 0 w 455"/>
                <a:gd name="T3" fmla="*/ 31 h 40"/>
                <a:gd name="T4" fmla="*/ 1 w 455"/>
                <a:gd name="T5" fmla="*/ 39 h 40"/>
                <a:gd name="T6" fmla="*/ 454 w 455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5"/>
                <a:gd name="T13" fmla="*/ 0 h 40"/>
                <a:gd name="T14" fmla="*/ 455 w 455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5" h="40">
                  <a:moveTo>
                    <a:pt x="454" y="0"/>
                  </a:moveTo>
                  <a:lnTo>
                    <a:pt x="0" y="31"/>
                  </a:lnTo>
                  <a:lnTo>
                    <a:pt x="1" y="39"/>
                  </a:lnTo>
                  <a:lnTo>
                    <a:pt x="454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8943" name="Freeform 6"/>
            <p:cNvSpPr>
              <a:spLocks/>
            </p:cNvSpPr>
            <p:nvPr/>
          </p:nvSpPr>
          <p:spPr bwMode="auto">
            <a:xfrm>
              <a:off x="3291" y="2635"/>
              <a:ext cx="455" cy="44"/>
            </a:xfrm>
            <a:custGeom>
              <a:avLst/>
              <a:gdLst>
                <a:gd name="T0" fmla="*/ 454 w 455"/>
                <a:gd name="T1" fmla="*/ 0 h 44"/>
                <a:gd name="T2" fmla="*/ 454 w 455"/>
                <a:gd name="T3" fmla="*/ 6 h 44"/>
                <a:gd name="T4" fmla="*/ 1 w 455"/>
                <a:gd name="T5" fmla="*/ 43 h 44"/>
                <a:gd name="T6" fmla="*/ 0 w 455"/>
                <a:gd name="T7" fmla="*/ 36 h 44"/>
                <a:gd name="T8" fmla="*/ 454 w 455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5"/>
                <a:gd name="T16" fmla="*/ 0 h 44"/>
                <a:gd name="T17" fmla="*/ 455 w 455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5" h="44">
                  <a:moveTo>
                    <a:pt x="454" y="0"/>
                  </a:moveTo>
                  <a:lnTo>
                    <a:pt x="454" y="6"/>
                  </a:lnTo>
                  <a:lnTo>
                    <a:pt x="1" y="43"/>
                  </a:lnTo>
                  <a:lnTo>
                    <a:pt x="0" y="36"/>
                  </a:lnTo>
                  <a:lnTo>
                    <a:pt x="454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8944" name="Freeform 7"/>
            <p:cNvSpPr>
              <a:spLocks/>
            </p:cNvSpPr>
            <p:nvPr/>
          </p:nvSpPr>
          <p:spPr bwMode="auto">
            <a:xfrm>
              <a:off x="2845" y="2672"/>
              <a:ext cx="451" cy="71"/>
            </a:xfrm>
            <a:custGeom>
              <a:avLst/>
              <a:gdLst>
                <a:gd name="T0" fmla="*/ 448 w 451"/>
                <a:gd name="T1" fmla="*/ 0 h 71"/>
                <a:gd name="T2" fmla="*/ 450 w 451"/>
                <a:gd name="T3" fmla="*/ 6 h 71"/>
                <a:gd name="T4" fmla="*/ 0 w 451"/>
                <a:gd name="T5" fmla="*/ 70 h 71"/>
                <a:gd name="T6" fmla="*/ 448 w 451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1"/>
                <a:gd name="T13" fmla="*/ 0 h 71"/>
                <a:gd name="T14" fmla="*/ 451 w 451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1" h="71">
                  <a:moveTo>
                    <a:pt x="448" y="0"/>
                  </a:moveTo>
                  <a:lnTo>
                    <a:pt x="450" y="6"/>
                  </a:lnTo>
                  <a:lnTo>
                    <a:pt x="0" y="70"/>
                  </a:lnTo>
                  <a:lnTo>
                    <a:pt x="448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8945" name="Freeform 8"/>
            <p:cNvSpPr>
              <a:spLocks/>
            </p:cNvSpPr>
            <p:nvPr/>
          </p:nvSpPr>
          <p:spPr bwMode="auto">
            <a:xfrm>
              <a:off x="2845" y="2678"/>
              <a:ext cx="451" cy="71"/>
            </a:xfrm>
            <a:custGeom>
              <a:avLst/>
              <a:gdLst>
                <a:gd name="T0" fmla="*/ 450 w 451"/>
                <a:gd name="T1" fmla="*/ 0 h 71"/>
                <a:gd name="T2" fmla="*/ 0 w 451"/>
                <a:gd name="T3" fmla="*/ 63 h 71"/>
                <a:gd name="T4" fmla="*/ 2 w 451"/>
                <a:gd name="T5" fmla="*/ 70 h 71"/>
                <a:gd name="T6" fmla="*/ 450 w 451"/>
                <a:gd name="T7" fmla="*/ 0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1"/>
                <a:gd name="T13" fmla="*/ 0 h 71"/>
                <a:gd name="T14" fmla="*/ 451 w 451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1" h="71">
                  <a:moveTo>
                    <a:pt x="450" y="0"/>
                  </a:moveTo>
                  <a:lnTo>
                    <a:pt x="0" y="63"/>
                  </a:lnTo>
                  <a:lnTo>
                    <a:pt x="2" y="70"/>
                  </a:lnTo>
                  <a:lnTo>
                    <a:pt x="45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8946" name="Freeform 9"/>
            <p:cNvSpPr>
              <a:spLocks/>
            </p:cNvSpPr>
            <p:nvPr/>
          </p:nvSpPr>
          <p:spPr bwMode="auto">
            <a:xfrm>
              <a:off x="2845" y="2672"/>
              <a:ext cx="451" cy="77"/>
            </a:xfrm>
            <a:custGeom>
              <a:avLst/>
              <a:gdLst>
                <a:gd name="T0" fmla="*/ 448 w 451"/>
                <a:gd name="T1" fmla="*/ 0 h 77"/>
                <a:gd name="T2" fmla="*/ 450 w 451"/>
                <a:gd name="T3" fmla="*/ 6 h 77"/>
                <a:gd name="T4" fmla="*/ 2 w 451"/>
                <a:gd name="T5" fmla="*/ 76 h 77"/>
                <a:gd name="T6" fmla="*/ 0 w 451"/>
                <a:gd name="T7" fmla="*/ 69 h 77"/>
                <a:gd name="T8" fmla="*/ 448 w 451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1"/>
                <a:gd name="T16" fmla="*/ 0 h 77"/>
                <a:gd name="T17" fmla="*/ 451 w 451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1" h="77">
                  <a:moveTo>
                    <a:pt x="448" y="0"/>
                  </a:moveTo>
                  <a:lnTo>
                    <a:pt x="450" y="6"/>
                  </a:lnTo>
                  <a:lnTo>
                    <a:pt x="2" y="76"/>
                  </a:lnTo>
                  <a:lnTo>
                    <a:pt x="0" y="69"/>
                  </a:lnTo>
                  <a:lnTo>
                    <a:pt x="448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8947" name="Freeform 10"/>
            <p:cNvSpPr>
              <a:spLocks/>
            </p:cNvSpPr>
            <p:nvPr/>
          </p:nvSpPr>
          <p:spPr bwMode="auto">
            <a:xfrm>
              <a:off x="2410" y="2743"/>
              <a:ext cx="441" cy="105"/>
            </a:xfrm>
            <a:custGeom>
              <a:avLst/>
              <a:gdLst>
                <a:gd name="T0" fmla="*/ 437 w 441"/>
                <a:gd name="T1" fmla="*/ 0 h 105"/>
                <a:gd name="T2" fmla="*/ 440 w 441"/>
                <a:gd name="T3" fmla="*/ 6 h 105"/>
                <a:gd name="T4" fmla="*/ 0 w 441"/>
                <a:gd name="T5" fmla="*/ 104 h 105"/>
                <a:gd name="T6" fmla="*/ 437 w 441"/>
                <a:gd name="T7" fmla="*/ 0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105"/>
                <a:gd name="T14" fmla="*/ 441 w 441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105">
                  <a:moveTo>
                    <a:pt x="437" y="0"/>
                  </a:moveTo>
                  <a:lnTo>
                    <a:pt x="440" y="6"/>
                  </a:lnTo>
                  <a:lnTo>
                    <a:pt x="0" y="104"/>
                  </a:lnTo>
                  <a:lnTo>
                    <a:pt x="437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8948" name="Freeform 11"/>
            <p:cNvSpPr>
              <a:spLocks/>
            </p:cNvSpPr>
            <p:nvPr/>
          </p:nvSpPr>
          <p:spPr bwMode="auto">
            <a:xfrm>
              <a:off x="2410" y="2750"/>
              <a:ext cx="441" cy="106"/>
            </a:xfrm>
            <a:custGeom>
              <a:avLst/>
              <a:gdLst>
                <a:gd name="T0" fmla="*/ 440 w 441"/>
                <a:gd name="T1" fmla="*/ 0 h 106"/>
                <a:gd name="T2" fmla="*/ 0 w 441"/>
                <a:gd name="T3" fmla="*/ 98 h 106"/>
                <a:gd name="T4" fmla="*/ 2 w 441"/>
                <a:gd name="T5" fmla="*/ 105 h 106"/>
                <a:gd name="T6" fmla="*/ 440 w 44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106"/>
                <a:gd name="T14" fmla="*/ 441 w 44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106">
                  <a:moveTo>
                    <a:pt x="440" y="0"/>
                  </a:moveTo>
                  <a:lnTo>
                    <a:pt x="0" y="98"/>
                  </a:lnTo>
                  <a:lnTo>
                    <a:pt x="2" y="105"/>
                  </a:lnTo>
                  <a:lnTo>
                    <a:pt x="44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8949" name="Freeform 12"/>
            <p:cNvSpPr>
              <a:spLocks/>
            </p:cNvSpPr>
            <p:nvPr/>
          </p:nvSpPr>
          <p:spPr bwMode="auto">
            <a:xfrm>
              <a:off x="2410" y="2743"/>
              <a:ext cx="441" cy="113"/>
            </a:xfrm>
            <a:custGeom>
              <a:avLst/>
              <a:gdLst>
                <a:gd name="T0" fmla="*/ 437 w 441"/>
                <a:gd name="T1" fmla="*/ 0 h 113"/>
                <a:gd name="T2" fmla="*/ 440 w 441"/>
                <a:gd name="T3" fmla="*/ 6 h 113"/>
                <a:gd name="T4" fmla="*/ 2 w 441"/>
                <a:gd name="T5" fmla="*/ 112 h 113"/>
                <a:gd name="T6" fmla="*/ 0 w 441"/>
                <a:gd name="T7" fmla="*/ 105 h 113"/>
                <a:gd name="T8" fmla="*/ 437 w 441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"/>
                <a:gd name="T16" fmla="*/ 0 h 113"/>
                <a:gd name="T17" fmla="*/ 441 w 441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" h="113">
                  <a:moveTo>
                    <a:pt x="437" y="0"/>
                  </a:moveTo>
                  <a:lnTo>
                    <a:pt x="440" y="6"/>
                  </a:lnTo>
                  <a:lnTo>
                    <a:pt x="2" y="112"/>
                  </a:lnTo>
                  <a:lnTo>
                    <a:pt x="0" y="105"/>
                  </a:lnTo>
                  <a:lnTo>
                    <a:pt x="437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8950" name="Freeform 13"/>
            <p:cNvSpPr>
              <a:spLocks/>
            </p:cNvSpPr>
            <p:nvPr/>
          </p:nvSpPr>
          <p:spPr bwMode="auto">
            <a:xfrm>
              <a:off x="1988" y="2850"/>
              <a:ext cx="427" cy="136"/>
            </a:xfrm>
            <a:custGeom>
              <a:avLst/>
              <a:gdLst>
                <a:gd name="T0" fmla="*/ 423 w 427"/>
                <a:gd name="T1" fmla="*/ 0 h 136"/>
                <a:gd name="T2" fmla="*/ 426 w 427"/>
                <a:gd name="T3" fmla="*/ 6 h 136"/>
                <a:gd name="T4" fmla="*/ 0 w 427"/>
                <a:gd name="T5" fmla="*/ 135 h 136"/>
                <a:gd name="T6" fmla="*/ 423 w 427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7"/>
                <a:gd name="T13" fmla="*/ 0 h 136"/>
                <a:gd name="T14" fmla="*/ 427 w 427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7" h="136">
                  <a:moveTo>
                    <a:pt x="423" y="0"/>
                  </a:moveTo>
                  <a:lnTo>
                    <a:pt x="426" y="6"/>
                  </a:lnTo>
                  <a:lnTo>
                    <a:pt x="0" y="135"/>
                  </a:lnTo>
                  <a:lnTo>
                    <a:pt x="423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8951" name="Freeform 14"/>
            <p:cNvSpPr>
              <a:spLocks/>
            </p:cNvSpPr>
            <p:nvPr/>
          </p:nvSpPr>
          <p:spPr bwMode="auto">
            <a:xfrm>
              <a:off x="1988" y="2857"/>
              <a:ext cx="427" cy="134"/>
            </a:xfrm>
            <a:custGeom>
              <a:avLst/>
              <a:gdLst>
                <a:gd name="T0" fmla="*/ 426 w 427"/>
                <a:gd name="T1" fmla="*/ 0 h 134"/>
                <a:gd name="T2" fmla="*/ 0 w 427"/>
                <a:gd name="T3" fmla="*/ 127 h 134"/>
                <a:gd name="T4" fmla="*/ 2 w 427"/>
                <a:gd name="T5" fmla="*/ 133 h 134"/>
                <a:gd name="T6" fmla="*/ 426 w 427"/>
                <a:gd name="T7" fmla="*/ 0 h 1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7"/>
                <a:gd name="T13" fmla="*/ 0 h 134"/>
                <a:gd name="T14" fmla="*/ 427 w 427"/>
                <a:gd name="T15" fmla="*/ 134 h 1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7" h="134">
                  <a:moveTo>
                    <a:pt x="426" y="0"/>
                  </a:moveTo>
                  <a:lnTo>
                    <a:pt x="0" y="127"/>
                  </a:lnTo>
                  <a:lnTo>
                    <a:pt x="2" y="133"/>
                  </a:lnTo>
                  <a:lnTo>
                    <a:pt x="426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8952" name="Freeform 15"/>
            <p:cNvSpPr>
              <a:spLocks/>
            </p:cNvSpPr>
            <p:nvPr/>
          </p:nvSpPr>
          <p:spPr bwMode="auto">
            <a:xfrm>
              <a:off x="1988" y="2850"/>
              <a:ext cx="427" cy="141"/>
            </a:xfrm>
            <a:custGeom>
              <a:avLst/>
              <a:gdLst>
                <a:gd name="T0" fmla="*/ 423 w 427"/>
                <a:gd name="T1" fmla="*/ 0 h 141"/>
                <a:gd name="T2" fmla="*/ 426 w 427"/>
                <a:gd name="T3" fmla="*/ 6 h 141"/>
                <a:gd name="T4" fmla="*/ 2 w 427"/>
                <a:gd name="T5" fmla="*/ 140 h 141"/>
                <a:gd name="T6" fmla="*/ 0 w 427"/>
                <a:gd name="T7" fmla="*/ 134 h 141"/>
                <a:gd name="T8" fmla="*/ 423 w 427"/>
                <a:gd name="T9" fmla="*/ 0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7"/>
                <a:gd name="T16" fmla="*/ 0 h 141"/>
                <a:gd name="T17" fmla="*/ 427 w 427"/>
                <a:gd name="T18" fmla="*/ 141 h 1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7" h="141">
                  <a:moveTo>
                    <a:pt x="423" y="0"/>
                  </a:moveTo>
                  <a:lnTo>
                    <a:pt x="426" y="6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423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8953" name="Freeform 16"/>
            <p:cNvSpPr>
              <a:spLocks/>
            </p:cNvSpPr>
            <p:nvPr/>
          </p:nvSpPr>
          <p:spPr bwMode="auto">
            <a:xfrm>
              <a:off x="1580" y="2987"/>
              <a:ext cx="412" cy="168"/>
            </a:xfrm>
            <a:custGeom>
              <a:avLst/>
              <a:gdLst>
                <a:gd name="T0" fmla="*/ 408 w 412"/>
                <a:gd name="T1" fmla="*/ 0 h 168"/>
                <a:gd name="T2" fmla="*/ 411 w 412"/>
                <a:gd name="T3" fmla="*/ 5 h 168"/>
                <a:gd name="T4" fmla="*/ 0 w 412"/>
                <a:gd name="T5" fmla="*/ 167 h 168"/>
                <a:gd name="T6" fmla="*/ 408 w 412"/>
                <a:gd name="T7" fmla="*/ 0 h 1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2"/>
                <a:gd name="T13" fmla="*/ 0 h 168"/>
                <a:gd name="T14" fmla="*/ 412 w 412"/>
                <a:gd name="T15" fmla="*/ 168 h 1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2" h="168">
                  <a:moveTo>
                    <a:pt x="408" y="0"/>
                  </a:moveTo>
                  <a:lnTo>
                    <a:pt x="411" y="5"/>
                  </a:lnTo>
                  <a:lnTo>
                    <a:pt x="0" y="167"/>
                  </a:lnTo>
                  <a:lnTo>
                    <a:pt x="408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8954" name="Freeform 17"/>
            <p:cNvSpPr>
              <a:spLocks/>
            </p:cNvSpPr>
            <p:nvPr/>
          </p:nvSpPr>
          <p:spPr bwMode="auto">
            <a:xfrm>
              <a:off x="1580" y="2993"/>
              <a:ext cx="412" cy="168"/>
            </a:xfrm>
            <a:custGeom>
              <a:avLst/>
              <a:gdLst>
                <a:gd name="T0" fmla="*/ 411 w 412"/>
                <a:gd name="T1" fmla="*/ 0 h 168"/>
                <a:gd name="T2" fmla="*/ 0 w 412"/>
                <a:gd name="T3" fmla="*/ 160 h 168"/>
                <a:gd name="T4" fmla="*/ 4 w 412"/>
                <a:gd name="T5" fmla="*/ 167 h 168"/>
                <a:gd name="T6" fmla="*/ 411 w 412"/>
                <a:gd name="T7" fmla="*/ 0 h 1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2"/>
                <a:gd name="T13" fmla="*/ 0 h 168"/>
                <a:gd name="T14" fmla="*/ 412 w 412"/>
                <a:gd name="T15" fmla="*/ 168 h 1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2" h="168">
                  <a:moveTo>
                    <a:pt x="411" y="0"/>
                  </a:moveTo>
                  <a:lnTo>
                    <a:pt x="0" y="160"/>
                  </a:lnTo>
                  <a:lnTo>
                    <a:pt x="4" y="167"/>
                  </a:lnTo>
                  <a:lnTo>
                    <a:pt x="411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8955" name="Freeform 18"/>
            <p:cNvSpPr>
              <a:spLocks/>
            </p:cNvSpPr>
            <p:nvPr/>
          </p:nvSpPr>
          <p:spPr bwMode="auto">
            <a:xfrm>
              <a:off x="1580" y="2987"/>
              <a:ext cx="412" cy="174"/>
            </a:xfrm>
            <a:custGeom>
              <a:avLst/>
              <a:gdLst>
                <a:gd name="T0" fmla="*/ 408 w 412"/>
                <a:gd name="T1" fmla="*/ 0 h 174"/>
                <a:gd name="T2" fmla="*/ 411 w 412"/>
                <a:gd name="T3" fmla="*/ 5 h 174"/>
                <a:gd name="T4" fmla="*/ 4 w 412"/>
                <a:gd name="T5" fmla="*/ 173 h 174"/>
                <a:gd name="T6" fmla="*/ 0 w 412"/>
                <a:gd name="T7" fmla="*/ 166 h 174"/>
                <a:gd name="T8" fmla="*/ 408 w 412"/>
                <a:gd name="T9" fmla="*/ 0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2"/>
                <a:gd name="T16" fmla="*/ 0 h 174"/>
                <a:gd name="T17" fmla="*/ 412 w 412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2" h="174">
                  <a:moveTo>
                    <a:pt x="408" y="0"/>
                  </a:moveTo>
                  <a:lnTo>
                    <a:pt x="411" y="5"/>
                  </a:lnTo>
                  <a:lnTo>
                    <a:pt x="4" y="173"/>
                  </a:lnTo>
                  <a:lnTo>
                    <a:pt x="0" y="166"/>
                  </a:lnTo>
                  <a:lnTo>
                    <a:pt x="408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/>
            </a:p>
          </p:txBody>
        </p:sp>
      </p:grpSp>
      <p:sp>
        <p:nvSpPr>
          <p:cNvPr id="38915" name="Rectangle 19"/>
          <p:cNvSpPr>
            <a:spLocks noChangeArrowheads="1"/>
          </p:cNvSpPr>
          <p:nvPr/>
        </p:nvSpPr>
        <p:spPr bwMode="auto">
          <a:xfrm rot="-5400000">
            <a:off x="421482" y="2901112"/>
            <a:ext cx="2514600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en-US" b="0">
                <a:latin typeface="Tahoma" pitchFamily="34" charset="0"/>
                <a:cs typeface="Tahoma" pitchFamily="34" charset="0"/>
              </a:rPr>
              <a:t>Volume, litros</a:t>
            </a:r>
          </a:p>
        </p:txBody>
      </p:sp>
      <p:sp>
        <p:nvSpPr>
          <p:cNvPr id="38916" name="Rectangle 20"/>
          <p:cNvSpPr>
            <a:spLocks noChangeArrowheads="1"/>
          </p:cNvSpPr>
          <p:nvPr/>
        </p:nvSpPr>
        <p:spPr bwMode="auto">
          <a:xfrm>
            <a:off x="3581400" y="5253038"/>
            <a:ext cx="172835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US" b="0">
                <a:cs typeface="Arial" charset="0"/>
              </a:rPr>
              <a:t>Tempo, segundos</a:t>
            </a:r>
          </a:p>
        </p:txBody>
      </p:sp>
      <p:sp>
        <p:nvSpPr>
          <p:cNvPr id="38917" name="Freeform 21"/>
          <p:cNvSpPr>
            <a:spLocks/>
          </p:cNvSpPr>
          <p:nvPr/>
        </p:nvSpPr>
        <p:spPr bwMode="auto">
          <a:xfrm>
            <a:off x="2438400" y="1600200"/>
            <a:ext cx="4013200" cy="3481388"/>
          </a:xfrm>
          <a:custGeom>
            <a:avLst/>
            <a:gdLst>
              <a:gd name="T0" fmla="*/ 0 w 2528"/>
              <a:gd name="T1" fmla="*/ 0 h 2193"/>
              <a:gd name="T2" fmla="*/ 0 w 2528"/>
              <a:gd name="T3" fmla="*/ 2147483647 h 2193"/>
              <a:gd name="T4" fmla="*/ 2147483647 w 2528"/>
              <a:gd name="T5" fmla="*/ 2147483647 h 2193"/>
              <a:gd name="T6" fmla="*/ 2147483647 w 2528"/>
              <a:gd name="T7" fmla="*/ 2147483647 h 2193"/>
              <a:gd name="T8" fmla="*/ 0 60000 65536"/>
              <a:gd name="T9" fmla="*/ 0 60000 65536"/>
              <a:gd name="T10" fmla="*/ 0 60000 65536"/>
              <a:gd name="T11" fmla="*/ 0 60000 65536"/>
              <a:gd name="T12" fmla="*/ 0 w 2528"/>
              <a:gd name="T13" fmla="*/ 0 h 2193"/>
              <a:gd name="T14" fmla="*/ 2528 w 2528"/>
              <a:gd name="T15" fmla="*/ 2193 h 21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28" h="2193">
                <a:moveTo>
                  <a:pt x="0" y="0"/>
                </a:moveTo>
                <a:lnTo>
                  <a:pt x="0" y="2181"/>
                </a:lnTo>
                <a:lnTo>
                  <a:pt x="2527" y="2181"/>
                </a:lnTo>
                <a:lnTo>
                  <a:pt x="2527" y="2192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38918" name="Line 22"/>
          <p:cNvSpPr>
            <a:spLocks noChangeShapeType="1"/>
          </p:cNvSpPr>
          <p:nvPr/>
        </p:nvSpPr>
        <p:spPr bwMode="auto">
          <a:xfrm>
            <a:off x="3000375" y="5072063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19" name="Line 23"/>
          <p:cNvSpPr>
            <a:spLocks noChangeShapeType="1"/>
          </p:cNvSpPr>
          <p:nvPr/>
        </p:nvSpPr>
        <p:spPr bwMode="auto">
          <a:xfrm>
            <a:off x="4216400" y="5078413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20" name="Line 24"/>
          <p:cNvSpPr>
            <a:spLocks noChangeShapeType="1"/>
          </p:cNvSpPr>
          <p:nvPr/>
        </p:nvSpPr>
        <p:spPr bwMode="auto">
          <a:xfrm>
            <a:off x="4806950" y="5081588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21" name="Line 25"/>
          <p:cNvSpPr>
            <a:spLocks noChangeShapeType="1"/>
          </p:cNvSpPr>
          <p:nvPr/>
        </p:nvSpPr>
        <p:spPr bwMode="auto">
          <a:xfrm>
            <a:off x="3635375" y="5081588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22" name="Line 26"/>
          <p:cNvSpPr>
            <a:spLocks noChangeShapeType="1"/>
          </p:cNvSpPr>
          <p:nvPr/>
        </p:nvSpPr>
        <p:spPr bwMode="auto">
          <a:xfrm flipH="1">
            <a:off x="5978525" y="5059363"/>
            <a:ext cx="3175" cy="1682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23" name="Line 27"/>
          <p:cNvSpPr>
            <a:spLocks noChangeShapeType="1"/>
          </p:cNvSpPr>
          <p:nvPr/>
        </p:nvSpPr>
        <p:spPr bwMode="auto">
          <a:xfrm>
            <a:off x="5400675" y="5086350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24" name="Line 28"/>
          <p:cNvSpPr>
            <a:spLocks noChangeShapeType="1"/>
          </p:cNvSpPr>
          <p:nvPr/>
        </p:nvSpPr>
        <p:spPr bwMode="auto">
          <a:xfrm flipH="1" flipV="1">
            <a:off x="2281238" y="4492625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25" name="Line 29"/>
          <p:cNvSpPr>
            <a:spLocks noChangeShapeType="1"/>
          </p:cNvSpPr>
          <p:nvPr/>
        </p:nvSpPr>
        <p:spPr bwMode="auto">
          <a:xfrm flipH="1" flipV="1">
            <a:off x="2286000" y="3894138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26" name="Line 30"/>
          <p:cNvSpPr>
            <a:spLocks noChangeShapeType="1"/>
          </p:cNvSpPr>
          <p:nvPr/>
        </p:nvSpPr>
        <p:spPr bwMode="auto">
          <a:xfrm flipH="1" flipV="1">
            <a:off x="2279650" y="3302000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27" name="Line 31"/>
          <p:cNvSpPr>
            <a:spLocks noChangeShapeType="1"/>
          </p:cNvSpPr>
          <p:nvPr/>
        </p:nvSpPr>
        <p:spPr bwMode="auto">
          <a:xfrm flipH="1" flipV="1">
            <a:off x="2284413" y="2722563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928" name="Line 32"/>
          <p:cNvSpPr>
            <a:spLocks noChangeShapeType="1"/>
          </p:cNvSpPr>
          <p:nvPr/>
        </p:nvSpPr>
        <p:spPr bwMode="auto">
          <a:xfrm flipH="1" flipV="1">
            <a:off x="2279650" y="2130425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465388" y="2384425"/>
            <a:ext cx="3463925" cy="2635250"/>
            <a:chOff x="1553" y="1502"/>
            <a:chExt cx="2182" cy="1660"/>
          </a:xfrm>
          <a:solidFill>
            <a:srgbClr val="FF0000"/>
          </a:solidFill>
        </p:grpSpPr>
        <p:sp>
          <p:nvSpPr>
            <p:cNvPr id="42014" name="Freeform 34"/>
            <p:cNvSpPr>
              <a:spLocks/>
            </p:cNvSpPr>
            <p:nvPr/>
          </p:nvSpPr>
          <p:spPr bwMode="auto">
            <a:xfrm>
              <a:off x="1553" y="3057"/>
              <a:ext cx="19" cy="105"/>
            </a:xfrm>
            <a:custGeom>
              <a:avLst/>
              <a:gdLst>
                <a:gd name="T0" fmla="*/ 0 w 19"/>
                <a:gd name="T1" fmla="*/ 102 h 105"/>
                <a:gd name="T2" fmla="*/ 18 w 19"/>
                <a:gd name="T3" fmla="*/ 104 h 105"/>
                <a:gd name="T4" fmla="*/ 6 w 19"/>
                <a:gd name="T5" fmla="*/ 0 h 105"/>
                <a:gd name="T6" fmla="*/ 0 w 19"/>
                <a:gd name="T7" fmla="*/ 102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05"/>
                <a:gd name="T14" fmla="*/ 19 w 19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05">
                  <a:moveTo>
                    <a:pt x="0" y="102"/>
                  </a:moveTo>
                  <a:lnTo>
                    <a:pt x="18" y="104"/>
                  </a:lnTo>
                  <a:lnTo>
                    <a:pt x="6" y="0"/>
                  </a:lnTo>
                  <a:lnTo>
                    <a:pt x="0" y="10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15" name="Freeform 35"/>
            <p:cNvSpPr>
              <a:spLocks/>
            </p:cNvSpPr>
            <p:nvPr/>
          </p:nvSpPr>
          <p:spPr bwMode="auto">
            <a:xfrm>
              <a:off x="1558" y="3057"/>
              <a:ext cx="20" cy="105"/>
            </a:xfrm>
            <a:custGeom>
              <a:avLst/>
              <a:gdLst>
                <a:gd name="T0" fmla="*/ 12 w 20"/>
                <a:gd name="T1" fmla="*/ 104 h 105"/>
                <a:gd name="T2" fmla="*/ 0 w 20"/>
                <a:gd name="T3" fmla="*/ 0 h 105"/>
                <a:gd name="T4" fmla="*/ 19 w 20"/>
                <a:gd name="T5" fmla="*/ 1 h 105"/>
                <a:gd name="T6" fmla="*/ 12 w 20"/>
                <a:gd name="T7" fmla="*/ 104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05"/>
                <a:gd name="T14" fmla="*/ 20 w 20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05">
                  <a:moveTo>
                    <a:pt x="12" y="104"/>
                  </a:moveTo>
                  <a:lnTo>
                    <a:pt x="0" y="0"/>
                  </a:lnTo>
                  <a:lnTo>
                    <a:pt x="19" y="1"/>
                  </a:lnTo>
                  <a:lnTo>
                    <a:pt x="12" y="10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16" name="Freeform 36"/>
            <p:cNvSpPr>
              <a:spLocks/>
            </p:cNvSpPr>
            <p:nvPr/>
          </p:nvSpPr>
          <p:spPr bwMode="auto">
            <a:xfrm>
              <a:off x="1553" y="3057"/>
              <a:ext cx="25" cy="105"/>
            </a:xfrm>
            <a:custGeom>
              <a:avLst/>
              <a:gdLst>
                <a:gd name="T0" fmla="*/ 0 w 25"/>
                <a:gd name="T1" fmla="*/ 102 h 105"/>
                <a:gd name="T2" fmla="*/ 18 w 25"/>
                <a:gd name="T3" fmla="*/ 104 h 105"/>
                <a:gd name="T4" fmla="*/ 24 w 25"/>
                <a:gd name="T5" fmla="*/ 1 h 105"/>
                <a:gd name="T6" fmla="*/ 6 w 25"/>
                <a:gd name="T7" fmla="*/ 0 h 105"/>
                <a:gd name="T8" fmla="*/ 0 w 25"/>
                <a:gd name="T9" fmla="*/ 102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05"/>
                <a:gd name="T17" fmla="*/ 25 w 25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05">
                  <a:moveTo>
                    <a:pt x="0" y="102"/>
                  </a:moveTo>
                  <a:lnTo>
                    <a:pt x="18" y="104"/>
                  </a:lnTo>
                  <a:lnTo>
                    <a:pt x="24" y="1"/>
                  </a:lnTo>
                  <a:lnTo>
                    <a:pt x="6" y="0"/>
                  </a:lnTo>
                  <a:lnTo>
                    <a:pt x="0" y="10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17" name="Freeform 37"/>
            <p:cNvSpPr>
              <a:spLocks/>
            </p:cNvSpPr>
            <p:nvPr/>
          </p:nvSpPr>
          <p:spPr bwMode="auto">
            <a:xfrm>
              <a:off x="1558" y="2964"/>
              <a:ext cx="20" cy="95"/>
            </a:xfrm>
            <a:custGeom>
              <a:avLst/>
              <a:gdLst>
                <a:gd name="T0" fmla="*/ 0 w 20"/>
                <a:gd name="T1" fmla="*/ 92 h 95"/>
                <a:gd name="T2" fmla="*/ 19 w 20"/>
                <a:gd name="T3" fmla="*/ 94 h 95"/>
                <a:gd name="T4" fmla="*/ 5 w 20"/>
                <a:gd name="T5" fmla="*/ 0 h 95"/>
                <a:gd name="T6" fmla="*/ 0 w 20"/>
                <a:gd name="T7" fmla="*/ 92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95"/>
                <a:gd name="T14" fmla="*/ 20 w 20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95">
                  <a:moveTo>
                    <a:pt x="0" y="92"/>
                  </a:moveTo>
                  <a:lnTo>
                    <a:pt x="19" y="94"/>
                  </a:lnTo>
                  <a:lnTo>
                    <a:pt x="5" y="0"/>
                  </a:lnTo>
                  <a:lnTo>
                    <a:pt x="0" y="9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18" name="Freeform 38"/>
            <p:cNvSpPr>
              <a:spLocks/>
            </p:cNvSpPr>
            <p:nvPr/>
          </p:nvSpPr>
          <p:spPr bwMode="auto">
            <a:xfrm>
              <a:off x="1564" y="2964"/>
              <a:ext cx="21" cy="95"/>
            </a:xfrm>
            <a:custGeom>
              <a:avLst/>
              <a:gdLst>
                <a:gd name="T0" fmla="*/ 13 w 21"/>
                <a:gd name="T1" fmla="*/ 94 h 95"/>
                <a:gd name="T2" fmla="*/ 0 w 21"/>
                <a:gd name="T3" fmla="*/ 0 h 95"/>
                <a:gd name="T4" fmla="*/ 20 w 21"/>
                <a:gd name="T5" fmla="*/ 1 h 95"/>
                <a:gd name="T6" fmla="*/ 13 w 21"/>
                <a:gd name="T7" fmla="*/ 94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95"/>
                <a:gd name="T14" fmla="*/ 21 w 21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95">
                  <a:moveTo>
                    <a:pt x="13" y="94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3" y="9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19" name="Freeform 39"/>
            <p:cNvSpPr>
              <a:spLocks/>
            </p:cNvSpPr>
            <p:nvPr/>
          </p:nvSpPr>
          <p:spPr bwMode="auto">
            <a:xfrm>
              <a:off x="1558" y="2964"/>
              <a:ext cx="27" cy="95"/>
            </a:xfrm>
            <a:custGeom>
              <a:avLst/>
              <a:gdLst>
                <a:gd name="T0" fmla="*/ 0 w 27"/>
                <a:gd name="T1" fmla="*/ 92 h 95"/>
                <a:gd name="T2" fmla="*/ 19 w 27"/>
                <a:gd name="T3" fmla="*/ 94 h 95"/>
                <a:gd name="T4" fmla="*/ 26 w 27"/>
                <a:gd name="T5" fmla="*/ 1 h 95"/>
                <a:gd name="T6" fmla="*/ 5 w 27"/>
                <a:gd name="T7" fmla="*/ 0 h 95"/>
                <a:gd name="T8" fmla="*/ 0 w 27"/>
                <a:gd name="T9" fmla="*/ 92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95"/>
                <a:gd name="T17" fmla="*/ 27 w 27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95">
                  <a:moveTo>
                    <a:pt x="0" y="92"/>
                  </a:moveTo>
                  <a:lnTo>
                    <a:pt x="19" y="94"/>
                  </a:lnTo>
                  <a:lnTo>
                    <a:pt x="26" y="1"/>
                  </a:lnTo>
                  <a:lnTo>
                    <a:pt x="5" y="0"/>
                  </a:lnTo>
                  <a:lnTo>
                    <a:pt x="0" y="9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20" name="Freeform 40"/>
            <p:cNvSpPr>
              <a:spLocks/>
            </p:cNvSpPr>
            <p:nvPr/>
          </p:nvSpPr>
          <p:spPr bwMode="auto">
            <a:xfrm>
              <a:off x="1564" y="2884"/>
              <a:ext cx="21" cy="83"/>
            </a:xfrm>
            <a:custGeom>
              <a:avLst/>
              <a:gdLst>
                <a:gd name="T0" fmla="*/ 0 w 21"/>
                <a:gd name="T1" fmla="*/ 80 h 83"/>
                <a:gd name="T2" fmla="*/ 20 w 21"/>
                <a:gd name="T3" fmla="*/ 82 h 83"/>
                <a:gd name="T4" fmla="*/ 4 w 21"/>
                <a:gd name="T5" fmla="*/ 0 h 83"/>
                <a:gd name="T6" fmla="*/ 0 w 21"/>
                <a:gd name="T7" fmla="*/ 8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83"/>
                <a:gd name="T14" fmla="*/ 21 w 21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83">
                  <a:moveTo>
                    <a:pt x="0" y="80"/>
                  </a:moveTo>
                  <a:lnTo>
                    <a:pt x="20" y="82"/>
                  </a:lnTo>
                  <a:lnTo>
                    <a:pt x="4" y="0"/>
                  </a:lnTo>
                  <a:lnTo>
                    <a:pt x="0" y="8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21" name="Freeform 41"/>
            <p:cNvSpPr>
              <a:spLocks/>
            </p:cNvSpPr>
            <p:nvPr/>
          </p:nvSpPr>
          <p:spPr bwMode="auto">
            <a:xfrm>
              <a:off x="1570" y="2884"/>
              <a:ext cx="20" cy="83"/>
            </a:xfrm>
            <a:custGeom>
              <a:avLst/>
              <a:gdLst>
                <a:gd name="T0" fmla="*/ 14 w 20"/>
                <a:gd name="T1" fmla="*/ 82 h 83"/>
                <a:gd name="T2" fmla="*/ 0 w 20"/>
                <a:gd name="T3" fmla="*/ 0 h 83"/>
                <a:gd name="T4" fmla="*/ 19 w 20"/>
                <a:gd name="T5" fmla="*/ 2 h 83"/>
                <a:gd name="T6" fmla="*/ 14 w 20"/>
                <a:gd name="T7" fmla="*/ 82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83"/>
                <a:gd name="T14" fmla="*/ 20 w 2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83">
                  <a:moveTo>
                    <a:pt x="14" y="82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14" y="8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22" name="Freeform 42"/>
            <p:cNvSpPr>
              <a:spLocks/>
            </p:cNvSpPr>
            <p:nvPr/>
          </p:nvSpPr>
          <p:spPr bwMode="auto">
            <a:xfrm>
              <a:off x="1564" y="2884"/>
              <a:ext cx="26" cy="83"/>
            </a:xfrm>
            <a:custGeom>
              <a:avLst/>
              <a:gdLst>
                <a:gd name="T0" fmla="*/ 0 w 26"/>
                <a:gd name="T1" fmla="*/ 80 h 83"/>
                <a:gd name="T2" fmla="*/ 20 w 26"/>
                <a:gd name="T3" fmla="*/ 82 h 83"/>
                <a:gd name="T4" fmla="*/ 25 w 26"/>
                <a:gd name="T5" fmla="*/ 2 h 83"/>
                <a:gd name="T6" fmla="*/ 4 w 26"/>
                <a:gd name="T7" fmla="*/ 0 h 83"/>
                <a:gd name="T8" fmla="*/ 0 w 26"/>
                <a:gd name="T9" fmla="*/ 8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83"/>
                <a:gd name="T17" fmla="*/ 26 w 26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83">
                  <a:moveTo>
                    <a:pt x="0" y="80"/>
                  </a:moveTo>
                  <a:lnTo>
                    <a:pt x="20" y="82"/>
                  </a:lnTo>
                  <a:lnTo>
                    <a:pt x="25" y="2"/>
                  </a:lnTo>
                  <a:lnTo>
                    <a:pt x="4" y="0"/>
                  </a:lnTo>
                  <a:lnTo>
                    <a:pt x="0" y="8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23" name="Freeform 43"/>
            <p:cNvSpPr>
              <a:spLocks/>
            </p:cNvSpPr>
            <p:nvPr/>
          </p:nvSpPr>
          <p:spPr bwMode="auto">
            <a:xfrm>
              <a:off x="1570" y="2811"/>
              <a:ext cx="20" cy="74"/>
            </a:xfrm>
            <a:custGeom>
              <a:avLst/>
              <a:gdLst>
                <a:gd name="T0" fmla="*/ 0 w 20"/>
                <a:gd name="T1" fmla="*/ 70 h 74"/>
                <a:gd name="T2" fmla="*/ 19 w 20"/>
                <a:gd name="T3" fmla="*/ 73 h 74"/>
                <a:gd name="T4" fmla="*/ 4 w 20"/>
                <a:gd name="T5" fmla="*/ 0 h 74"/>
                <a:gd name="T6" fmla="*/ 0 w 20"/>
                <a:gd name="T7" fmla="*/ 7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74"/>
                <a:gd name="T14" fmla="*/ 20 w 2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74">
                  <a:moveTo>
                    <a:pt x="0" y="70"/>
                  </a:moveTo>
                  <a:lnTo>
                    <a:pt x="19" y="73"/>
                  </a:lnTo>
                  <a:lnTo>
                    <a:pt x="4" y="0"/>
                  </a:lnTo>
                  <a:lnTo>
                    <a:pt x="0" y="7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24" name="Freeform 44"/>
            <p:cNvSpPr>
              <a:spLocks/>
            </p:cNvSpPr>
            <p:nvPr/>
          </p:nvSpPr>
          <p:spPr bwMode="auto">
            <a:xfrm>
              <a:off x="1574" y="2811"/>
              <a:ext cx="21" cy="74"/>
            </a:xfrm>
            <a:custGeom>
              <a:avLst/>
              <a:gdLst>
                <a:gd name="T0" fmla="*/ 16 w 21"/>
                <a:gd name="T1" fmla="*/ 73 h 74"/>
                <a:gd name="T2" fmla="*/ 0 w 21"/>
                <a:gd name="T3" fmla="*/ 0 h 74"/>
                <a:gd name="T4" fmla="*/ 20 w 21"/>
                <a:gd name="T5" fmla="*/ 1 h 74"/>
                <a:gd name="T6" fmla="*/ 16 w 21"/>
                <a:gd name="T7" fmla="*/ 73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74"/>
                <a:gd name="T14" fmla="*/ 21 w 2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74">
                  <a:moveTo>
                    <a:pt x="16" y="73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6" y="7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25" name="Freeform 45"/>
            <p:cNvSpPr>
              <a:spLocks/>
            </p:cNvSpPr>
            <p:nvPr/>
          </p:nvSpPr>
          <p:spPr bwMode="auto">
            <a:xfrm>
              <a:off x="1570" y="2811"/>
              <a:ext cx="25" cy="74"/>
            </a:xfrm>
            <a:custGeom>
              <a:avLst/>
              <a:gdLst>
                <a:gd name="T0" fmla="*/ 0 w 25"/>
                <a:gd name="T1" fmla="*/ 70 h 74"/>
                <a:gd name="T2" fmla="*/ 20 w 25"/>
                <a:gd name="T3" fmla="*/ 73 h 74"/>
                <a:gd name="T4" fmla="*/ 24 w 25"/>
                <a:gd name="T5" fmla="*/ 1 h 74"/>
                <a:gd name="T6" fmla="*/ 4 w 25"/>
                <a:gd name="T7" fmla="*/ 0 h 74"/>
                <a:gd name="T8" fmla="*/ 0 w 25"/>
                <a:gd name="T9" fmla="*/ 7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74"/>
                <a:gd name="T17" fmla="*/ 25 w 25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74">
                  <a:moveTo>
                    <a:pt x="0" y="70"/>
                  </a:moveTo>
                  <a:lnTo>
                    <a:pt x="20" y="73"/>
                  </a:lnTo>
                  <a:lnTo>
                    <a:pt x="24" y="1"/>
                  </a:lnTo>
                  <a:lnTo>
                    <a:pt x="4" y="0"/>
                  </a:lnTo>
                  <a:lnTo>
                    <a:pt x="0" y="7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26" name="Freeform 46"/>
            <p:cNvSpPr>
              <a:spLocks/>
            </p:cNvSpPr>
            <p:nvPr/>
          </p:nvSpPr>
          <p:spPr bwMode="auto">
            <a:xfrm>
              <a:off x="1574" y="2746"/>
              <a:ext cx="21" cy="68"/>
            </a:xfrm>
            <a:custGeom>
              <a:avLst/>
              <a:gdLst>
                <a:gd name="T0" fmla="*/ 0 w 21"/>
                <a:gd name="T1" fmla="*/ 65 h 68"/>
                <a:gd name="T2" fmla="*/ 20 w 21"/>
                <a:gd name="T3" fmla="*/ 67 h 68"/>
                <a:gd name="T4" fmla="*/ 3 w 21"/>
                <a:gd name="T5" fmla="*/ 0 h 68"/>
                <a:gd name="T6" fmla="*/ 0 w 21"/>
                <a:gd name="T7" fmla="*/ 65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68"/>
                <a:gd name="T14" fmla="*/ 21 w 21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68">
                  <a:moveTo>
                    <a:pt x="0" y="65"/>
                  </a:moveTo>
                  <a:lnTo>
                    <a:pt x="20" y="67"/>
                  </a:lnTo>
                  <a:lnTo>
                    <a:pt x="3" y="0"/>
                  </a:lnTo>
                  <a:lnTo>
                    <a:pt x="0" y="6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27" name="Freeform 47"/>
            <p:cNvSpPr>
              <a:spLocks/>
            </p:cNvSpPr>
            <p:nvPr/>
          </p:nvSpPr>
          <p:spPr bwMode="auto">
            <a:xfrm>
              <a:off x="1576" y="2746"/>
              <a:ext cx="21" cy="68"/>
            </a:xfrm>
            <a:custGeom>
              <a:avLst/>
              <a:gdLst>
                <a:gd name="T0" fmla="*/ 16 w 21"/>
                <a:gd name="T1" fmla="*/ 67 h 68"/>
                <a:gd name="T2" fmla="*/ 0 w 21"/>
                <a:gd name="T3" fmla="*/ 0 h 68"/>
                <a:gd name="T4" fmla="*/ 20 w 21"/>
                <a:gd name="T5" fmla="*/ 2 h 68"/>
                <a:gd name="T6" fmla="*/ 16 w 21"/>
                <a:gd name="T7" fmla="*/ 67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68"/>
                <a:gd name="T14" fmla="*/ 21 w 21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68">
                  <a:moveTo>
                    <a:pt x="16" y="67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6" y="6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28" name="Freeform 48"/>
            <p:cNvSpPr>
              <a:spLocks/>
            </p:cNvSpPr>
            <p:nvPr/>
          </p:nvSpPr>
          <p:spPr bwMode="auto">
            <a:xfrm>
              <a:off x="1574" y="2746"/>
              <a:ext cx="23" cy="68"/>
            </a:xfrm>
            <a:custGeom>
              <a:avLst/>
              <a:gdLst>
                <a:gd name="T0" fmla="*/ 0 w 23"/>
                <a:gd name="T1" fmla="*/ 65 h 68"/>
                <a:gd name="T2" fmla="*/ 18 w 23"/>
                <a:gd name="T3" fmla="*/ 67 h 68"/>
                <a:gd name="T4" fmla="*/ 22 w 23"/>
                <a:gd name="T5" fmla="*/ 2 h 68"/>
                <a:gd name="T6" fmla="*/ 2 w 23"/>
                <a:gd name="T7" fmla="*/ 0 h 68"/>
                <a:gd name="T8" fmla="*/ 0 w 23"/>
                <a:gd name="T9" fmla="*/ 65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68"/>
                <a:gd name="T17" fmla="*/ 23 w 23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68">
                  <a:moveTo>
                    <a:pt x="0" y="65"/>
                  </a:moveTo>
                  <a:lnTo>
                    <a:pt x="18" y="67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6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29" name="Freeform 49"/>
            <p:cNvSpPr>
              <a:spLocks/>
            </p:cNvSpPr>
            <p:nvPr/>
          </p:nvSpPr>
          <p:spPr bwMode="auto">
            <a:xfrm>
              <a:off x="1576" y="2685"/>
              <a:ext cx="21" cy="62"/>
            </a:xfrm>
            <a:custGeom>
              <a:avLst/>
              <a:gdLst>
                <a:gd name="T0" fmla="*/ 0 w 21"/>
                <a:gd name="T1" fmla="*/ 58 h 62"/>
                <a:gd name="T2" fmla="*/ 20 w 21"/>
                <a:gd name="T3" fmla="*/ 61 h 62"/>
                <a:gd name="T4" fmla="*/ 3 w 21"/>
                <a:gd name="T5" fmla="*/ 0 h 62"/>
                <a:gd name="T6" fmla="*/ 0 w 21"/>
                <a:gd name="T7" fmla="*/ 58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62"/>
                <a:gd name="T14" fmla="*/ 21 w 21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62">
                  <a:moveTo>
                    <a:pt x="0" y="58"/>
                  </a:moveTo>
                  <a:lnTo>
                    <a:pt x="20" y="61"/>
                  </a:lnTo>
                  <a:lnTo>
                    <a:pt x="3" y="0"/>
                  </a:lnTo>
                  <a:lnTo>
                    <a:pt x="0" y="5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30" name="Freeform 50"/>
            <p:cNvSpPr>
              <a:spLocks/>
            </p:cNvSpPr>
            <p:nvPr/>
          </p:nvSpPr>
          <p:spPr bwMode="auto">
            <a:xfrm>
              <a:off x="1581" y="2685"/>
              <a:ext cx="20" cy="62"/>
            </a:xfrm>
            <a:custGeom>
              <a:avLst/>
              <a:gdLst>
                <a:gd name="T0" fmla="*/ 16 w 20"/>
                <a:gd name="T1" fmla="*/ 61 h 62"/>
                <a:gd name="T2" fmla="*/ 0 w 20"/>
                <a:gd name="T3" fmla="*/ 0 h 62"/>
                <a:gd name="T4" fmla="*/ 19 w 20"/>
                <a:gd name="T5" fmla="*/ 2 h 62"/>
                <a:gd name="T6" fmla="*/ 16 w 20"/>
                <a:gd name="T7" fmla="*/ 61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62"/>
                <a:gd name="T14" fmla="*/ 20 w 20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62">
                  <a:moveTo>
                    <a:pt x="16" y="61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16" y="6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31" name="Freeform 51"/>
            <p:cNvSpPr>
              <a:spLocks/>
            </p:cNvSpPr>
            <p:nvPr/>
          </p:nvSpPr>
          <p:spPr bwMode="auto">
            <a:xfrm>
              <a:off x="1576" y="2685"/>
              <a:ext cx="25" cy="62"/>
            </a:xfrm>
            <a:custGeom>
              <a:avLst/>
              <a:gdLst>
                <a:gd name="T0" fmla="*/ 0 w 25"/>
                <a:gd name="T1" fmla="*/ 58 h 62"/>
                <a:gd name="T2" fmla="*/ 21 w 25"/>
                <a:gd name="T3" fmla="*/ 61 h 62"/>
                <a:gd name="T4" fmla="*/ 24 w 25"/>
                <a:gd name="T5" fmla="*/ 2 h 62"/>
                <a:gd name="T6" fmla="*/ 4 w 25"/>
                <a:gd name="T7" fmla="*/ 0 h 62"/>
                <a:gd name="T8" fmla="*/ 0 w 25"/>
                <a:gd name="T9" fmla="*/ 58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62"/>
                <a:gd name="T17" fmla="*/ 25 w 25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62">
                  <a:moveTo>
                    <a:pt x="0" y="58"/>
                  </a:moveTo>
                  <a:lnTo>
                    <a:pt x="21" y="61"/>
                  </a:lnTo>
                  <a:lnTo>
                    <a:pt x="24" y="2"/>
                  </a:lnTo>
                  <a:lnTo>
                    <a:pt x="4" y="0"/>
                  </a:lnTo>
                  <a:lnTo>
                    <a:pt x="0" y="5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32" name="Freeform 52"/>
            <p:cNvSpPr>
              <a:spLocks/>
            </p:cNvSpPr>
            <p:nvPr/>
          </p:nvSpPr>
          <p:spPr bwMode="auto">
            <a:xfrm>
              <a:off x="1581" y="2631"/>
              <a:ext cx="20" cy="58"/>
            </a:xfrm>
            <a:custGeom>
              <a:avLst/>
              <a:gdLst>
                <a:gd name="T0" fmla="*/ 0 w 20"/>
                <a:gd name="T1" fmla="*/ 54 h 58"/>
                <a:gd name="T2" fmla="*/ 19 w 20"/>
                <a:gd name="T3" fmla="*/ 57 h 58"/>
                <a:gd name="T4" fmla="*/ 2 w 20"/>
                <a:gd name="T5" fmla="*/ 0 h 58"/>
                <a:gd name="T6" fmla="*/ 0 w 20"/>
                <a:gd name="T7" fmla="*/ 54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58"/>
                <a:gd name="T14" fmla="*/ 20 w 20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58">
                  <a:moveTo>
                    <a:pt x="0" y="54"/>
                  </a:moveTo>
                  <a:lnTo>
                    <a:pt x="19" y="57"/>
                  </a:lnTo>
                  <a:lnTo>
                    <a:pt x="2" y="0"/>
                  </a:lnTo>
                  <a:lnTo>
                    <a:pt x="0" y="5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33" name="Freeform 53"/>
            <p:cNvSpPr>
              <a:spLocks/>
            </p:cNvSpPr>
            <p:nvPr/>
          </p:nvSpPr>
          <p:spPr bwMode="auto">
            <a:xfrm>
              <a:off x="1584" y="2631"/>
              <a:ext cx="20" cy="58"/>
            </a:xfrm>
            <a:custGeom>
              <a:avLst/>
              <a:gdLst>
                <a:gd name="T0" fmla="*/ 15 w 20"/>
                <a:gd name="T1" fmla="*/ 57 h 58"/>
                <a:gd name="T2" fmla="*/ 0 w 20"/>
                <a:gd name="T3" fmla="*/ 0 h 58"/>
                <a:gd name="T4" fmla="*/ 19 w 20"/>
                <a:gd name="T5" fmla="*/ 2 h 58"/>
                <a:gd name="T6" fmla="*/ 15 w 20"/>
                <a:gd name="T7" fmla="*/ 57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58"/>
                <a:gd name="T14" fmla="*/ 20 w 20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58">
                  <a:moveTo>
                    <a:pt x="15" y="57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15" y="5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34" name="Freeform 54"/>
            <p:cNvSpPr>
              <a:spLocks/>
            </p:cNvSpPr>
            <p:nvPr/>
          </p:nvSpPr>
          <p:spPr bwMode="auto">
            <a:xfrm>
              <a:off x="1581" y="2631"/>
              <a:ext cx="23" cy="58"/>
            </a:xfrm>
            <a:custGeom>
              <a:avLst/>
              <a:gdLst>
                <a:gd name="T0" fmla="*/ 0 w 23"/>
                <a:gd name="T1" fmla="*/ 54 h 58"/>
                <a:gd name="T2" fmla="*/ 18 w 23"/>
                <a:gd name="T3" fmla="*/ 57 h 58"/>
                <a:gd name="T4" fmla="*/ 22 w 23"/>
                <a:gd name="T5" fmla="*/ 2 h 58"/>
                <a:gd name="T6" fmla="*/ 2 w 23"/>
                <a:gd name="T7" fmla="*/ 0 h 58"/>
                <a:gd name="T8" fmla="*/ 0 w 23"/>
                <a:gd name="T9" fmla="*/ 54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8"/>
                <a:gd name="T17" fmla="*/ 23 w 23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8">
                  <a:moveTo>
                    <a:pt x="0" y="54"/>
                  </a:moveTo>
                  <a:lnTo>
                    <a:pt x="18" y="57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5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35" name="Freeform 55"/>
            <p:cNvSpPr>
              <a:spLocks/>
            </p:cNvSpPr>
            <p:nvPr/>
          </p:nvSpPr>
          <p:spPr bwMode="auto">
            <a:xfrm>
              <a:off x="1584" y="2583"/>
              <a:ext cx="20" cy="52"/>
            </a:xfrm>
            <a:custGeom>
              <a:avLst/>
              <a:gdLst>
                <a:gd name="T0" fmla="*/ 0 w 20"/>
                <a:gd name="T1" fmla="*/ 48 h 52"/>
                <a:gd name="T2" fmla="*/ 19 w 20"/>
                <a:gd name="T3" fmla="*/ 51 h 52"/>
                <a:gd name="T4" fmla="*/ 2 w 20"/>
                <a:gd name="T5" fmla="*/ 0 h 52"/>
                <a:gd name="T6" fmla="*/ 0 w 20"/>
                <a:gd name="T7" fmla="*/ 48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52"/>
                <a:gd name="T14" fmla="*/ 20 w 20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52">
                  <a:moveTo>
                    <a:pt x="0" y="48"/>
                  </a:moveTo>
                  <a:lnTo>
                    <a:pt x="19" y="51"/>
                  </a:lnTo>
                  <a:lnTo>
                    <a:pt x="2" y="0"/>
                  </a:lnTo>
                  <a:lnTo>
                    <a:pt x="0" y="4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36" name="Freeform 56"/>
            <p:cNvSpPr>
              <a:spLocks/>
            </p:cNvSpPr>
            <p:nvPr/>
          </p:nvSpPr>
          <p:spPr bwMode="auto">
            <a:xfrm>
              <a:off x="1586" y="2583"/>
              <a:ext cx="21" cy="52"/>
            </a:xfrm>
            <a:custGeom>
              <a:avLst/>
              <a:gdLst>
                <a:gd name="T0" fmla="*/ 17 w 21"/>
                <a:gd name="T1" fmla="*/ 51 h 52"/>
                <a:gd name="T2" fmla="*/ 0 w 21"/>
                <a:gd name="T3" fmla="*/ 0 h 52"/>
                <a:gd name="T4" fmla="*/ 20 w 21"/>
                <a:gd name="T5" fmla="*/ 2 h 52"/>
                <a:gd name="T6" fmla="*/ 17 w 21"/>
                <a:gd name="T7" fmla="*/ 51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2"/>
                <a:gd name="T14" fmla="*/ 21 w 21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2">
                  <a:moveTo>
                    <a:pt x="17" y="51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7" y="5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37" name="Freeform 57"/>
            <p:cNvSpPr>
              <a:spLocks/>
            </p:cNvSpPr>
            <p:nvPr/>
          </p:nvSpPr>
          <p:spPr bwMode="auto">
            <a:xfrm>
              <a:off x="1584" y="2583"/>
              <a:ext cx="23" cy="52"/>
            </a:xfrm>
            <a:custGeom>
              <a:avLst/>
              <a:gdLst>
                <a:gd name="T0" fmla="*/ 0 w 23"/>
                <a:gd name="T1" fmla="*/ 48 h 52"/>
                <a:gd name="T2" fmla="*/ 19 w 23"/>
                <a:gd name="T3" fmla="*/ 51 h 52"/>
                <a:gd name="T4" fmla="*/ 22 w 23"/>
                <a:gd name="T5" fmla="*/ 2 h 52"/>
                <a:gd name="T6" fmla="*/ 2 w 23"/>
                <a:gd name="T7" fmla="*/ 0 h 52"/>
                <a:gd name="T8" fmla="*/ 0 w 23"/>
                <a:gd name="T9" fmla="*/ 48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2"/>
                <a:gd name="T17" fmla="*/ 23 w 23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2">
                  <a:moveTo>
                    <a:pt x="0" y="48"/>
                  </a:moveTo>
                  <a:lnTo>
                    <a:pt x="19" y="51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4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38" name="Freeform 58"/>
            <p:cNvSpPr>
              <a:spLocks/>
            </p:cNvSpPr>
            <p:nvPr/>
          </p:nvSpPr>
          <p:spPr bwMode="auto">
            <a:xfrm>
              <a:off x="1586" y="2537"/>
              <a:ext cx="21" cy="47"/>
            </a:xfrm>
            <a:custGeom>
              <a:avLst/>
              <a:gdLst>
                <a:gd name="T0" fmla="*/ 0 w 21"/>
                <a:gd name="T1" fmla="*/ 43 h 47"/>
                <a:gd name="T2" fmla="*/ 20 w 21"/>
                <a:gd name="T3" fmla="*/ 46 h 47"/>
                <a:gd name="T4" fmla="*/ 2 w 21"/>
                <a:gd name="T5" fmla="*/ 0 h 47"/>
                <a:gd name="T6" fmla="*/ 0 w 21"/>
                <a:gd name="T7" fmla="*/ 43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7"/>
                <a:gd name="T14" fmla="*/ 21 w 21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7">
                  <a:moveTo>
                    <a:pt x="0" y="43"/>
                  </a:moveTo>
                  <a:lnTo>
                    <a:pt x="20" y="46"/>
                  </a:lnTo>
                  <a:lnTo>
                    <a:pt x="2" y="0"/>
                  </a:lnTo>
                  <a:lnTo>
                    <a:pt x="0" y="4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39" name="Freeform 59"/>
            <p:cNvSpPr>
              <a:spLocks/>
            </p:cNvSpPr>
            <p:nvPr/>
          </p:nvSpPr>
          <p:spPr bwMode="auto">
            <a:xfrm>
              <a:off x="1589" y="2537"/>
              <a:ext cx="21" cy="47"/>
            </a:xfrm>
            <a:custGeom>
              <a:avLst/>
              <a:gdLst>
                <a:gd name="T0" fmla="*/ 17 w 21"/>
                <a:gd name="T1" fmla="*/ 46 h 47"/>
                <a:gd name="T2" fmla="*/ 0 w 21"/>
                <a:gd name="T3" fmla="*/ 0 h 47"/>
                <a:gd name="T4" fmla="*/ 20 w 21"/>
                <a:gd name="T5" fmla="*/ 2 h 47"/>
                <a:gd name="T6" fmla="*/ 17 w 21"/>
                <a:gd name="T7" fmla="*/ 46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7"/>
                <a:gd name="T14" fmla="*/ 21 w 21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7">
                  <a:moveTo>
                    <a:pt x="17" y="46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7" y="4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40" name="Freeform 60"/>
            <p:cNvSpPr>
              <a:spLocks/>
            </p:cNvSpPr>
            <p:nvPr/>
          </p:nvSpPr>
          <p:spPr bwMode="auto">
            <a:xfrm>
              <a:off x="1586" y="2537"/>
              <a:ext cx="24" cy="47"/>
            </a:xfrm>
            <a:custGeom>
              <a:avLst/>
              <a:gdLst>
                <a:gd name="T0" fmla="*/ 0 w 24"/>
                <a:gd name="T1" fmla="*/ 43 h 47"/>
                <a:gd name="T2" fmla="*/ 20 w 24"/>
                <a:gd name="T3" fmla="*/ 46 h 47"/>
                <a:gd name="T4" fmla="*/ 23 w 24"/>
                <a:gd name="T5" fmla="*/ 2 h 47"/>
                <a:gd name="T6" fmla="*/ 2 w 24"/>
                <a:gd name="T7" fmla="*/ 0 h 47"/>
                <a:gd name="T8" fmla="*/ 0 w 24"/>
                <a:gd name="T9" fmla="*/ 43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7"/>
                <a:gd name="T17" fmla="*/ 24 w 24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7">
                  <a:moveTo>
                    <a:pt x="0" y="43"/>
                  </a:moveTo>
                  <a:lnTo>
                    <a:pt x="20" y="46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4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41" name="Freeform 61"/>
            <p:cNvSpPr>
              <a:spLocks/>
            </p:cNvSpPr>
            <p:nvPr/>
          </p:nvSpPr>
          <p:spPr bwMode="auto">
            <a:xfrm>
              <a:off x="1589" y="2496"/>
              <a:ext cx="21" cy="43"/>
            </a:xfrm>
            <a:custGeom>
              <a:avLst/>
              <a:gdLst>
                <a:gd name="T0" fmla="*/ 0 w 21"/>
                <a:gd name="T1" fmla="*/ 39 h 43"/>
                <a:gd name="T2" fmla="*/ 20 w 21"/>
                <a:gd name="T3" fmla="*/ 42 h 43"/>
                <a:gd name="T4" fmla="*/ 2 w 21"/>
                <a:gd name="T5" fmla="*/ 0 h 43"/>
                <a:gd name="T6" fmla="*/ 0 w 21"/>
                <a:gd name="T7" fmla="*/ 39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3"/>
                <a:gd name="T14" fmla="*/ 21 w 21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3">
                  <a:moveTo>
                    <a:pt x="0" y="39"/>
                  </a:moveTo>
                  <a:lnTo>
                    <a:pt x="20" y="42"/>
                  </a:lnTo>
                  <a:lnTo>
                    <a:pt x="2" y="0"/>
                  </a:lnTo>
                  <a:lnTo>
                    <a:pt x="0" y="3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42" name="Freeform 62"/>
            <p:cNvSpPr>
              <a:spLocks/>
            </p:cNvSpPr>
            <p:nvPr/>
          </p:nvSpPr>
          <p:spPr bwMode="auto">
            <a:xfrm>
              <a:off x="1593" y="2496"/>
              <a:ext cx="18" cy="43"/>
            </a:xfrm>
            <a:custGeom>
              <a:avLst/>
              <a:gdLst>
                <a:gd name="T0" fmla="*/ 15 w 18"/>
                <a:gd name="T1" fmla="*/ 42 h 43"/>
                <a:gd name="T2" fmla="*/ 0 w 18"/>
                <a:gd name="T3" fmla="*/ 0 h 43"/>
                <a:gd name="T4" fmla="*/ 17 w 18"/>
                <a:gd name="T5" fmla="*/ 1 h 43"/>
                <a:gd name="T6" fmla="*/ 15 w 18"/>
                <a:gd name="T7" fmla="*/ 42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43"/>
                <a:gd name="T14" fmla="*/ 18 w 18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43">
                  <a:moveTo>
                    <a:pt x="15" y="42"/>
                  </a:moveTo>
                  <a:lnTo>
                    <a:pt x="0" y="0"/>
                  </a:lnTo>
                  <a:lnTo>
                    <a:pt x="17" y="1"/>
                  </a:lnTo>
                  <a:lnTo>
                    <a:pt x="15" y="4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43" name="Freeform 63"/>
            <p:cNvSpPr>
              <a:spLocks/>
            </p:cNvSpPr>
            <p:nvPr/>
          </p:nvSpPr>
          <p:spPr bwMode="auto">
            <a:xfrm>
              <a:off x="1589" y="2496"/>
              <a:ext cx="22" cy="43"/>
            </a:xfrm>
            <a:custGeom>
              <a:avLst/>
              <a:gdLst>
                <a:gd name="T0" fmla="*/ 0 w 22"/>
                <a:gd name="T1" fmla="*/ 39 h 43"/>
                <a:gd name="T2" fmla="*/ 19 w 22"/>
                <a:gd name="T3" fmla="*/ 42 h 43"/>
                <a:gd name="T4" fmla="*/ 21 w 22"/>
                <a:gd name="T5" fmla="*/ 1 h 43"/>
                <a:gd name="T6" fmla="*/ 2 w 22"/>
                <a:gd name="T7" fmla="*/ 0 h 43"/>
                <a:gd name="T8" fmla="*/ 0 w 22"/>
                <a:gd name="T9" fmla="*/ 39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3"/>
                <a:gd name="T17" fmla="*/ 22 w 2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3">
                  <a:moveTo>
                    <a:pt x="0" y="39"/>
                  </a:moveTo>
                  <a:lnTo>
                    <a:pt x="19" y="42"/>
                  </a:lnTo>
                  <a:lnTo>
                    <a:pt x="21" y="1"/>
                  </a:lnTo>
                  <a:lnTo>
                    <a:pt x="2" y="0"/>
                  </a:lnTo>
                  <a:lnTo>
                    <a:pt x="0" y="39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44" name="Freeform 64"/>
            <p:cNvSpPr>
              <a:spLocks/>
            </p:cNvSpPr>
            <p:nvPr/>
          </p:nvSpPr>
          <p:spPr bwMode="auto">
            <a:xfrm>
              <a:off x="1593" y="2456"/>
              <a:ext cx="18" cy="42"/>
            </a:xfrm>
            <a:custGeom>
              <a:avLst/>
              <a:gdLst>
                <a:gd name="T0" fmla="*/ 0 w 18"/>
                <a:gd name="T1" fmla="*/ 39 h 42"/>
                <a:gd name="T2" fmla="*/ 17 w 18"/>
                <a:gd name="T3" fmla="*/ 41 h 42"/>
                <a:gd name="T4" fmla="*/ 1 w 18"/>
                <a:gd name="T5" fmla="*/ 0 h 42"/>
                <a:gd name="T6" fmla="*/ 0 w 18"/>
                <a:gd name="T7" fmla="*/ 39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42"/>
                <a:gd name="T14" fmla="*/ 18 w 18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42">
                  <a:moveTo>
                    <a:pt x="0" y="39"/>
                  </a:moveTo>
                  <a:lnTo>
                    <a:pt x="17" y="41"/>
                  </a:lnTo>
                  <a:lnTo>
                    <a:pt x="1" y="0"/>
                  </a:lnTo>
                  <a:lnTo>
                    <a:pt x="0" y="3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45" name="Freeform 65"/>
            <p:cNvSpPr>
              <a:spLocks/>
            </p:cNvSpPr>
            <p:nvPr/>
          </p:nvSpPr>
          <p:spPr bwMode="auto">
            <a:xfrm>
              <a:off x="1595" y="2456"/>
              <a:ext cx="19" cy="42"/>
            </a:xfrm>
            <a:custGeom>
              <a:avLst/>
              <a:gdLst>
                <a:gd name="T0" fmla="*/ 15 w 19"/>
                <a:gd name="T1" fmla="*/ 41 h 42"/>
                <a:gd name="T2" fmla="*/ 0 w 19"/>
                <a:gd name="T3" fmla="*/ 0 h 42"/>
                <a:gd name="T4" fmla="*/ 18 w 19"/>
                <a:gd name="T5" fmla="*/ 2 h 42"/>
                <a:gd name="T6" fmla="*/ 15 w 19"/>
                <a:gd name="T7" fmla="*/ 41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2"/>
                <a:gd name="T14" fmla="*/ 19 w 1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2">
                  <a:moveTo>
                    <a:pt x="15" y="41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5" y="4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46" name="Freeform 66"/>
            <p:cNvSpPr>
              <a:spLocks/>
            </p:cNvSpPr>
            <p:nvPr/>
          </p:nvSpPr>
          <p:spPr bwMode="auto">
            <a:xfrm>
              <a:off x="1593" y="2456"/>
              <a:ext cx="21" cy="42"/>
            </a:xfrm>
            <a:custGeom>
              <a:avLst/>
              <a:gdLst>
                <a:gd name="T0" fmla="*/ 0 w 21"/>
                <a:gd name="T1" fmla="*/ 39 h 42"/>
                <a:gd name="T2" fmla="*/ 17 w 21"/>
                <a:gd name="T3" fmla="*/ 41 h 42"/>
                <a:gd name="T4" fmla="*/ 20 w 21"/>
                <a:gd name="T5" fmla="*/ 2 h 42"/>
                <a:gd name="T6" fmla="*/ 1 w 21"/>
                <a:gd name="T7" fmla="*/ 0 h 42"/>
                <a:gd name="T8" fmla="*/ 0 w 21"/>
                <a:gd name="T9" fmla="*/ 39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42"/>
                <a:gd name="T17" fmla="*/ 21 w 21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42">
                  <a:moveTo>
                    <a:pt x="0" y="39"/>
                  </a:moveTo>
                  <a:lnTo>
                    <a:pt x="17" y="41"/>
                  </a:lnTo>
                  <a:lnTo>
                    <a:pt x="20" y="2"/>
                  </a:lnTo>
                  <a:lnTo>
                    <a:pt x="1" y="0"/>
                  </a:lnTo>
                  <a:lnTo>
                    <a:pt x="0" y="39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47" name="Freeform 67"/>
            <p:cNvSpPr>
              <a:spLocks/>
            </p:cNvSpPr>
            <p:nvPr/>
          </p:nvSpPr>
          <p:spPr bwMode="auto">
            <a:xfrm>
              <a:off x="1595" y="2419"/>
              <a:ext cx="19" cy="40"/>
            </a:xfrm>
            <a:custGeom>
              <a:avLst/>
              <a:gdLst>
                <a:gd name="T0" fmla="*/ 0 w 19"/>
                <a:gd name="T1" fmla="*/ 36 h 40"/>
                <a:gd name="T2" fmla="*/ 18 w 19"/>
                <a:gd name="T3" fmla="*/ 39 h 40"/>
                <a:gd name="T4" fmla="*/ 2 w 19"/>
                <a:gd name="T5" fmla="*/ 0 h 40"/>
                <a:gd name="T6" fmla="*/ 0 w 19"/>
                <a:gd name="T7" fmla="*/ 36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0"/>
                <a:gd name="T14" fmla="*/ 19 w 19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0">
                  <a:moveTo>
                    <a:pt x="0" y="36"/>
                  </a:moveTo>
                  <a:lnTo>
                    <a:pt x="18" y="39"/>
                  </a:lnTo>
                  <a:lnTo>
                    <a:pt x="2" y="0"/>
                  </a:lnTo>
                  <a:lnTo>
                    <a:pt x="0" y="3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48" name="Freeform 68"/>
            <p:cNvSpPr>
              <a:spLocks/>
            </p:cNvSpPr>
            <p:nvPr/>
          </p:nvSpPr>
          <p:spPr bwMode="auto">
            <a:xfrm>
              <a:off x="1596" y="2419"/>
              <a:ext cx="23" cy="40"/>
            </a:xfrm>
            <a:custGeom>
              <a:avLst/>
              <a:gdLst>
                <a:gd name="T0" fmla="*/ 18 w 23"/>
                <a:gd name="T1" fmla="*/ 39 h 40"/>
                <a:gd name="T2" fmla="*/ 0 w 23"/>
                <a:gd name="T3" fmla="*/ 0 h 40"/>
                <a:gd name="T4" fmla="*/ 22 w 23"/>
                <a:gd name="T5" fmla="*/ 2 h 40"/>
                <a:gd name="T6" fmla="*/ 18 w 23"/>
                <a:gd name="T7" fmla="*/ 39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40"/>
                <a:gd name="T14" fmla="*/ 23 w 23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40">
                  <a:moveTo>
                    <a:pt x="18" y="39"/>
                  </a:moveTo>
                  <a:lnTo>
                    <a:pt x="0" y="0"/>
                  </a:lnTo>
                  <a:lnTo>
                    <a:pt x="22" y="2"/>
                  </a:lnTo>
                  <a:lnTo>
                    <a:pt x="18" y="3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49" name="Freeform 69"/>
            <p:cNvSpPr>
              <a:spLocks/>
            </p:cNvSpPr>
            <p:nvPr/>
          </p:nvSpPr>
          <p:spPr bwMode="auto">
            <a:xfrm>
              <a:off x="1595" y="2419"/>
              <a:ext cx="24" cy="40"/>
            </a:xfrm>
            <a:custGeom>
              <a:avLst/>
              <a:gdLst>
                <a:gd name="T0" fmla="*/ 0 w 24"/>
                <a:gd name="T1" fmla="*/ 36 h 40"/>
                <a:gd name="T2" fmla="*/ 20 w 24"/>
                <a:gd name="T3" fmla="*/ 39 h 40"/>
                <a:gd name="T4" fmla="*/ 23 w 24"/>
                <a:gd name="T5" fmla="*/ 2 h 40"/>
                <a:gd name="T6" fmla="*/ 2 w 24"/>
                <a:gd name="T7" fmla="*/ 0 h 40"/>
                <a:gd name="T8" fmla="*/ 0 w 24"/>
                <a:gd name="T9" fmla="*/ 36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0"/>
                <a:gd name="T17" fmla="*/ 24 w 24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0">
                  <a:moveTo>
                    <a:pt x="0" y="36"/>
                  </a:moveTo>
                  <a:lnTo>
                    <a:pt x="20" y="39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36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50" name="Freeform 70"/>
            <p:cNvSpPr>
              <a:spLocks/>
            </p:cNvSpPr>
            <p:nvPr/>
          </p:nvSpPr>
          <p:spPr bwMode="auto">
            <a:xfrm>
              <a:off x="1596" y="2383"/>
              <a:ext cx="23" cy="39"/>
            </a:xfrm>
            <a:custGeom>
              <a:avLst/>
              <a:gdLst>
                <a:gd name="T0" fmla="*/ 0 w 23"/>
                <a:gd name="T1" fmla="*/ 35 h 39"/>
                <a:gd name="T2" fmla="*/ 22 w 23"/>
                <a:gd name="T3" fmla="*/ 38 h 39"/>
                <a:gd name="T4" fmla="*/ 3 w 23"/>
                <a:gd name="T5" fmla="*/ 0 h 39"/>
                <a:gd name="T6" fmla="*/ 0 w 23"/>
                <a:gd name="T7" fmla="*/ 35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9"/>
                <a:gd name="T14" fmla="*/ 23 w 23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9">
                  <a:moveTo>
                    <a:pt x="0" y="35"/>
                  </a:moveTo>
                  <a:lnTo>
                    <a:pt x="22" y="38"/>
                  </a:lnTo>
                  <a:lnTo>
                    <a:pt x="3" y="0"/>
                  </a:lnTo>
                  <a:lnTo>
                    <a:pt x="0" y="3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51" name="Freeform 71"/>
            <p:cNvSpPr>
              <a:spLocks/>
            </p:cNvSpPr>
            <p:nvPr/>
          </p:nvSpPr>
          <p:spPr bwMode="auto">
            <a:xfrm>
              <a:off x="1600" y="2383"/>
              <a:ext cx="19" cy="39"/>
            </a:xfrm>
            <a:custGeom>
              <a:avLst/>
              <a:gdLst>
                <a:gd name="T0" fmla="*/ 16 w 19"/>
                <a:gd name="T1" fmla="*/ 38 h 39"/>
                <a:gd name="T2" fmla="*/ 0 w 19"/>
                <a:gd name="T3" fmla="*/ 0 h 39"/>
                <a:gd name="T4" fmla="*/ 18 w 19"/>
                <a:gd name="T5" fmla="*/ 2 h 39"/>
                <a:gd name="T6" fmla="*/ 16 w 19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9"/>
                <a:gd name="T14" fmla="*/ 19 w 19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9">
                  <a:moveTo>
                    <a:pt x="16" y="38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6" y="3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52" name="Freeform 72"/>
            <p:cNvSpPr>
              <a:spLocks/>
            </p:cNvSpPr>
            <p:nvPr/>
          </p:nvSpPr>
          <p:spPr bwMode="auto">
            <a:xfrm>
              <a:off x="1596" y="2383"/>
              <a:ext cx="23" cy="39"/>
            </a:xfrm>
            <a:custGeom>
              <a:avLst/>
              <a:gdLst>
                <a:gd name="T0" fmla="*/ 0 w 23"/>
                <a:gd name="T1" fmla="*/ 35 h 39"/>
                <a:gd name="T2" fmla="*/ 20 w 23"/>
                <a:gd name="T3" fmla="*/ 38 h 39"/>
                <a:gd name="T4" fmla="*/ 22 w 23"/>
                <a:gd name="T5" fmla="*/ 2 h 39"/>
                <a:gd name="T6" fmla="*/ 2 w 23"/>
                <a:gd name="T7" fmla="*/ 0 h 39"/>
                <a:gd name="T8" fmla="*/ 0 w 23"/>
                <a:gd name="T9" fmla="*/ 35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9"/>
                <a:gd name="T17" fmla="*/ 23 w 23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9">
                  <a:moveTo>
                    <a:pt x="0" y="35"/>
                  </a:moveTo>
                  <a:lnTo>
                    <a:pt x="20" y="38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3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53" name="Freeform 73"/>
            <p:cNvSpPr>
              <a:spLocks/>
            </p:cNvSpPr>
            <p:nvPr/>
          </p:nvSpPr>
          <p:spPr bwMode="auto">
            <a:xfrm>
              <a:off x="1600" y="2350"/>
              <a:ext cx="19" cy="38"/>
            </a:xfrm>
            <a:custGeom>
              <a:avLst/>
              <a:gdLst>
                <a:gd name="T0" fmla="*/ 0 w 19"/>
                <a:gd name="T1" fmla="*/ 34 h 38"/>
                <a:gd name="T2" fmla="*/ 18 w 19"/>
                <a:gd name="T3" fmla="*/ 37 h 38"/>
                <a:gd name="T4" fmla="*/ 1 w 19"/>
                <a:gd name="T5" fmla="*/ 0 h 38"/>
                <a:gd name="T6" fmla="*/ 0 w 19"/>
                <a:gd name="T7" fmla="*/ 34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8"/>
                <a:gd name="T14" fmla="*/ 19 w 19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8">
                  <a:moveTo>
                    <a:pt x="0" y="34"/>
                  </a:moveTo>
                  <a:lnTo>
                    <a:pt x="18" y="37"/>
                  </a:lnTo>
                  <a:lnTo>
                    <a:pt x="1" y="0"/>
                  </a:lnTo>
                  <a:lnTo>
                    <a:pt x="0" y="3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54" name="Freeform 74"/>
            <p:cNvSpPr>
              <a:spLocks/>
            </p:cNvSpPr>
            <p:nvPr/>
          </p:nvSpPr>
          <p:spPr bwMode="auto">
            <a:xfrm>
              <a:off x="1602" y="2350"/>
              <a:ext cx="21" cy="38"/>
            </a:xfrm>
            <a:custGeom>
              <a:avLst/>
              <a:gdLst>
                <a:gd name="T0" fmla="*/ 17 w 21"/>
                <a:gd name="T1" fmla="*/ 37 h 38"/>
                <a:gd name="T2" fmla="*/ 0 w 21"/>
                <a:gd name="T3" fmla="*/ 0 h 38"/>
                <a:gd name="T4" fmla="*/ 20 w 21"/>
                <a:gd name="T5" fmla="*/ 1 h 38"/>
                <a:gd name="T6" fmla="*/ 17 w 21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8"/>
                <a:gd name="T14" fmla="*/ 21 w 21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8">
                  <a:moveTo>
                    <a:pt x="17" y="37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7" y="3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55" name="Freeform 75"/>
            <p:cNvSpPr>
              <a:spLocks/>
            </p:cNvSpPr>
            <p:nvPr/>
          </p:nvSpPr>
          <p:spPr bwMode="auto">
            <a:xfrm>
              <a:off x="1600" y="2350"/>
              <a:ext cx="23" cy="38"/>
            </a:xfrm>
            <a:custGeom>
              <a:avLst/>
              <a:gdLst>
                <a:gd name="T0" fmla="*/ 0 w 23"/>
                <a:gd name="T1" fmla="*/ 34 h 38"/>
                <a:gd name="T2" fmla="*/ 19 w 23"/>
                <a:gd name="T3" fmla="*/ 37 h 38"/>
                <a:gd name="T4" fmla="*/ 22 w 23"/>
                <a:gd name="T5" fmla="*/ 1 h 38"/>
                <a:gd name="T6" fmla="*/ 1 w 23"/>
                <a:gd name="T7" fmla="*/ 0 h 38"/>
                <a:gd name="T8" fmla="*/ 0 w 23"/>
                <a:gd name="T9" fmla="*/ 34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8"/>
                <a:gd name="T17" fmla="*/ 23 w 23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8">
                  <a:moveTo>
                    <a:pt x="0" y="34"/>
                  </a:moveTo>
                  <a:lnTo>
                    <a:pt x="19" y="37"/>
                  </a:lnTo>
                  <a:lnTo>
                    <a:pt x="22" y="1"/>
                  </a:lnTo>
                  <a:lnTo>
                    <a:pt x="1" y="0"/>
                  </a:lnTo>
                  <a:lnTo>
                    <a:pt x="0" y="3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56" name="Freeform 76"/>
            <p:cNvSpPr>
              <a:spLocks/>
            </p:cNvSpPr>
            <p:nvPr/>
          </p:nvSpPr>
          <p:spPr bwMode="auto">
            <a:xfrm>
              <a:off x="1602" y="2315"/>
              <a:ext cx="21" cy="36"/>
            </a:xfrm>
            <a:custGeom>
              <a:avLst/>
              <a:gdLst>
                <a:gd name="T0" fmla="*/ 0 w 21"/>
                <a:gd name="T1" fmla="*/ 33 h 36"/>
                <a:gd name="T2" fmla="*/ 20 w 21"/>
                <a:gd name="T3" fmla="*/ 35 h 36"/>
                <a:gd name="T4" fmla="*/ 2 w 21"/>
                <a:gd name="T5" fmla="*/ 0 h 36"/>
                <a:gd name="T6" fmla="*/ 0 w 21"/>
                <a:gd name="T7" fmla="*/ 33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6"/>
                <a:gd name="T14" fmla="*/ 21 w 21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6">
                  <a:moveTo>
                    <a:pt x="0" y="33"/>
                  </a:moveTo>
                  <a:lnTo>
                    <a:pt x="20" y="35"/>
                  </a:lnTo>
                  <a:lnTo>
                    <a:pt x="2" y="0"/>
                  </a:lnTo>
                  <a:lnTo>
                    <a:pt x="0" y="3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57" name="Freeform 77"/>
            <p:cNvSpPr>
              <a:spLocks/>
            </p:cNvSpPr>
            <p:nvPr/>
          </p:nvSpPr>
          <p:spPr bwMode="auto">
            <a:xfrm>
              <a:off x="1604" y="2315"/>
              <a:ext cx="19" cy="36"/>
            </a:xfrm>
            <a:custGeom>
              <a:avLst/>
              <a:gdLst>
                <a:gd name="T0" fmla="*/ 16 w 19"/>
                <a:gd name="T1" fmla="*/ 35 h 36"/>
                <a:gd name="T2" fmla="*/ 0 w 19"/>
                <a:gd name="T3" fmla="*/ 0 h 36"/>
                <a:gd name="T4" fmla="*/ 18 w 19"/>
                <a:gd name="T5" fmla="*/ 2 h 36"/>
                <a:gd name="T6" fmla="*/ 16 w 19"/>
                <a:gd name="T7" fmla="*/ 35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6"/>
                <a:gd name="T14" fmla="*/ 19 w 19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6">
                  <a:moveTo>
                    <a:pt x="16" y="35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6" y="3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58" name="Freeform 78"/>
            <p:cNvSpPr>
              <a:spLocks/>
            </p:cNvSpPr>
            <p:nvPr/>
          </p:nvSpPr>
          <p:spPr bwMode="auto">
            <a:xfrm>
              <a:off x="1602" y="2315"/>
              <a:ext cx="21" cy="36"/>
            </a:xfrm>
            <a:custGeom>
              <a:avLst/>
              <a:gdLst>
                <a:gd name="T0" fmla="*/ 0 w 21"/>
                <a:gd name="T1" fmla="*/ 33 h 36"/>
                <a:gd name="T2" fmla="*/ 18 w 21"/>
                <a:gd name="T3" fmla="*/ 35 h 36"/>
                <a:gd name="T4" fmla="*/ 20 w 21"/>
                <a:gd name="T5" fmla="*/ 2 h 36"/>
                <a:gd name="T6" fmla="*/ 2 w 21"/>
                <a:gd name="T7" fmla="*/ 0 h 36"/>
                <a:gd name="T8" fmla="*/ 0 w 21"/>
                <a:gd name="T9" fmla="*/ 33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6"/>
                <a:gd name="T17" fmla="*/ 21 w 21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6">
                  <a:moveTo>
                    <a:pt x="0" y="33"/>
                  </a:moveTo>
                  <a:lnTo>
                    <a:pt x="18" y="35"/>
                  </a:lnTo>
                  <a:lnTo>
                    <a:pt x="20" y="2"/>
                  </a:lnTo>
                  <a:lnTo>
                    <a:pt x="2" y="0"/>
                  </a:lnTo>
                  <a:lnTo>
                    <a:pt x="0" y="3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59" name="Freeform 79"/>
            <p:cNvSpPr>
              <a:spLocks/>
            </p:cNvSpPr>
            <p:nvPr/>
          </p:nvSpPr>
          <p:spPr bwMode="auto">
            <a:xfrm>
              <a:off x="1604" y="2281"/>
              <a:ext cx="19" cy="39"/>
            </a:xfrm>
            <a:custGeom>
              <a:avLst/>
              <a:gdLst>
                <a:gd name="T0" fmla="*/ 0 w 19"/>
                <a:gd name="T1" fmla="*/ 35 h 39"/>
                <a:gd name="T2" fmla="*/ 18 w 19"/>
                <a:gd name="T3" fmla="*/ 38 h 39"/>
                <a:gd name="T4" fmla="*/ 1 w 19"/>
                <a:gd name="T5" fmla="*/ 0 h 39"/>
                <a:gd name="T6" fmla="*/ 0 w 19"/>
                <a:gd name="T7" fmla="*/ 35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9"/>
                <a:gd name="T14" fmla="*/ 19 w 19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9">
                  <a:moveTo>
                    <a:pt x="0" y="35"/>
                  </a:moveTo>
                  <a:lnTo>
                    <a:pt x="18" y="38"/>
                  </a:lnTo>
                  <a:lnTo>
                    <a:pt x="1" y="0"/>
                  </a:lnTo>
                  <a:lnTo>
                    <a:pt x="0" y="3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60" name="Freeform 80"/>
            <p:cNvSpPr>
              <a:spLocks/>
            </p:cNvSpPr>
            <p:nvPr/>
          </p:nvSpPr>
          <p:spPr bwMode="auto">
            <a:xfrm>
              <a:off x="1606" y="2281"/>
              <a:ext cx="21" cy="39"/>
            </a:xfrm>
            <a:custGeom>
              <a:avLst/>
              <a:gdLst>
                <a:gd name="T0" fmla="*/ 17 w 21"/>
                <a:gd name="T1" fmla="*/ 38 h 39"/>
                <a:gd name="T2" fmla="*/ 0 w 21"/>
                <a:gd name="T3" fmla="*/ 0 h 39"/>
                <a:gd name="T4" fmla="*/ 20 w 21"/>
                <a:gd name="T5" fmla="*/ 2 h 39"/>
                <a:gd name="T6" fmla="*/ 17 w 21"/>
                <a:gd name="T7" fmla="*/ 38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9"/>
                <a:gd name="T14" fmla="*/ 21 w 2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9">
                  <a:moveTo>
                    <a:pt x="17" y="38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7" y="3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61" name="Freeform 81"/>
            <p:cNvSpPr>
              <a:spLocks/>
            </p:cNvSpPr>
            <p:nvPr/>
          </p:nvSpPr>
          <p:spPr bwMode="auto">
            <a:xfrm>
              <a:off x="1604" y="2281"/>
              <a:ext cx="23" cy="39"/>
            </a:xfrm>
            <a:custGeom>
              <a:avLst/>
              <a:gdLst>
                <a:gd name="T0" fmla="*/ 0 w 23"/>
                <a:gd name="T1" fmla="*/ 35 h 39"/>
                <a:gd name="T2" fmla="*/ 19 w 23"/>
                <a:gd name="T3" fmla="*/ 38 h 39"/>
                <a:gd name="T4" fmla="*/ 22 w 23"/>
                <a:gd name="T5" fmla="*/ 2 h 39"/>
                <a:gd name="T6" fmla="*/ 1 w 23"/>
                <a:gd name="T7" fmla="*/ 0 h 39"/>
                <a:gd name="T8" fmla="*/ 0 w 23"/>
                <a:gd name="T9" fmla="*/ 35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9"/>
                <a:gd name="T17" fmla="*/ 23 w 23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9">
                  <a:moveTo>
                    <a:pt x="0" y="35"/>
                  </a:moveTo>
                  <a:lnTo>
                    <a:pt x="19" y="38"/>
                  </a:lnTo>
                  <a:lnTo>
                    <a:pt x="22" y="2"/>
                  </a:lnTo>
                  <a:lnTo>
                    <a:pt x="1" y="0"/>
                  </a:lnTo>
                  <a:lnTo>
                    <a:pt x="0" y="3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62" name="Freeform 82"/>
            <p:cNvSpPr>
              <a:spLocks/>
            </p:cNvSpPr>
            <p:nvPr/>
          </p:nvSpPr>
          <p:spPr bwMode="auto">
            <a:xfrm>
              <a:off x="1606" y="2250"/>
              <a:ext cx="21" cy="35"/>
            </a:xfrm>
            <a:custGeom>
              <a:avLst/>
              <a:gdLst>
                <a:gd name="T0" fmla="*/ 0 w 21"/>
                <a:gd name="T1" fmla="*/ 31 h 35"/>
                <a:gd name="T2" fmla="*/ 20 w 21"/>
                <a:gd name="T3" fmla="*/ 34 h 35"/>
                <a:gd name="T4" fmla="*/ 2 w 21"/>
                <a:gd name="T5" fmla="*/ 0 h 35"/>
                <a:gd name="T6" fmla="*/ 0 w 21"/>
                <a:gd name="T7" fmla="*/ 3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5"/>
                <a:gd name="T14" fmla="*/ 21 w 21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5">
                  <a:moveTo>
                    <a:pt x="0" y="31"/>
                  </a:moveTo>
                  <a:lnTo>
                    <a:pt x="20" y="34"/>
                  </a:lnTo>
                  <a:lnTo>
                    <a:pt x="2" y="0"/>
                  </a:lnTo>
                  <a:lnTo>
                    <a:pt x="0" y="3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63" name="Freeform 83"/>
            <p:cNvSpPr>
              <a:spLocks/>
            </p:cNvSpPr>
            <p:nvPr/>
          </p:nvSpPr>
          <p:spPr bwMode="auto">
            <a:xfrm>
              <a:off x="1609" y="2250"/>
              <a:ext cx="21" cy="35"/>
            </a:xfrm>
            <a:custGeom>
              <a:avLst/>
              <a:gdLst>
                <a:gd name="T0" fmla="*/ 17 w 21"/>
                <a:gd name="T1" fmla="*/ 34 h 35"/>
                <a:gd name="T2" fmla="*/ 0 w 21"/>
                <a:gd name="T3" fmla="*/ 0 h 35"/>
                <a:gd name="T4" fmla="*/ 20 w 21"/>
                <a:gd name="T5" fmla="*/ 2 h 35"/>
                <a:gd name="T6" fmla="*/ 17 w 21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5"/>
                <a:gd name="T14" fmla="*/ 21 w 21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5">
                  <a:moveTo>
                    <a:pt x="17" y="34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7" y="3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64" name="Freeform 84"/>
            <p:cNvSpPr>
              <a:spLocks/>
            </p:cNvSpPr>
            <p:nvPr/>
          </p:nvSpPr>
          <p:spPr bwMode="auto">
            <a:xfrm>
              <a:off x="1606" y="2250"/>
              <a:ext cx="24" cy="35"/>
            </a:xfrm>
            <a:custGeom>
              <a:avLst/>
              <a:gdLst>
                <a:gd name="T0" fmla="*/ 0 w 24"/>
                <a:gd name="T1" fmla="*/ 31 h 35"/>
                <a:gd name="T2" fmla="*/ 20 w 24"/>
                <a:gd name="T3" fmla="*/ 34 h 35"/>
                <a:gd name="T4" fmla="*/ 23 w 24"/>
                <a:gd name="T5" fmla="*/ 2 h 35"/>
                <a:gd name="T6" fmla="*/ 2 w 24"/>
                <a:gd name="T7" fmla="*/ 0 h 35"/>
                <a:gd name="T8" fmla="*/ 0 w 24"/>
                <a:gd name="T9" fmla="*/ 3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5"/>
                <a:gd name="T17" fmla="*/ 24 w 24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5">
                  <a:moveTo>
                    <a:pt x="0" y="31"/>
                  </a:moveTo>
                  <a:lnTo>
                    <a:pt x="20" y="34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3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65" name="Freeform 85"/>
            <p:cNvSpPr>
              <a:spLocks/>
            </p:cNvSpPr>
            <p:nvPr/>
          </p:nvSpPr>
          <p:spPr bwMode="auto">
            <a:xfrm>
              <a:off x="1609" y="2217"/>
              <a:ext cx="21" cy="35"/>
            </a:xfrm>
            <a:custGeom>
              <a:avLst/>
              <a:gdLst>
                <a:gd name="T0" fmla="*/ 0 w 21"/>
                <a:gd name="T1" fmla="*/ 31 h 35"/>
                <a:gd name="T2" fmla="*/ 20 w 21"/>
                <a:gd name="T3" fmla="*/ 34 h 35"/>
                <a:gd name="T4" fmla="*/ 2 w 21"/>
                <a:gd name="T5" fmla="*/ 0 h 35"/>
                <a:gd name="T6" fmla="*/ 0 w 21"/>
                <a:gd name="T7" fmla="*/ 3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5"/>
                <a:gd name="T14" fmla="*/ 21 w 21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5">
                  <a:moveTo>
                    <a:pt x="0" y="31"/>
                  </a:moveTo>
                  <a:lnTo>
                    <a:pt x="20" y="34"/>
                  </a:lnTo>
                  <a:lnTo>
                    <a:pt x="2" y="0"/>
                  </a:lnTo>
                  <a:lnTo>
                    <a:pt x="0" y="3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66" name="Freeform 86"/>
            <p:cNvSpPr>
              <a:spLocks/>
            </p:cNvSpPr>
            <p:nvPr/>
          </p:nvSpPr>
          <p:spPr bwMode="auto">
            <a:xfrm>
              <a:off x="1612" y="2217"/>
              <a:ext cx="21" cy="35"/>
            </a:xfrm>
            <a:custGeom>
              <a:avLst/>
              <a:gdLst>
                <a:gd name="T0" fmla="*/ 17 w 21"/>
                <a:gd name="T1" fmla="*/ 34 h 35"/>
                <a:gd name="T2" fmla="*/ 0 w 21"/>
                <a:gd name="T3" fmla="*/ 0 h 35"/>
                <a:gd name="T4" fmla="*/ 20 w 21"/>
                <a:gd name="T5" fmla="*/ 2 h 35"/>
                <a:gd name="T6" fmla="*/ 17 w 21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5"/>
                <a:gd name="T14" fmla="*/ 21 w 21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5">
                  <a:moveTo>
                    <a:pt x="17" y="34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7" y="3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67" name="Freeform 87"/>
            <p:cNvSpPr>
              <a:spLocks/>
            </p:cNvSpPr>
            <p:nvPr/>
          </p:nvSpPr>
          <p:spPr bwMode="auto">
            <a:xfrm>
              <a:off x="1609" y="2217"/>
              <a:ext cx="24" cy="35"/>
            </a:xfrm>
            <a:custGeom>
              <a:avLst/>
              <a:gdLst>
                <a:gd name="T0" fmla="*/ 0 w 24"/>
                <a:gd name="T1" fmla="*/ 31 h 35"/>
                <a:gd name="T2" fmla="*/ 20 w 24"/>
                <a:gd name="T3" fmla="*/ 34 h 35"/>
                <a:gd name="T4" fmla="*/ 23 w 24"/>
                <a:gd name="T5" fmla="*/ 2 h 35"/>
                <a:gd name="T6" fmla="*/ 2 w 24"/>
                <a:gd name="T7" fmla="*/ 0 h 35"/>
                <a:gd name="T8" fmla="*/ 0 w 24"/>
                <a:gd name="T9" fmla="*/ 3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5"/>
                <a:gd name="T17" fmla="*/ 24 w 24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5">
                  <a:moveTo>
                    <a:pt x="0" y="31"/>
                  </a:moveTo>
                  <a:lnTo>
                    <a:pt x="20" y="34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3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68" name="Freeform 88"/>
            <p:cNvSpPr>
              <a:spLocks/>
            </p:cNvSpPr>
            <p:nvPr/>
          </p:nvSpPr>
          <p:spPr bwMode="auto">
            <a:xfrm>
              <a:off x="1612" y="2185"/>
              <a:ext cx="21" cy="35"/>
            </a:xfrm>
            <a:custGeom>
              <a:avLst/>
              <a:gdLst>
                <a:gd name="T0" fmla="*/ 0 w 21"/>
                <a:gd name="T1" fmla="*/ 30 h 35"/>
                <a:gd name="T2" fmla="*/ 20 w 21"/>
                <a:gd name="T3" fmla="*/ 34 h 35"/>
                <a:gd name="T4" fmla="*/ 2 w 21"/>
                <a:gd name="T5" fmla="*/ 0 h 35"/>
                <a:gd name="T6" fmla="*/ 0 w 21"/>
                <a:gd name="T7" fmla="*/ 3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5"/>
                <a:gd name="T14" fmla="*/ 21 w 21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5">
                  <a:moveTo>
                    <a:pt x="0" y="30"/>
                  </a:moveTo>
                  <a:lnTo>
                    <a:pt x="20" y="34"/>
                  </a:lnTo>
                  <a:lnTo>
                    <a:pt x="2" y="0"/>
                  </a:lnTo>
                  <a:lnTo>
                    <a:pt x="0" y="3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69" name="Freeform 89"/>
            <p:cNvSpPr>
              <a:spLocks/>
            </p:cNvSpPr>
            <p:nvPr/>
          </p:nvSpPr>
          <p:spPr bwMode="auto">
            <a:xfrm>
              <a:off x="1614" y="2185"/>
              <a:ext cx="21" cy="35"/>
            </a:xfrm>
            <a:custGeom>
              <a:avLst/>
              <a:gdLst>
                <a:gd name="T0" fmla="*/ 17 w 21"/>
                <a:gd name="T1" fmla="*/ 34 h 35"/>
                <a:gd name="T2" fmla="*/ 0 w 21"/>
                <a:gd name="T3" fmla="*/ 0 h 35"/>
                <a:gd name="T4" fmla="*/ 20 w 21"/>
                <a:gd name="T5" fmla="*/ 2 h 35"/>
                <a:gd name="T6" fmla="*/ 17 w 21"/>
                <a:gd name="T7" fmla="*/ 34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5"/>
                <a:gd name="T14" fmla="*/ 21 w 21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5">
                  <a:moveTo>
                    <a:pt x="17" y="34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7" y="3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70" name="Freeform 90"/>
            <p:cNvSpPr>
              <a:spLocks/>
            </p:cNvSpPr>
            <p:nvPr/>
          </p:nvSpPr>
          <p:spPr bwMode="auto">
            <a:xfrm>
              <a:off x="1612" y="2185"/>
              <a:ext cx="23" cy="35"/>
            </a:xfrm>
            <a:custGeom>
              <a:avLst/>
              <a:gdLst>
                <a:gd name="T0" fmla="*/ 0 w 23"/>
                <a:gd name="T1" fmla="*/ 30 h 35"/>
                <a:gd name="T2" fmla="*/ 19 w 23"/>
                <a:gd name="T3" fmla="*/ 34 h 35"/>
                <a:gd name="T4" fmla="*/ 22 w 23"/>
                <a:gd name="T5" fmla="*/ 2 h 35"/>
                <a:gd name="T6" fmla="*/ 2 w 23"/>
                <a:gd name="T7" fmla="*/ 0 h 35"/>
                <a:gd name="T8" fmla="*/ 0 w 23"/>
                <a:gd name="T9" fmla="*/ 3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5"/>
                <a:gd name="T17" fmla="*/ 23 w 23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5">
                  <a:moveTo>
                    <a:pt x="0" y="30"/>
                  </a:moveTo>
                  <a:lnTo>
                    <a:pt x="19" y="34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3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71" name="Freeform 91"/>
            <p:cNvSpPr>
              <a:spLocks/>
            </p:cNvSpPr>
            <p:nvPr/>
          </p:nvSpPr>
          <p:spPr bwMode="auto">
            <a:xfrm>
              <a:off x="1614" y="2155"/>
              <a:ext cx="21" cy="34"/>
            </a:xfrm>
            <a:custGeom>
              <a:avLst/>
              <a:gdLst>
                <a:gd name="T0" fmla="*/ 0 w 21"/>
                <a:gd name="T1" fmla="*/ 30 h 34"/>
                <a:gd name="T2" fmla="*/ 20 w 21"/>
                <a:gd name="T3" fmla="*/ 33 h 34"/>
                <a:gd name="T4" fmla="*/ 2 w 21"/>
                <a:gd name="T5" fmla="*/ 0 h 34"/>
                <a:gd name="T6" fmla="*/ 0 w 21"/>
                <a:gd name="T7" fmla="*/ 3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4"/>
                <a:gd name="T14" fmla="*/ 21 w 21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4">
                  <a:moveTo>
                    <a:pt x="0" y="30"/>
                  </a:moveTo>
                  <a:lnTo>
                    <a:pt x="20" y="33"/>
                  </a:lnTo>
                  <a:lnTo>
                    <a:pt x="2" y="0"/>
                  </a:lnTo>
                  <a:lnTo>
                    <a:pt x="0" y="3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72" name="Freeform 92"/>
            <p:cNvSpPr>
              <a:spLocks/>
            </p:cNvSpPr>
            <p:nvPr/>
          </p:nvSpPr>
          <p:spPr bwMode="auto">
            <a:xfrm>
              <a:off x="1618" y="2155"/>
              <a:ext cx="19" cy="34"/>
            </a:xfrm>
            <a:custGeom>
              <a:avLst/>
              <a:gdLst>
                <a:gd name="T0" fmla="*/ 15 w 19"/>
                <a:gd name="T1" fmla="*/ 33 h 34"/>
                <a:gd name="T2" fmla="*/ 0 w 19"/>
                <a:gd name="T3" fmla="*/ 0 h 34"/>
                <a:gd name="T4" fmla="*/ 18 w 19"/>
                <a:gd name="T5" fmla="*/ 2 h 34"/>
                <a:gd name="T6" fmla="*/ 15 w 19"/>
                <a:gd name="T7" fmla="*/ 33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4"/>
                <a:gd name="T14" fmla="*/ 19 w 19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4">
                  <a:moveTo>
                    <a:pt x="15" y="33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5" y="3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73" name="Freeform 93"/>
            <p:cNvSpPr>
              <a:spLocks/>
            </p:cNvSpPr>
            <p:nvPr/>
          </p:nvSpPr>
          <p:spPr bwMode="auto">
            <a:xfrm>
              <a:off x="1614" y="2155"/>
              <a:ext cx="23" cy="34"/>
            </a:xfrm>
            <a:custGeom>
              <a:avLst/>
              <a:gdLst>
                <a:gd name="T0" fmla="*/ 0 w 23"/>
                <a:gd name="T1" fmla="*/ 30 h 34"/>
                <a:gd name="T2" fmla="*/ 19 w 23"/>
                <a:gd name="T3" fmla="*/ 33 h 34"/>
                <a:gd name="T4" fmla="*/ 22 w 23"/>
                <a:gd name="T5" fmla="*/ 2 h 34"/>
                <a:gd name="T6" fmla="*/ 2 w 23"/>
                <a:gd name="T7" fmla="*/ 0 h 34"/>
                <a:gd name="T8" fmla="*/ 0 w 23"/>
                <a:gd name="T9" fmla="*/ 3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4"/>
                <a:gd name="T17" fmla="*/ 23 w 23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4">
                  <a:moveTo>
                    <a:pt x="0" y="30"/>
                  </a:moveTo>
                  <a:lnTo>
                    <a:pt x="19" y="33"/>
                  </a:lnTo>
                  <a:lnTo>
                    <a:pt x="22" y="2"/>
                  </a:lnTo>
                  <a:lnTo>
                    <a:pt x="2" y="0"/>
                  </a:lnTo>
                  <a:lnTo>
                    <a:pt x="0" y="3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74" name="Freeform 94"/>
            <p:cNvSpPr>
              <a:spLocks/>
            </p:cNvSpPr>
            <p:nvPr/>
          </p:nvSpPr>
          <p:spPr bwMode="auto">
            <a:xfrm>
              <a:off x="1618" y="2125"/>
              <a:ext cx="19" cy="33"/>
            </a:xfrm>
            <a:custGeom>
              <a:avLst/>
              <a:gdLst>
                <a:gd name="T0" fmla="*/ 0 w 19"/>
                <a:gd name="T1" fmla="*/ 29 h 33"/>
                <a:gd name="T2" fmla="*/ 18 w 19"/>
                <a:gd name="T3" fmla="*/ 32 h 33"/>
                <a:gd name="T4" fmla="*/ 3 w 19"/>
                <a:gd name="T5" fmla="*/ 0 h 33"/>
                <a:gd name="T6" fmla="*/ 0 w 19"/>
                <a:gd name="T7" fmla="*/ 29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29"/>
                  </a:moveTo>
                  <a:lnTo>
                    <a:pt x="18" y="32"/>
                  </a:lnTo>
                  <a:lnTo>
                    <a:pt x="3" y="0"/>
                  </a:lnTo>
                  <a:lnTo>
                    <a:pt x="0" y="2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75" name="Freeform 95"/>
            <p:cNvSpPr>
              <a:spLocks/>
            </p:cNvSpPr>
            <p:nvPr/>
          </p:nvSpPr>
          <p:spPr bwMode="auto">
            <a:xfrm>
              <a:off x="1622" y="2125"/>
              <a:ext cx="19" cy="33"/>
            </a:xfrm>
            <a:custGeom>
              <a:avLst/>
              <a:gdLst>
                <a:gd name="T0" fmla="*/ 15 w 19"/>
                <a:gd name="T1" fmla="*/ 32 h 33"/>
                <a:gd name="T2" fmla="*/ 0 w 19"/>
                <a:gd name="T3" fmla="*/ 0 h 33"/>
                <a:gd name="T4" fmla="*/ 18 w 19"/>
                <a:gd name="T5" fmla="*/ 3 h 33"/>
                <a:gd name="T6" fmla="*/ 15 w 19"/>
                <a:gd name="T7" fmla="*/ 32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15" y="32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5" y="3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76" name="Freeform 96"/>
            <p:cNvSpPr>
              <a:spLocks/>
            </p:cNvSpPr>
            <p:nvPr/>
          </p:nvSpPr>
          <p:spPr bwMode="auto">
            <a:xfrm>
              <a:off x="1618" y="2125"/>
              <a:ext cx="23" cy="33"/>
            </a:xfrm>
            <a:custGeom>
              <a:avLst/>
              <a:gdLst>
                <a:gd name="T0" fmla="*/ 0 w 23"/>
                <a:gd name="T1" fmla="*/ 29 h 33"/>
                <a:gd name="T2" fmla="*/ 19 w 23"/>
                <a:gd name="T3" fmla="*/ 32 h 33"/>
                <a:gd name="T4" fmla="*/ 22 w 23"/>
                <a:gd name="T5" fmla="*/ 3 h 33"/>
                <a:gd name="T6" fmla="*/ 3 w 23"/>
                <a:gd name="T7" fmla="*/ 0 h 33"/>
                <a:gd name="T8" fmla="*/ 0 w 23"/>
                <a:gd name="T9" fmla="*/ 29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3"/>
                <a:gd name="T17" fmla="*/ 23 w 2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3">
                  <a:moveTo>
                    <a:pt x="0" y="29"/>
                  </a:moveTo>
                  <a:lnTo>
                    <a:pt x="19" y="32"/>
                  </a:lnTo>
                  <a:lnTo>
                    <a:pt x="22" y="3"/>
                  </a:lnTo>
                  <a:lnTo>
                    <a:pt x="3" y="0"/>
                  </a:lnTo>
                  <a:lnTo>
                    <a:pt x="0" y="29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77" name="Freeform 97"/>
            <p:cNvSpPr>
              <a:spLocks/>
            </p:cNvSpPr>
            <p:nvPr/>
          </p:nvSpPr>
          <p:spPr bwMode="auto">
            <a:xfrm>
              <a:off x="1622" y="2095"/>
              <a:ext cx="19" cy="34"/>
            </a:xfrm>
            <a:custGeom>
              <a:avLst/>
              <a:gdLst>
                <a:gd name="T0" fmla="*/ 0 w 19"/>
                <a:gd name="T1" fmla="*/ 29 h 34"/>
                <a:gd name="T2" fmla="*/ 18 w 19"/>
                <a:gd name="T3" fmla="*/ 33 h 34"/>
                <a:gd name="T4" fmla="*/ 3 w 19"/>
                <a:gd name="T5" fmla="*/ 0 h 34"/>
                <a:gd name="T6" fmla="*/ 0 w 19"/>
                <a:gd name="T7" fmla="*/ 29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4"/>
                <a:gd name="T14" fmla="*/ 19 w 19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4">
                  <a:moveTo>
                    <a:pt x="0" y="29"/>
                  </a:moveTo>
                  <a:lnTo>
                    <a:pt x="18" y="33"/>
                  </a:lnTo>
                  <a:lnTo>
                    <a:pt x="3" y="0"/>
                  </a:lnTo>
                  <a:lnTo>
                    <a:pt x="0" y="2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78" name="Freeform 98"/>
            <p:cNvSpPr>
              <a:spLocks/>
            </p:cNvSpPr>
            <p:nvPr/>
          </p:nvSpPr>
          <p:spPr bwMode="auto">
            <a:xfrm>
              <a:off x="1626" y="2095"/>
              <a:ext cx="19" cy="34"/>
            </a:xfrm>
            <a:custGeom>
              <a:avLst/>
              <a:gdLst>
                <a:gd name="T0" fmla="*/ 14 w 19"/>
                <a:gd name="T1" fmla="*/ 33 h 34"/>
                <a:gd name="T2" fmla="*/ 0 w 19"/>
                <a:gd name="T3" fmla="*/ 0 h 34"/>
                <a:gd name="T4" fmla="*/ 18 w 19"/>
                <a:gd name="T5" fmla="*/ 3 h 34"/>
                <a:gd name="T6" fmla="*/ 14 w 19"/>
                <a:gd name="T7" fmla="*/ 33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4"/>
                <a:gd name="T14" fmla="*/ 19 w 19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4">
                  <a:moveTo>
                    <a:pt x="14" y="33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4" y="3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79" name="Freeform 99"/>
            <p:cNvSpPr>
              <a:spLocks/>
            </p:cNvSpPr>
            <p:nvPr/>
          </p:nvSpPr>
          <p:spPr bwMode="auto">
            <a:xfrm>
              <a:off x="1622" y="2095"/>
              <a:ext cx="23" cy="34"/>
            </a:xfrm>
            <a:custGeom>
              <a:avLst/>
              <a:gdLst>
                <a:gd name="T0" fmla="*/ 0 w 23"/>
                <a:gd name="T1" fmla="*/ 29 h 34"/>
                <a:gd name="T2" fmla="*/ 18 w 23"/>
                <a:gd name="T3" fmla="*/ 33 h 34"/>
                <a:gd name="T4" fmla="*/ 22 w 23"/>
                <a:gd name="T5" fmla="*/ 3 h 34"/>
                <a:gd name="T6" fmla="*/ 3 w 23"/>
                <a:gd name="T7" fmla="*/ 0 h 34"/>
                <a:gd name="T8" fmla="*/ 0 w 23"/>
                <a:gd name="T9" fmla="*/ 29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4"/>
                <a:gd name="T17" fmla="*/ 23 w 23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4">
                  <a:moveTo>
                    <a:pt x="0" y="29"/>
                  </a:moveTo>
                  <a:lnTo>
                    <a:pt x="18" y="33"/>
                  </a:lnTo>
                  <a:lnTo>
                    <a:pt x="22" y="3"/>
                  </a:lnTo>
                  <a:lnTo>
                    <a:pt x="3" y="0"/>
                  </a:lnTo>
                  <a:lnTo>
                    <a:pt x="0" y="29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0" name="Freeform 100"/>
            <p:cNvSpPr>
              <a:spLocks/>
            </p:cNvSpPr>
            <p:nvPr/>
          </p:nvSpPr>
          <p:spPr bwMode="auto">
            <a:xfrm>
              <a:off x="1626" y="2069"/>
              <a:ext cx="19" cy="32"/>
            </a:xfrm>
            <a:custGeom>
              <a:avLst/>
              <a:gdLst>
                <a:gd name="T0" fmla="*/ 0 w 19"/>
                <a:gd name="T1" fmla="*/ 27 h 32"/>
                <a:gd name="T2" fmla="*/ 18 w 19"/>
                <a:gd name="T3" fmla="*/ 31 h 32"/>
                <a:gd name="T4" fmla="*/ 3 w 19"/>
                <a:gd name="T5" fmla="*/ 0 h 32"/>
                <a:gd name="T6" fmla="*/ 0 w 19"/>
                <a:gd name="T7" fmla="*/ 27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2"/>
                <a:gd name="T14" fmla="*/ 19 w 1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2">
                  <a:moveTo>
                    <a:pt x="0" y="27"/>
                  </a:moveTo>
                  <a:lnTo>
                    <a:pt x="18" y="31"/>
                  </a:lnTo>
                  <a:lnTo>
                    <a:pt x="3" y="0"/>
                  </a:lnTo>
                  <a:lnTo>
                    <a:pt x="0" y="2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1" name="Freeform 101"/>
            <p:cNvSpPr>
              <a:spLocks/>
            </p:cNvSpPr>
            <p:nvPr/>
          </p:nvSpPr>
          <p:spPr bwMode="auto">
            <a:xfrm>
              <a:off x="1629" y="2069"/>
              <a:ext cx="20" cy="32"/>
            </a:xfrm>
            <a:custGeom>
              <a:avLst/>
              <a:gdLst>
                <a:gd name="T0" fmla="*/ 15 w 20"/>
                <a:gd name="T1" fmla="*/ 31 h 32"/>
                <a:gd name="T2" fmla="*/ 0 w 20"/>
                <a:gd name="T3" fmla="*/ 0 h 32"/>
                <a:gd name="T4" fmla="*/ 19 w 20"/>
                <a:gd name="T5" fmla="*/ 3 h 32"/>
                <a:gd name="T6" fmla="*/ 15 w 20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2"/>
                <a:gd name="T14" fmla="*/ 20 w 20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2">
                  <a:moveTo>
                    <a:pt x="15" y="31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15" y="3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2" name="Freeform 102"/>
            <p:cNvSpPr>
              <a:spLocks/>
            </p:cNvSpPr>
            <p:nvPr/>
          </p:nvSpPr>
          <p:spPr bwMode="auto">
            <a:xfrm>
              <a:off x="1626" y="2069"/>
              <a:ext cx="23" cy="32"/>
            </a:xfrm>
            <a:custGeom>
              <a:avLst/>
              <a:gdLst>
                <a:gd name="T0" fmla="*/ 0 w 23"/>
                <a:gd name="T1" fmla="*/ 27 h 32"/>
                <a:gd name="T2" fmla="*/ 18 w 23"/>
                <a:gd name="T3" fmla="*/ 31 h 32"/>
                <a:gd name="T4" fmla="*/ 22 w 23"/>
                <a:gd name="T5" fmla="*/ 3 h 32"/>
                <a:gd name="T6" fmla="*/ 3 w 23"/>
                <a:gd name="T7" fmla="*/ 0 h 32"/>
                <a:gd name="T8" fmla="*/ 0 w 23"/>
                <a:gd name="T9" fmla="*/ 2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2"/>
                <a:gd name="T17" fmla="*/ 23 w 2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2">
                  <a:moveTo>
                    <a:pt x="0" y="27"/>
                  </a:moveTo>
                  <a:lnTo>
                    <a:pt x="18" y="31"/>
                  </a:lnTo>
                  <a:lnTo>
                    <a:pt x="22" y="3"/>
                  </a:lnTo>
                  <a:lnTo>
                    <a:pt x="3" y="0"/>
                  </a:lnTo>
                  <a:lnTo>
                    <a:pt x="0" y="27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3" name="Freeform 103"/>
            <p:cNvSpPr>
              <a:spLocks/>
            </p:cNvSpPr>
            <p:nvPr/>
          </p:nvSpPr>
          <p:spPr bwMode="auto">
            <a:xfrm>
              <a:off x="1629" y="2043"/>
              <a:ext cx="20" cy="30"/>
            </a:xfrm>
            <a:custGeom>
              <a:avLst/>
              <a:gdLst>
                <a:gd name="T0" fmla="*/ 0 w 20"/>
                <a:gd name="T1" fmla="*/ 25 h 30"/>
                <a:gd name="T2" fmla="*/ 19 w 20"/>
                <a:gd name="T3" fmla="*/ 29 h 30"/>
                <a:gd name="T4" fmla="*/ 3 w 20"/>
                <a:gd name="T5" fmla="*/ 0 h 30"/>
                <a:gd name="T6" fmla="*/ 0 w 20"/>
                <a:gd name="T7" fmla="*/ 25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0"/>
                <a:gd name="T14" fmla="*/ 20 w 20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0">
                  <a:moveTo>
                    <a:pt x="0" y="25"/>
                  </a:moveTo>
                  <a:lnTo>
                    <a:pt x="19" y="29"/>
                  </a:lnTo>
                  <a:lnTo>
                    <a:pt x="3" y="0"/>
                  </a:lnTo>
                  <a:lnTo>
                    <a:pt x="0" y="2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4" name="Freeform 104"/>
            <p:cNvSpPr>
              <a:spLocks/>
            </p:cNvSpPr>
            <p:nvPr/>
          </p:nvSpPr>
          <p:spPr bwMode="auto">
            <a:xfrm>
              <a:off x="1633" y="2043"/>
              <a:ext cx="22" cy="30"/>
            </a:xfrm>
            <a:custGeom>
              <a:avLst/>
              <a:gdLst>
                <a:gd name="T0" fmla="*/ 16 w 22"/>
                <a:gd name="T1" fmla="*/ 29 h 30"/>
                <a:gd name="T2" fmla="*/ 0 w 22"/>
                <a:gd name="T3" fmla="*/ 0 h 30"/>
                <a:gd name="T4" fmla="*/ 21 w 22"/>
                <a:gd name="T5" fmla="*/ 4 h 30"/>
                <a:gd name="T6" fmla="*/ 16 w 22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0"/>
                <a:gd name="T14" fmla="*/ 22 w 22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0">
                  <a:moveTo>
                    <a:pt x="16" y="29"/>
                  </a:moveTo>
                  <a:lnTo>
                    <a:pt x="0" y="0"/>
                  </a:lnTo>
                  <a:lnTo>
                    <a:pt x="21" y="4"/>
                  </a:lnTo>
                  <a:lnTo>
                    <a:pt x="16" y="2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5" name="Freeform 105"/>
            <p:cNvSpPr>
              <a:spLocks/>
            </p:cNvSpPr>
            <p:nvPr/>
          </p:nvSpPr>
          <p:spPr bwMode="auto">
            <a:xfrm>
              <a:off x="1629" y="2043"/>
              <a:ext cx="26" cy="30"/>
            </a:xfrm>
            <a:custGeom>
              <a:avLst/>
              <a:gdLst>
                <a:gd name="T0" fmla="*/ 0 w 26"/>
                <a:gd name="T1" fmla="*/ 25 h 30"/>
                <a:gd name="T2" fmla="*/ 20 w 26"/>
                <a:gd name="T3" fmla="*/ 29 h 30"/>
                <a:gd name="T4" fmla="*/ 25 w 26"/>
                <a:gd name="T5" fmla="*/ 4 h 30"/>
                <a:gd name="T6" fmla="*/ 4 w 26"/>
                <a:gd name="T7" fmla="*/ 0 h 30"/>
                <a:gd name="T8" fmla="*/ 0 w 26"/>
                <a:gd name="T9" fmla="*/ 2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0"/>
                <a:gd name="T17" fmla="*/ 26 w 26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0">
                  <a:moveTo>
                    <a:pt x="0" y="25"/>
                  </a:moveTo>
                  <a:lnTo>
                    <a:pt x="20" y="29"/>
                  </a:lnTo>
                  <a:lnTo>
                    <a:pt x="25" y="4"/>
                  </a:lnTo>
                  <a:lnTo>
                    <a:pt x="4" y="0"/>
                  </a:lnTo>
                  <a:lnTo>
                    <a:pt x="0" y="2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6" name="Freeform 106"/>
            <p:cNvSpPr>
              <a:spLocks/>
            </p:cNvSpPr>
            <p:nvPr/>
          </p:nvSpPr>
          <p:spPr bwMode="auto">
            <a:xfrm>
              <a:off x="1633" y="2018"/>
              <a:ext cx="22" cy="30"/>
            </a:xfrm>
            <a:custGeom>
              <a:avLst/>
              <a:gdLst>
                <a:gd name="T0" fmla="*/ 0 w 22"/>
                <a:gd name="T1" fmla="*/ 24 h 30"/>
                <a:gd name="T2" fmla="*/ 21 w 22"/>
                <a:gd name="T3" fmla="*/ 29 h 30"/>
                <a:gd name="T4" fmla="*/ 5 w 22"/>
                <a:gd name="T5" fmla="*/ 0 h 30"/>
                <a:gd name="T6" fmla="*/ 0 w 22"/>
                <a:gd name="T7" fmla="*/ 24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0"/>
                <a:gd name="T14" fmla="*/ 22 w 22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0">
                  <a:moveTo>
                    <a:pt x="0" y="24"/>
                  </a:moveTo>
                  <a:lnTo>
                    <a:pt x="21" y="29"/>
                  </a:lnTo>
                  <a:lnTo>
                    <a:pt x="5" y="0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7" name="Freeform 107"/>
            <p:cNvSpPr>
              <a:spLocks/>
            </p:cNvSpPr>
            <p:nvPr/>
          </p:nvSpPr>
          <p:spPr bwMode="auto">
            <a:xfrm>
              <a:off x="1636" y="2018"/>
              <a:ext cx="21" cy="30"/>
            </a:xfrm>
            <a:custGeom>
              <a:avLst/>
              <a:gdLst>
                <a:gd name="T0" fmla="*/ 16 w 21"/>
                <a:gd name="T1" fmla="*/ 29 h 30"/>
                <a:gd name="T2" fmla="*/ 0 w 21"/>
                <a:gd name="T3" fmla="*/ 0 h 30"/>
                <a:gd name="T4" fmla="*/ 20 w 21"/>
                <a:gd name="T5" fmla="*/ 4 h 30"/>
                <a:gd name="T6" fmla="*/ 16 w 21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0"/>
                <a:gd name="T14" fmla="*/ 21 w 21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0">
                  <a:moveTo>
                    <a:pt x="16" y="29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16" y="2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8" name="Freeform 108"/>
            <p:cNvSpPr>
              <a:spLocks/>
            </p:cNvSpPr>
            <p:nvPr/>
          </p:nvSpPr>
          <p:spPr bwMode="auto">
            <a:xfrm>
              <a:off x="1633" y="2018"/>
              <a:ext cx="24" cy="30"/>
            </a:xfrm>
            <a:custGeom>
              <a:avLst/>
              <a:gdLst>
                <a:gd name="T0" fmla="*/ 0 w 24"/>
                <a:gd name="T1" fmla="*/ 24 h 30"/>
                <a:gd name="T2" fmla="*/ 19 w 24"/>
                <a:gd name="T3" fmla="*/ 29 h 30"/>
                <a:gd name="T4" fmla="*/ 23 w 24"/>
                <a:gd name="T5" fmla="*/ 4 h 30"/>
                <a:gd name="T6" fmla="*/ 4 w 24"/>
                <a:gd name="T7" fmla="*/ 0 h 30"/>
                <a:gd name="T8" fmla="*/ 0 w 24"/>
                <a:gd name="T9" fmla="*/ 2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0"/>
                <a:gd name="T17" fmla="*/ 24 w 24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0">
                  <a:moveTo>
                    <a:pt x="0" y="24"/>
                  </a:moveTo>
                  <a:lnTo>
                    <a:pt x="19" y="29"/>
                  </a:lnTo>
                  <a:lnTo>
                    <a:pt x="23" y="4"/>
                  </a:lnTo>
                  <a:lnTo>
                    <a:pt x="4" y="0"/>
                  </a:lnTo>
                  <a:lnTo>
                    <a:pt x="0" y="2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89" name="Freeform 109"/>
            <p:cNvSpPr>
              <a:spLocks/>
            </p:cNvSpPr>
            <p:nvPr/>
          </p:nvSpPr>
          <p:spPr bwMode="auto">
            <a:xfrm>
              <a:off x="1636" y="1995"/>
              <a:ext cx="21" cy="27"/>
            </a:xfrm>
            <a:custGeom>
              <a:avLst/>
              <a:gdLst>
                <a:gd name="T0" fmla="*/ 0 w 21"/>
                <a:gd name="T1" fmla="*/ 22 h 27"/>
                <a:gd name="T2" fmla="*/ 20 w 21"/>
                <a:gd name="T3" fmla="*/ 26 h 27"/>
                <a:gd name="T4" fmla="*/ 5 w 21"/>
                <a:gd name="T5" fmla="*/ 0 h 27"/>
                <a:gd name="T6" fmla="*/ 0 w 21"/>
                <a:gd name="T7" fmla="*/ 22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7"/>
                <a:gd name="T14" fmla="*/ 21 w 2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7">
                  <a:moveTo>
                    <a:pt x="0" y="22"/>
                  </a:moveTo>
                  <a:lnTo>
                    <a:pt x="20" y="26"/>
                  </a:lnTo>
                  <a:lnTo>
                    <a:pt x="5" y="0"/>
                  </a:lnTo>
                  <a:lnTo>
                    <a:pt x="0" y="2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90" name="Freeform 110"/>
            <p:cNvSpPr>
              <a:spLocks/>
            </p:cNvSpPr>
            <p:nvPr/>
          </p:nvSpPr>
          <p:spPr bwMode="auto">
            <a:xfrm>
              <a:off x="1642" y="1995"/>
              <a:ext cx="20" cy="27"/>
            </a:xfrm>
            <a:custGeom>
              <a:avLst/>
              <a:gdLst>
                <a:gd name="T0" fmla="*/ 14 w 20"/>
                <a:gd name="T1" fmla="*/ 26 h 27"/>
                <a:gd name="T2" fmla="*/ 0 w 20"/>
                <a:gd name="T3" fmla="*/ 0 h 27"/>
                <a:gd name="T4" fmla="*/ 19 w 20"/>
                <a:gd name="T5" fmla="*/ 5 h 27"/>
                <a:gd name="T6" fmla="*/ 14 w 20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7"/>
                <a:gd name="T14" fmla="*/ 20 w 2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7">
                  <a:moveTo>
                    <a:pt x="14" y="26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14" y="2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91" name="Freeform 111"/>
            <p:cNvSpPr>
              <a:spLocks/>
            </p:cNvSpPr>
            <p:nvPr/>
          </p:nvSpPr>
          <p:spPr bwMode="auto">
            <a:xfrm>
              <a:off x="1636" y="1995"/>
              <a:ext cx="26" cy="27"/>
            </a:xfrm>
            <a:custGeom>
              <a:avLst/>
              <a:gdLst>
                <a:gd name="T0" fmla="*/ 0 w 26"/>
                <a:gd name="T1" fmla="*/ 22 h 27"/>
                <a:gd name="T2" fmla="*/ 20 w 26"/>
                <a:gd name="T3" fmla="*/ 26 h 27"/>
                <a:gd name="T4" fmla="*/ 25 w 26"/>
                <a:gd name="T5" fmla="*/ 5 h 27"/>
                <a:gd name="T6" fmla="*/ 5 w 26"/>
                <a:gd name="T7" fmla="*/ 0 h 27"/>
                <a:gd name="T8" fmla="*/ 0 w 26"/>
                <a:gd name="T9" fmla="*/ 22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7"/>
                <a:gd name="T17" fmla="*/ 26 w 26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7">
                  <a:moveTo>
                    <a:pt x="0" y="22"/>
                  </a:moveTo>
                  <a:lnTo>
                    <a:pt x="20" y="26"/>
                  </a:lnTo>
                  <a:lnTo>
                    <a:pt x="25" y="5"/>
                  </a:lnTo>
                  <a:lnTo>
                    <a:pt x="5" y="0"/>
                  </a:lnTo>
                  <a:lnTo>
                    <a:pt x="0" y="2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92" name="Freeform 112"/>
            <p:cNvSpPr>
              <a:spLocks/>
            </p:cNvSpPr>
            <p:nvPr/>
          </p:nvSpPr>
          <p:spPr bwMode="auto">
            <a:xfrm>
              <a:off x="1642" y="1970"/>
              <a:ext cx="20" cy="29"/>
            </a:xfrm>
            <a:custGeom>
              <a:avLst/>
              <a:gdLst>
                <a:gd name="T0" fmla="*/ 0 w 20"/>
                <a:gd name="T1" fmla="*/ 22 h 29"/>
                <a:gd name="T2" fmla="*/ 19 w 20"/>
                <a:gd name="T3" fmla="*/ 28 h 29"/>
                <a:gd name="T4" fmla="*/ 4 w 20"/>
                <a:gd name="T5" fmla="*/ 0 h 29"/>
                <a:gd name="T6" fmla="*/ 0 w 20"/>
                <a:gd name="T7" fmla="*/ 22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9"/>
                <a:gd name="T14" fmla="*/ 20 w 20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9">
                  <a:moveTo>
                    <a:pt x="0" y="22"/>
                  </a:moveTo>
                  <a:lnTo>
                    <a:pt x="19" y="28"/>
                  </a:lnTo>
                  <a:lnTo>
                    <a:pt x="4" y="0"/>
                  </a:lnTo>
                  <a:lnTo>
                    <a:pt x="0" y="2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93" name="Freeform 113"/>
            <p:cNvSpPr>
              <a:spLocks/>
            </p:cNvSpPr>
            <p:nvPr/>
          </p:nvSpPr>
          <p:spPr bwMode="auto">
            <a:xfrm>
              <a:off x="1646" y="1970"/>
              <a:ext cx="20" cy="29"/>
            </a:xfrm>
            <a:custGeom>
              <a:avLst/>
              <a:gdLst>
                <a:gd name="T0" fmla="*/ 14 w 20"/>
                <a:gd name="T1" fmla="*/ 28 h 29"/>
                <a:gd name="T2" fmla="*/ 0 w 20"/>
                <a:gd name="T3" fmla="*/ 0 h 29"/>
                <a:gd name="T4" fmla="*/ 19 w 20"/>
                <a:gd name="T5" fmla="*/ 6 h 29"/>
                <a:gd name="T6" fmla="*/ 14 w 20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9"/>
                <a:gd name="T14" fmla="*/ 20 w 20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9">
                  <a:moveTo>
                    <a:pt x="14" y="28"/>
                  </a:moveTo>
                  <a:lnTo>
                    <a:pt x="0" y="0"/>
                  </a:lnTo>
                  <a:lnTo>
                    <a:pt x="19" y="6"/>
                  </a:lnTo>
                  <a:lnTo>
                    <a:pt x="14" y="2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94" name="Freeform 114"/>
            <p:cNvSpPr>
              <a:spLocks/>
            </p:cNvSpPr>
            <p:nvPr/>
          </p:nvSpPr>
          <p:spPr bwMode="auto">
            <a:xfrm>
              <a:off x="1642" y="1970"/>
              <a:ext cx="24" cy="29"/>
            </a:xfrm>
            <a:custGeom>
              <a:avLst/>
              <a:gdLst>
                <a:gd name="T0" fmla="*/ 0 w 24"/>
                <a:gd name="T1" fmla="*/ 22 h 29"/>
                <a:gd name="T2" fmla="*/ 18 w 24"/>
                <a:gd name="T3" fmla="*/ 28 h 29"/>
                <a:gd name="T4" fmla="*/ 23 w 24"/>
                <a:gd name="T5" fmla="*/ 6 h 29"/>
                <a:gd name="T6" fmla="*/ 4 w 24"/>
                <a:gd name="T7" fmla="*/ 0 h 29"/>
                <a:gd name="T8" fmla="*/ 0 w 24"/>
                <a:gd name="T9" fmla="*/ 22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9"/>
                <a:gd name="T17" fmla="*/ 24 w 2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9">
                  <a:moveTo>
                    <a:pt x="0" y="22"/>
                  </a:moveTo>
                  <a:lnTo>
                    <a:pt x="18" y="28"/>
                  </a:lnTo>
                  <a:lnTo>
                    <a:pt x="23" y="6"/>
                  </a:lnTo>
                  <a:lnTo>
                    <a:pt x="4" y="0"/>
                  </a:lnTo>
                  <a:lnTo>
                    <a:pt x="0" y="2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95" name="Freeform 115"/>
            <p:cNvSpPr>
              <a:spLocks/>
            </p:cNvSpPr>
            <p:nvPr/>
          </p:nvSpPr>
          <p:spPr bwMode="auto">
            <a:xfrm>
              <a:off x="1646" y="1947"/>
              <a:ext cx="20" cy="31"/>
            </a:xfrm>
            <a:custGeom>
              <a:avLst/>
              <a:gdLst>
                <a:gd name="T0" fmla="*/ 0 w 20"/>
                <a:gd name="T1" fmla="*/ 23 h 31"/>
                <a:gd name="T2" fmla="*/ 19 w 20"/>
                <a:gd name="T3" fmla="*/ 30 h 31"/>
                <a:gd name="T4" fmla="*/ 5 w 20"/>
                <a:gd name="T5" fmla="*/ 0 h 31"/>
                <a:gd name="T6" fmla="*/ 0 w 20"/>
                <a:gd name="T7" fmla="*/ 23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1"/>
                <a:gd name="T14" fmla="*/ 20 w 20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1">
                  <a:moveTo>
                    <a:pt x="0" y="23"/>
                  </a:moveTo>
                  <a:lnTo>
                    <a:pt x="19" y="3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96" name="Freeform 116"/>
            <p:cNvSpPr>
              <a:spLocks/>
            </p:cNvSpPr>
            <p:nvPr/>
          </p:nvSpPr>
          <p:spPr bwMode="auto">
            <a:xfrm>
              <a:off x="1654" y="1947"/>
              <a:ext cx="19" cy="31"/>
            </a:xfrm>
            <a:custGeom>
              <a:avLst/>
              <a:gdLst>
                <a:gd name="T0" fmla="*/ 12 w 19"/>
                <a:gd name="T1" fmla="*/ 30 h 31"/>
                <a:gd name="T2" fmla="*/ 0 w 19"/>
                <a:gd name="T3" fmla="*/ 0 h 31"/>
                <a:gd name="T4" fmla="*/ 18 w 19"/>
                <a:gd name="T5" fmla="*/ 6 h 31"/>
                <a:gd name="T6" fmla="*/ 12 w 19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12" y="30"/>
                  </a:moveTo>
                  <a:lnTo>
                    <a:pt x="0" y="0"/>
                  </a:lnTo>
                  <a:lnTo>
                    <a:pt x="18" y="6"/>
                  </a:lnTo>
                  <a:lnTo>
                    <a:pt x="12" y="3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97" name="Freeform 117"/>
            <p:cNvSpPr>
              <a:spLocks/>
            </p:cNvSpPr>
            <p:nvPr/>
          </p:nvSpPr>
          <p:spPr bwMode="auto">
            <a:xfrm>
              <a:off x="1646" y="1947"/>
              <a:ext cx="27" cy="31"/>
            </a:xfrm>
            <a:custGeom>
              <a:avLst/>
              <a:gdLst>
                <a:gd name="T0" fmla="*/ 0 w 27"/>
                <a:gd name="T1" fmla="*/ 23 h 31"/>
                <a:gd name="T2" fmla="*/ 20 w 27"/>
                <a:gd name="T3" fmla="*/ 30 h 31"/>
                <a:gd name="T4" fmla="*/ 26 w 27"/>
                <a:gd name="T5" fmla="*/ 6 h 31"/>
                <a:gd name="T6" fmla="*/ 6 w 27"/>
                <a:gd name="T7" fmla="*/ 0 h 31"/>
                <a:gd name="T8" fmla="*/ 0 w 27"/>
                <a:gd name="T9" fmla="*/ 23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1"/>
                <a:gd name="T17" fmla="*/ 27 w 2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1">
                  <a:moveTo>
                    <a:pt x="0" y="23"/>
                  </a:moveTo>
                  <a:lnTo>
                    <a:pt x="20" y="30"/>
                  </a:lnTo>
                  <a:lnTo>
                    <a:pt x="26" y="6"/>
                  </a:lnTo>
                  <a:lnTo>
                    <a:pt x="6" y="0"/>
                  </a:lnTo>
                  <a:lnTo>
                    <a:pt x="0" y="2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98" name="Freeform 118"/>
            <p:cNvSpPr>
              <a:spLocks/>
            </p:cNvSpPr>
            <p:nvPr/>
          </p:nvSpPr>
          <p:spPr bwMode="auto">
            <a:xfrm>
              <a:off x="1654" y="1928"/>
              <a:ext cx="19" cy="29"/>
            </a:xfrm>
            <a:custGeom>
              <a:avLst/>
              <a:gdLst>
                <a:gd name="T0" fmla="*/ 0 w 19"/>
                <a:gd name="T1" fmla="*/ 21 h 29"/>
                <a:gd name="T2" fmla="*/ 18 w 19"/>
                <a:gd name="T3" fmla="*/ 28 h 29"/>
                <a:gd name="T4" fmla="*/ 5 w 19"/>
                <a:gd name="T5" fmla="*/ 0 h 29"/>
                <a:gd name="T6" fmla="*/ 0 w 19"/>
                <a:gd name="T7" fmla="*/ 21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9"/>
                <a:gd name="T14" fmla="*/ 19 w 19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9">
                  <a:moveTo>
                    <a:pt x="0" y="21"/>
                  </a:moveTo>
                  <a:lnTo>
                    <a:pt x="18" y="28"/>
                  </a:lnTo>
                  <a:lnTo>
                    <a:pt x="5" y="0"/>
                  </a:lnTo>
                  <a:lnTo>
                    <a:pt x="0" y="2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099" name="Freeform 119"/>
            <p:cNvSpPr>
              <a:spLocks/>
            </p:cNvSpPr>
            <p:nvPr/>
          </p:nvSpPr>
          <p:spPr bwMode="auto">
            <a:xfrm>
              <a:off x="1657" y="1928"/>
              <a:ext cx="21" cy="29"/>
            </a:xfrm>
            <a:custGeom>
              <a:avLst/>
              <a:gdLst>
                <a:gd name="T0" fmla="*/ 14 w 21"/>
                <a:gd name="T1" fmla="*/ 28 h 29"/>
                <a:gd name="T2" fmla="*/ 0 w 21"/>
                <a:gd name="T3" fmla="*/ 0 h 29"/>
                <a:gd name="T4" fmla="*/ 20 w 21"/>
                <a:gd name="T5" fmla="*/ 7 h 29"/>
                <a:gd name="T6" fmla="*/ 14 w 21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9"/>
                <a:gd name="T14" fmla="*/ 21 w 21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9">
                  <a:moveTo>
                    <a:pt x="14" y="28"/>
                  </a:moveTo>
                  <a:lnTo>
                    <a:pt x="0" y="0"/>
                  </a:lnTo>
                  <a:lnTo>
                    <a:pt x="20" y="7"/>
                  </a:lnTo>
                  <a:lnTo>
                    <a:pt x="14" y="2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00" name="Freeform 120"/>
            <p:cNvSpPr>
              <a:spLocks/>
            </p:cNvSpPr>
            <p:nvPr/>
          </p:nvSpPr>
          <p:spPr bwMode="auto">
            <a:xfrm>
              <a:off x="1654" y="1928"/>
              <a:ext cx="24" cy="29"/>
            </a:xfrm>
            <a:custGeom>
              <a:avLst/>
              <a:gdLst>
                <a:gd name="T0" fmla="*/ 0 w 24"/>
                <a:gd name="T1" fmla="*/ 21 h 29"/>
                <a:gd name="T2" fmla="*/ 17 w 24"/>
                <a:gd name="T3" fmla="*/ 28 h 29"/>
                <a:gd name="T4" fmla="*/ 23 w 24"/>
                <a:gd name="T5" fmla="*/ 7 h 29"/>
                <a:gd name="T6" fmla="*/ 5 w 24"/>
                <a:gd name="T7" fmla="*/ 0 h 29"/>
                <a:gd name="T8" fmla="*/ 0 w 24"/>
                <a:gd name="T9" fmla="*/ 2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9"/>
                <a:gd name="T17" fmla="*/ 24 w 2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9">
                  <a:moveTo>
                    <a:pt x="0" y="21"/>
                  </a:moveTo>
                  <a:lnTo>
                    <a:pt x="17" y="28"/>
                  </a:lnTo>
                  <a:lnTo>
                    <a:pt x="23" y="7"/>
                  </a:lnTo>
                  <a:lnTo>
                    <a:pt x="5" y="0"/>
                  </a:lnTo>
                  <a:lnTo>
                    <a:pt x="0" y="2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01" name="Freeform 121"/>
            <p:cNvSpPr>
              <a:spLocks/>
            </p:cNvSpPr>
            <p:nvPr/>
          </p:nvSpPr>
          <p:spPr bwMode="auto">
            <a:xfrm>
              <a:off x="1657" y="1907"/>
              <a:ext cx="21" cy="29"/>
            </a:xfrm>
            <a:custGeom>
              <a:avLst/>
              <a:gdLst>
                <a:gd name="T0" fmla="*/ 0 w 21"/>
                <a:gd name="T1" fmla="*/ 20 h 29"/>
                <a:gd name="T2" fmla="*/ 20 w 21"/>
                <a:gd name="T3" fmla="*/ 28 h 29"/>
                <a:gd name="T4" fmla="*/ 7 w 21"/>
                <a:gd name="T5" fmla="*/ 0 h 29"/>
                <a:gd name="T6" fmla="*/ 0 w 21"/>
                <a:gd name="T7" fmla="*/ 2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9"/>
                <a:gd name="T14" fmla="*/ 21 w 21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9">
                  <a:moveTo>
                    <a:pt x="0" y="20"/>
                  </a:moveTo>
                  <a:lnTo>
                    <a:pt x="20" y="28"/>
                  </a:lnTo>
                  <a:lnTo>
                    <a:pt x="7" y="0"/>
                  </a:lnTo>
                  <a:lnTo>
                    <a:pt x="0" y="2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02" name="Freeform 122"/>
            <p:cNvSpPr>
              <a:spLocks/>
            </p:cNvSpPr>
            <p:nvPr/>
          </p:nvSpPr>
          <p:spPr bwMode="auto">
            <a:xfrm>
              <a:off x="1665" y="1907"/>
              <a:ext cx="17" cy="29"/>
            </a:xfrm>
            <a:custGeom>
              <a:avLst/>
              <a:gdLst>
                <a:gd name="T0" fmla="*/ 10 w 17"/>
                <a:gd name="T1" fmla="*/ 28 h 29"/>
                <a:gd name="T2" fmla="*/ 0 w 17"/>
                <a:gd name="T3" fmla="*/ 0 h 29"/>
                <a:gd name="T4" fmla="*/ 16 w 17"/>
                <a:gd name="T5" fmla="*/ 7 h 29"/>
                <a:gd name="T6" fmla="*/ 10 w 17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9"/>
                <a:gd name="T14" fmla="*/ 17 w 17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9">
                  <a:moveTo>
                    <a:pt x="10" y="28"/>
                  </a:moveTo>
                  <a:lnTo>
                    <a:pt x="0" y="0"/>
                  </a:lnTo>
                  <a:lnTo>
                    <a:pt x="16" y="7"/>
                  </a:lnTo>
                  <a:lnTo>
                    <a:pt x="10" y="2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03" name="Freeform 123"/>
            <p:cNvSpPr>
              <a:spLocks/>
            </p:cNvSpPr>
            <p:nvPr/>
          </p:nvSpPr>
          <p:spPr bwMode="auto">
            <a:xfrm>
              <a:off x="1657" y="1907"/>
              <a:ext cx="25" cy="29"/>
            </a:xfrm>
            <a:custGeom>
              <a:avLst/>
              <a:gdLst>
                <a:gd name="T0" fmla="*/ 0 w 25"/>
                <a:gd name="T1" fmla="*/ 20 h 29"/>
                <a:gd name="T2" fmla="*/ 18 w 25"/>
                <a:gd name="T3" fmla="*/ 28 h 29"/>
                <a:gd name="T4" fmla="*/ 24 w 25"/>
                <a:gd name="T5" fmla="*/ 7 h 29"/>
                <a:gd name="T6" fmla="*/ 6 w 25"/>
                <a:gd name="T7" fmla="*/ 0 h 29"/>
                <a:gd name="T8" fmla="*/ 0 w 25"/>
                <a:gd name="T9" fmla="*/ 2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9"/>
                <a:gd name="T17" fmla="*/ 25 w 2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9">
                  <a:moveTo>
                    <a:pt x="0" y="20"/>
                  </a:moveTo>
                  <a:lnTo>
                    <a:pt x="18" y="28"/>
                  </a:lnTo>
                  <a:lnTo>
                    <a:pt x="24" y="7"/>
                  </a:lnTo>
                  <a:lnTo>
                    <a:pt x="6" y="0"/>
                  </a:lnTo>
                  <a:lnTo>
                    <a:pt x="0" y="2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04" name="Freeform 124"/>
            <p:cNvSpPr>
              <a:spLocks/>
            </p:cNvSpPr>
            <p:nvPr/>
          </p:nvSpPr>
          <p:spPr bwMode="auto">
            <a:xfrm>
              <a:off x="1665" y="1889"/>
              <a:ext cx="17" cy="29"/>
            </a:xfrm>
            <a:custGeom>
              <a:avLst/>
              <a:gdLst>
                <a:gd name="T0" fmla="*/ 0 w 17"/>
                <a:gd name="T1" fmla="*/ 19 h 29"/>
                <a:gd name="T2" fmla="*/ 16 w 17"/>
                <a:gd name="T3" fmla="*/ 28 h 29"/>
                <a:gd name="T4" fmla="*/ 5 w 17"/>
                <a:gd name="T5" fmla="*/ 0 h 29"/>
                <a:gd name="T6" fmla="*/ 0 w 17"/>
                <a:gd name="T7" fmla="*/ 19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9"/>
                <a:gd name="T14" fmla="*/ 17 w 17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9">
                  <a:moveTo>
                    <a:pt x="0" y="19"/>
                  </a:moveTo>
                  <a:lnTo>
                    <a:pt x="16" y="28"/>
                  </a:lnTo>
                  <a:lnTo>
                    <a:pt x="5" y="0"/>
                  </a:lnTo>
                  <a:lnTo>
                    <a:pt x="0" y="1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05" name="Freeform 125"/>
            <p:cNvSpPr>
              <a:spLocks/>
            </p:cNvSpPr>
            <p:nvPr/>
          </p:nvSpPr>
          <p:spPr bwMode="auto">
            <a:xfrm>
              <a:off x="1670" y="1889"/>
              <a:ext cx="18" cy="29"/>
            </a:xfrm>
            <a:custGeom>
              <a:avLst/>
              <a:gdLst>
                <a:gd name="T0" fmla="*/ 11 w 18"/>
                <a:gd name="T1" fmla="*/ 28 h 29"/>
                <a:gd name="T2" fmla="*/ 0 w 18"/>
                <a:gd name="T3" fmla="*/ 0 h 29"/>
                <a:gd name="T4" fmla="*/ 17 w 18"/>
                <a:gd name="T5" fmla="*/ 8 h 29"/>
                <a:gd name="T6" fmla="*/ 11 w 18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9"/>
                <a:gd name="T14" fmla="*/ 18 w 1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9">
                  <a:moveTo>
                    <a:pt x="11" y="28"/>
                  </a:moveTo>
                  <a:lnTo>
                    <a:pt x="0" y="0"/>
                  </a:lnTo>
                  <a:lnTo>
                    <a:pt x="17" y="8"/>
                  </a:lnTo>
                  <a:lnTo>
                    <a:pt x="11" y="2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06" name="Freeform 126"/>
            <p:cNvSpPr>
              <a:spLocks/>
            </p:cNvSpPr>
            <p:nvPr/>
          </p:nvSpPr>
          <p:spPr bwMode="auto">
            <a:xfrm>
              <a:off x="1665" y="1889"/>
              <a:ext cx="23" cy="29"/>
            </a:xfrm>
            <a:custGeom>
              <a:avLst/>
              <a:gdLst>
                <a:gd name="T0" fmla="*/ 0 w 23"/>
                <a:gd name="T1" fmla="*/ 19 h 29"/>
                <a:gd name="T2" fmla="*/ 16 w 23"/>
                <a:gd name="T3" fmla="*/ 28 h 29"/>
                <a:gd name="T4" fmla="*/ 22 w 23"/>
                <a:gd name="T5" fmla="*/ 8 h 29"/>
                <a:gd name="T6" fmla="*/ 5 w 23"/>
                <a:gd name="T7" fmla="*/ 0 h 29"/>
                <a:gd name="T8" fmla="*/ 0 w 23"/>
                <a:gd name="T9" fmla="*/ 1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9"/>
                <a:gd name="T17" fmla="*/ 23 w 23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9">
                  <a:moveTo>
                    <a:pt x="0" y="19"/>
                  </a:moveTo>
                  <a:lnTo>
                    <a:pt x="16" y="28"/>
                  </a:lnTo>
                  <a:lnTo>
                    <a:pt x="22" y="8"/>
                  </a:lnTo>
                  <a:lnTo>
                    <a:pt x="5" y="0"/>
                  </a:lnTo>
                  <a:lnTo>
                    <a:pt x="0" y="19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07" name="Freeform 127"/>
            <p:cNvSpPr>
              <a:spLocks/>
            </p:cNvSpPr>
            <p:nvPr/>
          </p:nvSpPr>
          <p:spPr bwMode="auto">
            <a:xfrm>
              <a:off x="1670" y="1871"/>
              <a:ext cx="18" cy="28"/>
            </a:xfrm>
            <a:custGeom>
              <a:avLst/>
              <a:gdLst>
                <a:gd name="T0" fmla="*/ 0 w 18"/>
                <a:gd name="T1" fmla="*/ 19 h 28"/>
                <a:gd name="T2" fmla="*/ 17 w 18"/>
                <a:gd name="T3" fmla="*/ 27 h 28"/>
                <a:gd name="T4" fmla="*/ 5 w 18"/>
                <a:gd name="T5" fmla="*/ 0 h 28"/>
                <a:gd name="T6" fmla="*/ 0 w 18"/>
                <a:gd name="T7" fmla="*/ 19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0" y="19"/>
                  </a:moveTo>
                  <a:lnTo>
                    <a:pt x="17" y="27"/>
                  </a:lnTo>
                  <a:lnTo>
                    <a:pt x="5" y="0"/>
                  </a:lnTo>
                  <a:lnTo>
                    <a:pt x="0" y="1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08" name="Freeform 128"/>
            <p:cNvSpPr>
              <a:spLocks/>
            </p:cNvSpPr>
            <p:nvPr/>
          </p:nvSpPr>
          <p:spPr bwMode="auto">
            <a:xfrm>
              <a:off x="1677" y="1871"/>
              <a:ext cx="19" cy="28"/>
            </a:xfrm>
            <a:custGeom>
              <a:avLst/>
              <a:gdLst>
                <a:gd name="T0" fmla="*/ 12 w 19"/>
                <a:gd name="T1" fmla="*/ 27 h 28"/>
                <a:gd name="T2" fmla="*/ 0 w 19"/>
                <a:gd name="T3" fmla="*/ 0 h 28"/>
                <a:gd name="T4" fmla="*/ 18 w 19"/>
                <a:gd name="T5" fmla="*/ 9 h 28"/>
                <a:gd name="T6" fmla="*/ 12 w 19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12" y="27"/>
                  </a:moveTo>
                  <a:lnTo>
                    <a:pt x="0" y="0"/>
                  </a:lnTo>
                  <a:lnTo>
                    <a:pt x="18" y="9"/>
                  </a:lnTo>
                  <a:lnTo>
                    <a:pt x="12" y="2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09" name="Freeform 129"/>
            <p:cNvSpPr>
              <a:spLocks/>
            </p:cNvSpPr>
            <p:nvPr/>
          </p:nvSpPr>
          <p:spPr bwMode="auto">
            <a:xfrm>
              <a:off x="1670" y="1871"/>
              <a:ext cx="26" cy="28"/>
            </a:xfrm>
            <a:custGeom>
              <a:avLst/>
              <a:gdLst>
                <a:gd name="T0" fmla="*/ 0 w 26"/>
                <a:gd name="T1" fmla="*/ 19 h 28"/>
                <a:gd name="T2" fmla="*/ 19 w 26"/>
                <a:gd name="T3" fmla="*/ 27 h 28"/>
                <a:gd name="T4" fmla="*/ 25 w 26"/>
                <a:gd name="T5" fmla="*/ 9 h 28"/>
                <a:gd name="T6" fmla="*/ 6 w 26"/>
                <a:gd name="T7" fmla="*/ 0 h 28"/>
                <a:gd name="T8" fmla="*/ 0 w 26"/>
                <a:gd name="T9" fmla="*/ 1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8"/>
                <a:gd name="T17" fmla="*/ 26 w 26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8">
                  <a:moveTo>
                    <a:pt x="0" y="19"/>
                  </a:moveTo>
                  <a:lnTo>
                    <a:pt x="19" y="27"/>
                  </a:lnTo>
                  <a:lnTo>
                    <a:pt x="25" y="9"/>
                  </a:lnTo>
                  <a:lnTo>
                    <a:pt x="6" y="0"/>
                  </a:lnTo>
                  <a:lnTo>
                    <a:pt x="0" y="19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10" name="Freeform 130"/>
            <p:cNvSpPr>
              <a:spLocks/>
            </p:cNvSpPr>
            <p:nvPr/>
          </p:nvSpPr>
          <p:spPr bwMode="auto">
            <a:xfrm>
              <a:off x="1677" y="1854"/>
              <a:ext cx="19" cy="25"/>
            </a:xfrm>
            <a:custGeom>
              <a:avLst/>
              <a:gdLst>
                <a:gd name="T0" fmla="*/ 0 w 19"/>
                <a:gd name="T1" fmla="*/ 16 h 25"/>
                <a:gd name="T2" fmla="*/ 18 w 19"/>
                <a:gd name="T3" fmla="*/ 24 h 25"/>
                <a:gd name="T4" fmla="*/ 7 w 19"/>
                <a:gd name="T5" fmla="*/ 0 h 25"/>
                <a:gd name="T6" fmla="*/ 0 w 19"/>
                <a:gd name="T7" fmla="*/ 16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5"/>
                <a:gd name="T14" fmla="*/ 19 w 1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5">
                  <a:moveTo>
                    <a:pt x="0" y="16"/>
                  </a:moveTo>
                  <a:lnTo>
                    <a:pt x="18" y="24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11" name="Freeform 131"/>
            <p:cNvSpPr>
              <a:spLocks/>
            </p:cNvSpPr>
            <p:nvPr/>
          </p:nvSpPr>
          <p:spPr bwMode="auto">
            <a:xfrm>
              <a:off x="1685" y="1854"/>
              <a:ext cx="18" cy="25"/>
            </a:xfrm>
            <a:custGeom>
              <a:avLst/>
              <a:gdLst>
                <a:gd name="T0" fmla="*/ 9 w 18"/>
                <a:gd name="T1" fmla="*/ 24 h 25"/>
                <a:gd name="T2" fmla="*/ 0 w 18"/>
                <a:gd name="T3" fmla="*/ 0 h 25"/>
                <a:gd name="T4" fmla="*/ 17 w 18"/>
                <a:gd name="T5" fmla="*/ 9 h 25"/>
                <a:gd name="T6" fmla="*/ 9 w 18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5"/>
                <a:gd name="T14" fmla="*/ 18 w 1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5">
                  <a:moveTo>
                    <a:pt x="9" y="24"/>
                  </a:moveTo>
                  <a:lnTo>
                    <a:pt x="0" y="0"/>
                  </a:lnTo>
                  <a:lnTo>
                    <a:pt x="17" y="9"/>
                  </a:lnTo>
                  <a:lnTo>
                    <a:pt x="9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12" name="Freeform 132"/>
            <p:cNvSpPr>
              <a:spLocks/>
            </p:cNvSpPr>
            <p:nvPr/>
          </p:nvSpPr>
          <p:spPr bwMode="auto">
            <a:xfrm>
              <a:off x="1677" y="1854"/>
              <a:ext cx="25" cy="25"/>
            </a:xfrm>
            <a:custGeom>
              <a:avLst/>
              <a:gdLst>
                <a:gd name="T0" fmla="*/ 0 w 25"/>
                <a:gd name="T1" fmla="*/ 16 h 25"/>
                <a:gd name="T2" fmla="*/ 16 w 25"/>
                <a:gd name="T3" fmla="*/ 24 h 25"/>
                <a:gd name="T4" fmla="*/ 24 w 25"/>
                <a:gd name="T5" fmla="*/ 9 h 25"/>
                <a:gd name="T6" fmla="*/ 7 w 25"/>
                <a:gd name="T7" fmla="*/ 0 h 25"/>
                <a:gd name="T8" fmla="*/ 0 w 25"/>
                <a:gd name="T9" fmla="*/ 16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5"/>
                <a:gd name="T17" fmla="*/ 25 w 2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5">
                  <a:moveTo>
                    <a:pt x="0" y="16"/>
                  </a:moveTo>
                  <a:lnTo>
                    <a:pt x="16" y="24"/>
                  </a:lnTo>
                  <a:lnTo>
                    <a:pt x="24" y="9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13" name="Freeform 133"/>
            <p:cNvSpPr>
              <a:spLocks/>
            </p:cNvSpPr>
            <p:nvPr/>
          </p:nvSpPr>
          <p:spPr bwMode="auto">
            <a:xfrm>
              <a:off x="1685" y="1836"/>
              <a:ext cx="18" cy="27"/>
            </a:xfrm>
            <a:custGeom>
              <a:avLst/>
              <a:gdLst>
                <a:gd name="T0" fmla="*/ 0 w 18"/>
                <a:gd name="T1" fmla="*/ 16 h 27"/>
                <a:gd name="T2" fmla="*/ 17 w 18"/>
                <a:gd name="T3" fmla="*/ 26 h 27"/>
                <a:gd name="T4" fmla="*/ 7 w 18"/>
                <a:gd name="T5" fmla="*/ 0 h 27"/>
                <a:gd name="T6" fmla="*/ 0 w 18"/>
                <a:gd name="T7" fmla="*/ 1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7"/>
                <a:gd name="T14" fmla="*/ 18 w 1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7">
                  <a:moveTo>
                    <a:pt x="0" y="16"/>
                  </a:moveTo>
                  <a:lnTo>
                    <a:pt x="17" y="26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14" name="Freeform 134"/>
            <p:cNvSpPr>
              <a:spLocks/>
            </p:cNvSpPr>
            <p:nvPr/>
          </p:nvSpPr>
          <p:spPr bwMode="auto">
            <a:xfrm>
              <a:off x="1692" y="1836"/>
              <a:ext cx="18" cy="27"/>
            </a:xfrm>
            <a:custGeom>
              <a:avLst/>
              <a:gdLst>
                <a:gd name="T0" fmla="*/ 10 w 18"/>
                <a:gd name="T1" fmla="*/ 26 h 27"/>
                <a:gd name="T2" fmla="*/ 0 w 18"/>
                <a:gd name="T3" fmla="*/ 0 h 27"/>
                <a:gd name="T4" fmla="*/ 17 w 18"/>
                <a:gd name="T5" fmla="*/ 9 h 27"/>
                <a:gd name="T6" fmla="*/ 10 w 18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7"/>
                <a:gd name="T14" fmla="*/ 18 w 1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7">
                  <a:moveTo>
                    <a:pt x="10" y="26"/>
                  </a:moveTo>
                  <a:lnTo>
                    <a:pt x="0" y="0"/>
                  </a:lnTo>
                  <a:lnTo>
                    <a:pt x="17" y="9"/>
                  </a:lnTo>
                  <a:lnTo>
                    <a:pt x="10" y="2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15" name="Freeform 135"/>
            <p:cNvSpPr>
              <a:spLocks/>
            </p:cNvSpPr>
            <p:nvPr/>
          </p:nvSpPr>
          <p:spPr bwMode="auto">
            <a:xfrm>
              <a:off x="1685" y="1836"/>
              <a:ext cx="25" cy="27"/>
            </a:xfrm>
            <a:custGeom>
              <a:avLst/>
              <a:gdLst>
                <a:gd name="T0" fmla="*/ 0 w 25"/>
                <a:gd name="T1" fmla="*/ 16 h 27"/>
                <a:gd name="T2" fmla="*/ 17 w 25"/>
                <a:gd name="T3" fmla="*/ 26 h 27"/>
                <a:gd name="T4" fmla="*/ 24 w 25"/>
                <a:gd name="T5" fmla="*/ 9 h 27"/>
                <a:gd name="T6" fmla="*/ 7 w 25"/>
                <a:gd name="T7" fmla="*/ 0 h 27"/>
                <a:gd name="T8" fmla="*/ 0 w 25"/>
                <a:gd name="T9" fmla="*/ 1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7"/>
                <a:gd name="T17" fmla="*/ 25 w 2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7">
                  <a:moveTo>
                    <a:pt x="0" y="16"/>
                  </a:moveTo>
                  <a:lnTo>
                    <a:pt x="17" y="26"/>
                  </a:lnTo>
                  <a:lnTo>
                    <a:pt x="24" y="9"/>
                  </a:lnTo>
                  <a:lnTo>
                    <a:pt x="7" y="0"/>
                  </a:lnTo>
                  <a:lnTo>
                    <a:pt x="0" y="16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16" name="Freeform 136"/>
            <p:cNvSpPr>
              <a:spLocks/>
            </p:cNvSpPr>
            <p:nvPr/>
          </p:nvSpPr>
          <p:spPr bwMode="auto">
            <a:xfrm>
              <a:off x="1692" y="1819"/>
              <a:ext cx="18" cy="29"/>
            </a:xfrm>
            <a:custGeom>
              <a:avLst/>
              <a:gdLst>
                <a:gd name="T0" fmla="*/ 0 w 18"/>
                <a:gd name="T1" fmla="*/ 17 h 29"/>
                <a:gd name="T2" fmla="*/ 17 w 18"/>
                <a:gd name="T3" fmla="*/ 28 h 29"/>
                <a:gd name="T4" fmla="*/ 6 w 18"/>
                <a:gd name="T5" fmla="*/ 0 h 29"/>
                <a:gd name="T6" fmla="*/ 0 w 18"/>
                <a:gd name="T7" fmla="*/ 17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9"/>
                <a:gd name="T14" fmla="*/ 18 w 1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9">
                  <a:moveTo>
                    <a:pt x="0" y="17"/>
                  </a:moveTo>
                  <a:lnTo>
                    <a:pt x="17" y="28"/>
                  </a:lnTo>
                  <a:lnTo>
                    <a:pt x="6" y="0"/>
                  </a:lnTo>
                  <a:lnTo>
                    <a:pt x="0" y="1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17" name="Freeform 137"/>
            <p:cNvSpPr>
              <a:spLocks/>
            </p:cNvSpPr>
            <p:nvPr/>
          </p:nvSpPr>
          <p:spPr bwMode="auto">
            <a:xfrm>
              <a:off x="1699" y="1819"/>
              <a:ext cx="19" cy="29"/>
            </a:xfrm>
            <a:custGeom>
              <a:avLst/>
              <a:gdLst>
                <a:gd name="T0" fmla="*/ 10 w 19"/>
                <a:gd name="T1" fmla="*/ 28 h 29"/>
                <a:gd name="T2" fmla="*/ 0 w 19"/>
                <a:gd name="T3" fmla="*/ 0 h 29"/>
                <a:gd name="T4" fmla="*/ 18 w 19"/>
                <a:gd name="T5" fmla="*/ 11 h 29"/>
                <a:gd name="T6" fmla="*/ 10 w 19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9"/>
                <a:gd name="T14" fmla="*/ 19 w 19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9">
                  <a:moveTo>
                    <a:pt x="10" y="28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10" y="2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18" name="Freeform 138"/>
            <p:cNvSpPr>
              <a:spLocks/>
            </p:cNvSpPr>
            <p:nvPr/>
          </p:nvSpPr>
          <p:spPr bwMode="auto">
            <a:xfrm>
              <a:off x="1692" y="1819"/>
              <a:ext cx="26" cy="29"/>
            </a:xfrm>
            <a:custGeom>
              <a:avLst/>
              <a:gdLst>
                <a:gd name="T0" fmla="*/ 0 w 26"/>
                <a:gd name="T1" fmla="*/ 17 h 29"/>
                <a:gd name="T2" fmla="*/ 17 w 26"/>
                <a:gd name="T3" fmla="*/ 28 h 29"/>
                <a:gd name="T4" fmla="*/ 25 w 26"/>
                <a:gd name="T5" fmla="*/ 11 h 29"/>
                <a:gd name="T6" fmla="*/ 6 w 26"/>
                <a:gd name="T7" fmla="*/ 0 h 29"/>
                <a:gd name="T8" fmla="*/ 0 w 26"/>
                <a:gd name="T9" fmla="*/ 1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0" y="17"/>
                  </a:moveTo>
                  <a:lnTo>
                    <a:pt x="17" y="28"/>
                  </a:lnTo>
                  <a:lnTo>
                    <a:pt x="25" y="11"/>
                  </a:lnTo>
                  <a:lnTo>
                    <a:pt x="6" y="0"/>
                  </a:lnTo>
                  <a:lnTo>
                    <a:pt x="0" y="17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19" name="Freeform 139"/>
            <p:cNvSpPr>
              <a:spLocks/>
            </p:cNvSpPr>
            <p:nvPr/>
          </p:nvSpPr>
          <p:spPr bwMode="auto">
            <a:xfrm>
              <a:off x="1699" y="1804"/>
              <a:ext cx="19" cy="28"/>
            </a:xfrm>
            <a:custGeom>
              <a:avLst/>
              <a:gdLst>
                <a:gd name="T0" fmla="*/ 0 w 19"/>
                <a:gd name="T1" fmla="*/ 15 h 28"/>
                <a:gd name="T2" fmla="*/ 18 w 19"/>
                <a:gd name="T3" fmla="*/ 27 h 28"/>
                <a:gd name="T4" fmla="*/ 7 w 19"/>
                <a:gd name="T5" fmla="*/ 0 h 28"/>
                <a:gd name="T6" fmla="*/ 0 w 19"/>
                <a:gd name="T7" fmla="*/ 15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0" y="15"/>
                  </a:moveTo>
                  <a:lnTo>
                    <a:pt x="18" y="27"/>
                  </a:lnTo>
                  <a:lnTo>
                    <a:pt x="7" y="0"/>
                  </a:lnTo>
                  <a:lnTo>
                    <a:pt x="0" y="1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20" name="Freeform 140"/>
            <p:cNvSpPr>
              <a:spLocks/>
            </p:cNvSpPr>
            <p:nvPr/>
          </p:nvSpPr>
          <p:spPr bwMode="auto">
            <a:xfrm>
              <a:off x="1706" y="1804"/>
              <a:ext cx="19" cy="28"/>
            </a:xfrm>
            <a:custGeom>
              <a:avLst/>
              <a:gdLst>
                <a:gd name="T0" fmla="*/ 10 w 19"/>
                <a:gd name="T1" fmla="*/ 27 h 28"/>
                <a:gd name="T2" fmla="*/ 0 w 19"/>
                <a:gd name="T3" fmla="*/ 0 h 28"/>
                <a:gd name="T4" fmla="*/ 18 w 19"/>
                <a:gd name="T5" fmla="*/ 11 h 28"/>
                <a:gd name="T6" fmla="*/ 10 w 19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10" y="27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10" y="2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21" name="Freeform 141"/>
            <p:cNvSpPr>
              <a:spLocks/>
            </p:cNvSpPr>
            <p:nvPr/>
          </p:nvSpPr>
          <p:spPr bwMode="auto">
            <a:xfrm>
              <a:off x="1699" y="1804"/>
              <a:ext cx="26" cy="28"/>
            </a:xfrm>
            <a:custGeom>
              <a:avLst/>
              <a:gdLst>
                <a:gd name="T0" fmla="*/ 0 w 26"/>
                <a:gd name="T1" fmla="*/ 15 h 28"/>
                <a:gd name="T2" fmla="*/ 17 w 26"/>
                <a:gd name="T3" fmla="*/ 27 h 28"/>
                <a:gd name="T4" fmla="*/ 25 w 26"/>
                <a:gd name="T5" fmla="*/ 11 h 28"/>
                <a:gd name="T6" fmla="*/ 7 w 26"/>
                <a:gd name="T7" fmla="*/ 0 h 28"/>
                <a:gd name="T8" fmla="*/ 0 w 26"/>
                <a:gd name="T9" fmla="*/ 1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8"/>
                <a:gd name="T17" fmla="*/ 26 w 26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8">
                  <a:moveTo>
                    <a:pt x="0" y="15"/>
                  </a:moveTo>
                  <a:lnTo>
                    <a:pt x="17" y="27"/>
                  </a:lnTo>
                  <a:lnTo>
                    <a:pt x="25" y="11"/>
                  </a:lnTo>
                  <a:lnTo>
                    <a:pt x="7" y="0"/>
                  </a:lnTo>
                  <a:lnTo>
                    <a:pt x="0" y="1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22" name="Freeform 142"/>
            <p:cNvSpPr>
              <a:spLocks/>
            </p:cNvSpPr>
            <p:nvPr/>
          </p:nvSpPr>
          <p:spPr bwMode="auto">
            <a:xfrm>
              <a:off x="1706" y="1790"/>
              <a:ext cx="19" cy="26"/>
            </a:xfrm>
            <a:custGeom>
              <a:avLst/>
              <a:gdLst>
                <a:gd name="T0" fmla="*/ 0 w 19"/>
                <a:gd name="T1" fmla="*/ 14 h 26"/>
                <a:gd name="T2" fmla="*/ 18 w 19"/>
                <a:gd name="T3" fmla="*/ 25 h 26"/>
                <a:gd name="T4" fmla="*/ 8 w 19"/>
                <a:gd name="T5" fmla="*/ 0 h 26"/>
                <a:gd name="T6" fmla="*/ 0 w 19"/>
                <a:gd name="T7" fmla="*/ 14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6"/>
                <a:gd name="T14" fmla="*/ 19 w 1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6">
                  <a:moveTo>
                    <a:pt x="0" y="14"/>
                  </a:moveTo>
                  <a:lnTo>
                    <a:pt x="18" y="25"/>
                  </a:lnTo>
                  <a:lnTo>
                    <a:pt x="8" y="0"/>
                  </a:lnTo>
                  <a:lnTo>
                    <a:pt x="0" y="1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23" name="Freeform 143"/>
            <p:cNvSpPr>
              <a:spLocks/>
            </p:cNvSpPr>
            <p:nvPr/>
          </p:nvSpPr>
          <p:spPr bwMode="auto">
            <a:xfrm>
              <a:off x="1714" y="1790"/>
              <a:ext cx="18" cy="26"/>
            </a:xfrm>
            <a:custGeom>
              <a:avLst/>
              <a:gdLst>
                <a:gd name="T0" fmla="*/ 9 w 18"/>
                <a:gd name="T1" fmla="*/ 25 h 26"/>
                <a:gd name="T2" fmla="*/ 0 w 18"/>
                <a:gd name="T3" fmla="*/ 0 h 26"/>
                <a:gd name="T4" fmla="*/ 17 w 18"/>
                <a:gd name="T5" fmla="*/ 11 h 26"/>
                <a:gd name="T6" fmla="*/ 9 w 18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6"/>
                <a:gd name="T14" fmla="*/ 18 w 18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6">
                  <a:moveTo>
                    <a:pt x="9" y="25"/>
                  </a:moveTo>
                  <a:lnTo>
                    <a:pt x="0" y="0"/>
                  </a:lnTo>
                  <a:lnTo>
                    <a:pt x="17" y="11"/>
                  </a:lnTo>
                  <a:lnTo>
                    <a:pt x="9" y="2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24" name="Freeform 144"/>
            <p:cNvSpPr>
              <a:spLocks/>
            </p:cNvSpPr>
            <p:nvPr/>
          </p:nvSpPr>
          <p:spPr bwMode="auto">
            <a:xfrm>
              <a:off x="1706" y="1790"/>
              <a:ext cx="26" cy="26"/>
            </a:xfrm>
            <a:custGeom>
              <a:avLst/>
              <a:gdLst>
                <a:gd name="T0" fmla="*/ 0 w 26"/>
                <a:gd name="T1" fmla="*/ 14 h 26"/>
                <a:gd name="T2" fmla="*/ 17 w 26"/>
                <a:gd name="T3" fmla="*/ 25 h 26"/>
                <a:gd name="T4" fmla="*/ 25 w 26"/>
                <a:gd name="T5" fmla="*/ 11 h 26"/>
                <a:gd name="T6" fmla="*/ 8 w 26"/>
                <a:gd name="T7" fmla="*/ 0 h 26"/>
                <a:gd name="T8" fmla="*/ 0 w 26"/>
                <a:gd name="T9" fmla="*/ 14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6"/>
                <a:gd name="T17" fmla="*/ 26 w 2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6">
                  <a:moveTo>
                    <a:pt x="0" y="14"/>
                  </a:moveTo>
                  <a:lnTo>
                    <a:pt x="17" y="25"/>
                  </a:lnTo>
                  <a:lnTo>
                    <a:pt x="25" y="11"/>
                  </a:lnTo>
                  <a:lnTo>
                    <a:pt x="8" y="0"/>
                  </a:lnTo>
                  <a:lnTo>
                    <a:pt x="0" y="1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25" name="Freeform 145"/>
            <p:cNvSpPr>
              <a:spLocks/>
            </p:cNvSpPr>
            <p:nvPr/>
          </p:nvSpPr>
          <p:spPr bwMode="auto">
            <a:xfrm>
              <a:off x="1714" y="1775"/>
              <a:ext cx="18" cy="27"/>
            </a:xfrm>
            <a:custGeom>
              <a:avLst/>
              <a:gdLst>
                <a:gd name="T0" fmla="*/ 0 w 18"/>
                <a:gd name="T1" fmla="*/ 14 h 27"/>
                <a:gd name="T2" fmla="*/ 17 w 18"/>
                <a:gd name="T3" fmla="*/ 26 h 27"/>
                <a:gd name="T4" fmla="*/ 7 w 18"/>
                <a:gd name="T5" fmla="*/ 0 h 27"/>
                <a:gd name="T6" fmla="*/ 0 w 18"/>
                <a:gd name="T7" fmla="*/ 14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7"/>
                <a:gd name="T14" fmla="*/ 18 w 1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7">
                  <a:moveTo>
                    <a:pt x="0" y="14"/>
                  </a:moveTo>
                  <a:lnTo>
                    <a:pt x="17" y="26"/>
                  </a:lnTo>
                  <a:lnTo>
                    <a:pt x="7" y="0"/>
                  </a:lnTo>
                  <a:lnTo>
                    <a:pt x="0" y="1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26" name="Freeform 146"/>
            <p:cNvSpPr>
              <a:spLocks/>
            </p:cNvSpPr>
            <p:nvPr/>
          </p:nvSpPr>
          <p:spPr bwMode="auto">
            <a:xfrm>
              <a:off x="1721" y="1775"/>
              <a:ext cx="18" cy="27"/>
            </a:xfrm>
            <a:custGeom>
              <a:avLst/>
              <a:gdLst>
                <a:gd name="T0" fmla="*/ 9 w 18"/>
                <a:gd name="T1" fmla="*/ 26 h 27"/>
                <a:gd name="T2" fmla="*/ 0 w 18"/>
                <a:gd name="T3" fmla="*/ 0 h 27"/>
                <a:gd name="T4" fmla="*/ 17 w 18"/>
                <a:gd name="T5" fmla="*/ 11 h 27"/>
                <a:gd name="T6" fmla="*/ 9 w 18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7"/>
                <a:gd name="T14" fmla="*/ 18 w 1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7">
                  <a:moveTo>
                    <a:pt x="9" y="26"/>
                  </a:moveTo>
                  <a:lnTo>
                    <a:pt x="0" y="0"/>
                  </a:lnTo>
                  <a:lnTo>
                    <a:pt x="17" y="11"/>
                  </a:lnTo>
                  <a:lnTo>
                    <a:pt x="9" y="2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27" name="Freeform 147"/>
            <p:cNvSpPr>
              <a:spLocks/>
            </p:cNvSpPr>
            <p:nvPr/>
          </p:nvSpPr>
          <p:spPr bwMode="auto">
            <a:xfrm>
              <a:off x="1714" y="1775"/>
              <a:ext cx="25" cy="27"/>
            </a:xfrm>
            <a:custGeom>
              <a:avLst/>
              <a:gdLst>
                <a:gd name="T0" fmla="*/ 0 w 25"/>
                <a:gd name="T1" fmla="*/ 14 h 27"/>
                <a:gd name="T2" fmla="*/ 16 w 25"/>
                <a:gd name="T3" fmla="*/ 26 h 27"/>
                <a:gd name="T4" fmla="*/ 24 w 25"/>
                <a:gd name="T5" fmla="*/ 11 h 27"/>
                <a:gd name="T6" fmla="*/ 7 w 25"/>
                <a:gd name="T7" fmla="*/ 0 h 27"/>
                <a:gd name="T8" fmla="*/ 0 w 25"/>
                <a:gd name="T9" fmla="*/ 1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7"/>
                <a:gd name="T17" fmla="*/ 25 w 2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7">
                  <a:moveTo>
                    <a:pt x="0" y="14"/>
                  </a:moveTo>
                  <a:lnTo>
                    <a:pt x="16" y="26"/>
                  </a:lnTo>
                  <a:lnTo>
                    <a:pt x="24" y="11"/>
                  </a:lnTo>
                  <a:lnTo>
                    <a:pt x="7" y="0"/>
                  </a:lnTo>
                  <a:lnTo>
                    <a:pt x="0" y="1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28" name="Freeform 148"/>
            <p:cNvSpPr>
              <a:spLocks/>
            </p:cNvSpPr>
            <p:nvPr/>
          </p:nvSpPr>
          <p:spPr bwMode="auto">
            <a:xfrm>
              <a:off x="1721" y="1759"/>
              <a:ext cx="18" cy="28"/>
            </a:xfrm>
            <a:custGeom>
              <a:avLst/>
              <a:gdLst>
                <a:gd name="T0" fmla="*/ 0 w 18"/>
                <a:gd name="T1" fmla="*/ 15 h 28"/>
                <a:gd name="T2" fmla="*/ 17 w 18"/>
                <a:gd name="T3" fmla="*/ 27 h 28"/>
                <a:gd name="T4" fmla="*/ 8 w 18"/>
                <a:gd name="T5" fmla="*/ 0 h 28"/>
                <a:gd name="T6" fmla="*/ 0 w 18"/>
                <a:gd name="T7" fmla="*/ 15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0" y="15"/>
                  </a:moveTo>
                  <a:lnTo>
                    <a:pt x="17" y="27"/>
                  </a:lnTo>
                  <a:lnTo>
                    <a:pt x="8" y="0"/>
                  </a:lnTo>
                  <a:lnTo>
                    <a:pt x="0" y="1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29" name="Freeform 149"/>
            <p:cNvSpPr>
              <a:spLocks/>
            </p:cNvSpPr>
            <p:nvPr/>
          </p:nvSpPr>
          <p:spPr bwMode="auto">
            <a:xfrm>
              <a:off x="1731" y="1759"/>
              <a:ext cx="17" cy="28"/>
            </a:xfrm>
            <a:custGeom>
              <a:avLst/>
              <a:gdLst>
                <a:gd name="T0" fmla="*/ 8 w 17"/>
                <a:gd name="T1" fmla="*/ 27 h 28"/>
                <a:gd name="T2" fmla="*/ 0 w 17"/>
                <a:gd name="T3" fmla="*/ 0 h 28"/>
                <a:gd name="T4" fmla="*/ 16 w 17"/>
                <a:gd name="T5" fmla="*/ 12 h 28"/>
                <a:gd name="T6" fmla="*/ 8 w 17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8"/>
                <a:gd name="T14" fmla="*/ 17 w 17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8">
                  <a:moveTo>
                    <a:pt x="8" y="27"/>
                  </a:moveTo>
                  <a:lnTo>
                    <a:pt x="0" y="0"/>
                  </a:lnTo>
                  <a:lnTo>
                    <a:pt x="16" y="12"/>
                  </a:lnTo>
                  <a:lnTo>
                    <a:pt x="8" y="2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30" name="Freeform 150"/>
            <p:cNvSpPr>
              <a:spLocks/>
            </p:cNvSpPr>
            <p:nvPr/>
          </p:nvSpPr>
          <p:spPr bwMode="auto">
            <a:xfrm>
              <a:off x="1721" y="1759"/>
              <a:ext cx="25" cy="28"/>
            </a:xfrm>
            <a:custGeom>
              <a:avLst/>
              <a:gdLst>
                <a:gd name="T0" fmla="*/ 0 w 25"/>
                <a:gd name="T1" fmla="*/ 15 h 28"/>
                <a:gd name="T2" fmla="*/ 16 w 25"/>
                <a:gd name="T3" fmla="*/ 27 h 28"/>
                <a:gd name="T4" fmla="*/ 24 w 25"/>
                <a:gd name="T5" fmla="*/ 12 h 28"/>
                <a:gd name="T6" fmla="*/ 8 w 25"/>
                <a:gd name="T7" fmla="*/ 0 h 28"/>
                <a:gd name="T8" fmla="*/ 0 w 25"/>
                <a:gd name="T9" fmla="*/ 1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8"/>
                <a:gd name="T17" fmla="*/ 25 w 2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8">
                  <a:moveTo>
                    <a:pt x="0" y="15"/>
                  </a:moveTo>
                  <a:lnTo>
                    <a:pt x="16" y="27"/>
                  </a:lnTo>
                  <a:lnTo>
                    <a:pt x="24" y="12"/>
                  </a:lnTo>
                  <a:lnTo>
                    <a:pt x="8" y="0"/>
                  </a:lnTo>
                  <a:lnTo>
                    <a:pt x="0" y="1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31" name="Freeform 151"/>
            <p:cNvSpPr>
              <a:spLocks/>
            </p:cNvSpPr>
            <p:nvPr/>
          </p:nvSpPr>
          <p:spPr bwMode="auto">
            <a:xfrm>
              <a:off x="1731" y="1746"/>
              <a:ext cx="17" cy="28"/>
            </a:xfrm>
            <a:custGeom>
              <a:avLst/>
              <a:gdLst>
                <a:gd name="T0" fmla="*/ 0 w 17"/>
                <a:gd name="T1" fmla="*/ 13 h 28"/>
                <a:gd name="T2" fmla="*/ 16 w 17"/>
                <a:gd name="T3" fmla="*/ 27 h 28"/>
                <a:gd name="T4" fmla="*/ 8 w 17"/>
                <a:gd name="T5" fmla="*/ 0 h 28"/>
                <a:gd name="T6" fmla="*/ 0 w 17"/>
                <a:gd name="T7" fmla="*/ 13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8"/>
                <a:gd name="T14" fmla="*/ 17 w 17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8">
                  <a:moveTo>
                    <a:pt x="0" y="13"/>
                  </a:moveTo>
                  <a:lnTo>
                    <a:pt x="16" y="27"/>
                  </a:lnTo>
                  <a:lnTo>
                    <a:pt x="8" y="0"/>
                  </a:lnTo>
                  <a:lnTo>
                    <a:pt x="0" y="1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32" name="Freeform 152"/>
            <p:cNvSpPr>
              <a:spLocks/>
            </p:cNvSpPr>
            <p:nvPr/>
          </p:nvSpPr>
          <p:spPr bwMode="auto">
            <a:xfrm>
              <a:off x="1738" y="1746"/>
              <a:ext cx="19" cy="28"/>
            </a:xfrm>
            <a:custGeom>
              <a:avLst/>
              <a:gdLst>
                <a:gd name="T0" fmla="*/ 8 w 19"/>
                <a:gd name="T1" fmla="*/ 27 h 28"/>
                <a:gd name="T2" fmla="*/ 0 w 19"/>
                <a:gd name="T3" fmla="*/ 0 h 28"/>
                <a:gd name="T4" fmla="*/ 18 w 19"/>
                <a:gd name="T5" fmla="*/ 13 h 28"/>
                <a:gd name="T6" fmla="*/ 8 w 19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8" y="27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8" y="2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33" name="Freeform 153"/>
            <p:cNvSpPr>
              <a:spLocks/>
            </p:cNvSpPr>
            <p:nvPr/>
          </p:nvSpPr>
          <p:spPr bwMode="auto">
            <a:xfrm>
              <a:off x="1731" y="1746"/>
              <a:ext cx="26" cy="28"/>
            </a:xfrm>
            <a:custGeom>
              <a:avLst/>
              <a:gdLst>
                <a:gd name="T0" fmla="*/ 0 w 26"/>
                <a:gd name="T1" fmla="*/ 13 h 28"/>
                <a:gd name="T2" fmla="*/ 16 w 26"/>
                <a:gd name="T3" fmla="*/ 27 h 28"/>
                <a:gd name="T4" fmla="*/ 25 w 26"/>
                <a:gd name="T5" fmla="*/ 13 h 28"/>
                <a:gd name="T6" fmla="*/ 8 w 26"/>
                <a:gd name="T7" fmla="*/ 0 h 28"/>
                <a:gd name="T8" fmla="*/ 0 w 26"/>
                <a:gd name="T9" fmla="*/ 13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8"/>
                <a:gd name="T17" fmla="*/ 26 w 26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8">
                  <a:moveTo>
                    <a:pt x="0" y="13"/>
                  </a:moveTo>
                  <a:lnTo>
                    <a:pt x="16" y="27"/>
                  </a:lnTo>
                  <a:lnTo>
                    <a:pt x="25" y="13"/>
                  </a:lnTo>
                  <a:lnTo>
                    <a:pt x="8" y="0"/>
                  </a:lnTo>
                  <a:lnTo>
                    <a:pt x="0" y="1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34" name="Freeform 154"/>
            <p:cNvSpPr>
              <a:spLocks/>
            </p:cNvSpPr>
            <p:nvPr/>
          </p:nvSpPr>
          <p:spPr bwMode="auto">
            <a:xfrm>
              <a:off x="1738" y="1730"/>
              <a:ext cx="19" cy="30"/>
            </a:xfrm>
            <a:custGeom>
              <a:avLst/>
              <a:gdLst>
                <a:gd name="T0" fmla="*/ 0 w 19"/>
                <a:gd name="T1" fmla="*/ 15 h 30"/>
                <a:gd name="T2" fmla="*/ 18 w 19"/>
                <a:gd name="T3" fmla="*/ 29 h 30"/>
                <a:gd name="T4" fmla="*/ 10 w 19"/>
                <a:gd name="T5" fmla="*/ 0 h 30"/>
                <a:gd name="T6" fmla="*/ 0 w 19"/>
                <a:gd name="T7" fmla="*/ 15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0"/>
                <a:gd name="T14" fmla="*/ 19 w 19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0">
                  <a:moveTo>
                    <a:pt x="0" y="15"/>
                  </a:moveTo>
                  <a:lnTo>
                    <a:pt x="18" y="29"/>
                  </a:lnTo>
                  <a:lnTo>
                    <a:pt x="10" y="0"/>
                  </a:lnTo>
                  <a:lnTo>
                    <a:pt x="0" y="1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35" name="Freeform 155"/>
            <p:cNvSpPr>
              <a:spLocks/>
            </p:cNvSpPr>
            <p:nvPr/>
          </p:nvSpPr>
          <p:spPr bwMode="auto">
            <a:xfrm>
              <a:off x="1749" y="1730"/>
              <a:ext cx="17" cy="30"/>
            </a:xfrm>
            <a:custGeom>
              <a:avLst/>
              <a:gdLst>
                <a:gd name="T0" fmla="*/ 7 w 17"/>
                <a:gd name="T1" fmla="*/ 29 h 30"/>
                <a:gd name="T2" fmla="*/ 0 w 17"/>
                <a:gd name="T3" fmla="*/ 0 h 30"/>
                <a:gd name="T4" fmla="*/ 16 w 17"/>
                <a:gd name="T5" fmla="*/ 15 h 30"/>
                <a:gd name="T6" fmla="*/ 7 w 17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0"/>
                <a:gd name="T14" fmla="*/ 17 w 17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0">
                  <a:moveTo>
                    <a:pt x="7" y="29"/>
                  </a:moveTo>
                  <a:lnTo>
                    <a:pt x="0" y="0"/>
                  </a:lnTo>
                  <a:lnTo>
                    <a:pt x="16" y="15"/>
                  </a:lnTo>
                  <a:lnTo>
                    <a:pt x="7" y="2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36" name="Freeform 156"/>
            <p:cNvSpPr>
              <a:spLocks/>
            </p:cNvSpPr>
            <p:nvPr/>
          </p:nvSpPr>
          <p:spPr bwMode="auto">
            <a:xfrm>
              <a:off x="1738" y="1730"/>
              <a:ext cx="28" cy="30"/>
            </a:xfrm>
            <a:custGeom>
              <a:avLst/>
              <a:gdLst>
                <a:gd name="T0" fmla="*/ 0 w 28"/>
                <a:gd name="T1" fmla="*/ 15 h 30"/>
                <a:gd name="T2" fmla="*/ 17 w 28"/>
                <a:gd name="T3" fmla="*/ 29 h 30"/>
                <a:gd name="T4" fmla="*/ 27 w 28"/>
                <a:gd name="T5" fmla="*/ 15 h 30"/>
                <a:gd name="T6" fmla="*/ 10 w 28"/>
                <a:gd name="T7" fmla="*/ 0 h 30"/>
                <a:gd name="T8" fmla="*/ 0 w 28"/>
                <a:gd name="T9" fmla="*/ 1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0"/>
                <a:gd name="T17" fmla="*/ 28 w 2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0">
                  <a:moveTo>
                    <a:pt x="0" y="15"/>
                  </a:moveTo>
                  <a:lnTo>
                    <a:pt x="17" y="29"/>
                  </a:lnTo>
                  <a:lnTo>
                    <a:pt x="27" y="15"/>
                  </a:lnTo>
                  <a:lnTo>
                    <a:pt x="10" y="0"/>
                  </a:lnTo>
                  <a:lnTo>
                    <a:pt x="0" y="1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37" name="Freeform 157"/>
            <p:cNvSpPr>
              <a:spLocks/>
            </p:cNvSpPr>
            <p:nvPr/>
          </p:nvSpPr>
          <p:spPr bwMode="auto">
            <a:xfrm>
              <a:off x="1749" y="1719"/>
              <a:ext cx="17" cy="28"/>
            </a:xfrm>
            <a:custGeom>
              <a:avLst/>
              <a:gdLst>
                <a:gd name="T0" fmla="*/ 0 w 17"/>
                <a:gd name="T1" fmla="*/ 12 h 28"/>
                <a:gd name="T2" fmla="*/ 16 w 17"/>
                <a:gd name="T3" fmla="*/ 27 h 28"/>
                <a:gd name="T4" fmla="*/ 10 w 17"/>
                <a:gd name="T5" fmla="*/ 0 h 28"/>
                <a:gd name="T6" fmla="*/ 0 w 17"/>
                <a:gd name="T7" fmla="*/ 12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8"/>
                <a:gd name="T14" fmla="*/ 17 w 17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8">
                  <a:moveTo>
                    <a:pt x="0" y="12"/>
                  </a:moveTo>
                  <a:lnTo>
                    <a:pt x="16" y="27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38" name="Freeform 158"/>
            <p:cNvSpPr>
              <a:spLocks/>
            </p:cNvSpPr>
            <p:nvPr/>
          </p:nvSpPr>
          <p:spPr bwMode="auto">
            <a:xfrm>
              <a:off x="1757" y="1719"/>
              <a:ext cx="18" cy="28"/>
            </a:xfrm>
            <a:custGeom>
              <a:avLst/>
              <a:gdLst>
                <a:gd name="T0" fmla="*/ 6 w 18"/>
                <a:gd name="T1" fmla="*/ 27 h 28"/>
                <a:gd name="T2" fmla="*/ 0 w 18"/>
                <a:gd name="T3" fmla="*/ 0 h 28"/>
                <a:gd name="T4" fmla="*/ 17 w 18"/>
                <a:gd name="T5" fmla="*/ 15 h 28"/>
                <a:gd name="T6" fmla="*/ 6 w 18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6" y="27"/>
                  </a:moveTo>
                  <a:lnTo>
                    <a:pt x="0" y="0"/>
                  </a:lnTo>
                  <a:lnTo>
                    <a:pt x="17" y="15"/>
                  </a:lnTo>
                  <a:lnTo>
                    <a:pt x="6" y="2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39" name="Freeform 159"/>
            <p:cNvSpPr>
              <a:spLocks/>
            </p:cNvSpPr>
            <p:nvPr/>
          </p:nvSpPr>
          <p:spPr bwMode="auto">
            <a:xfrm>
              <a:off x="1749" y="1719"/>
              <a:ext cx="23" cy="28"/>
            </a:xfrm>
            <a:custGeom>
              <a:avLst/>
              <a:gdLst>
                <a:gd name="T0" fmla="*/ 0 w 23"/>
                <a:gd name="T1" fmla="*/ 12 h 28"/>
                <a:gd name="T2" fmla="*/ 14 w 23"/>
                <a:gd name="T3" fmla="*/ 27 h 28"/>
                <a:gd name="T4" fmla="*/ 22 w 23"/>
                <a:gd name="T5" fmla="*/ 15 h 28"/>
                <a:gd name="T6" fmla="*/ 8 w 23"/>
                <a:gd name="T7" fmla="*/ 0 h 28"/>
                <a:gd name="T8" fmla="*/ 0 w 23"/>
                <a:gd name="T9" fmla="*/ 1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8"/>
                <a:gd name="T17" fmla="*/ 23 w 2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8">
                  <a:moveTo>
                    <a:pt x="0" y="12"/>
                  </a:moveTo>
                  <a:lnTo>
                    <a:pt x="14" y="27"/>
                  </a:lnTo>
                  <a:lnTo>
                    <a:pt x="22" y="15"/>
                  </a:lnTo>
                  <a:lnTo>
                    <a:pt x="8" y="0"/>
                  </a:lnTo>
                  <a:lnTo>
                    <a:pt x="0" y="1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40" name="Freeform 160"/>
            <p:cNvSpPr>
              <a:spLocks/>
            </p:cNvSpPr>
            <p:nvPr/>
          </p:nvSpPr>
          <p:spPr bwMode="auto">
            <a:xfrm>
              <a:off x="1757" y="1707"/>
              <a:ext cx="18" cy="28"/>
            </a:xfrm>
            <a:custGeom>
              <a:avLst/>
              <a:gdLst>
                <a:gd name="T0" fmla="*/ 0 w 18"/>
                <a:gd name="T1" fmla="*/ 12 h 28"/>
                <a:gd name="T2" fmla="*/ 17 w 18"/>
                <a:gd name="T3" fmla="*/ 27 h 28"/>
                <a:gd name="T4" fmla="*/ 12 w 18"/>
                <a:gd name="T5" fmla="*/ 0 h 28"/>
                <a:gd name="T6" fmla="*/ 0 w 18"/>
                <a:gd name="T7" fmla="*/ 12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8"/>
                <a:gd name="T14" fmla="*/ 18 w 1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8">
                  <a:moveTo>
                    <a:pt x="0" y="12"/>
                  </a:moveTo>
                  <a:lnTo>
                    <a:pt x="17" y="27"/>
                  </a:lnTo>
                  <a:lnTo>
                    <a:pt x="12" y="0"/>
                  </a:lnTo>
                  <a:lnTo>
                    <a:pt x="0" y="1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41" name="Freeform 161"/>
            <p:cNvSpPr>
              <a:spLocks/>
            </p:cNvSpPr>
            <p:nvPr/>
          </p:nvSpPr>
          <p:spPr bwMode="auto">
            <a:xfrm>
              <a:off x="1768" y="1707"/>
              <a:ext cx="19" cy="28"/>
            </a:xfrm>
            <a:custGeom>
              <a:avLst/>
              <a:gdLst>
                <a:gd name="T0" fmla="*/ 4 w 19"/>
                <a:gd name="T1" fmla="*/ 27 h 28"/>
                <a:gd name="T2" fmla="*/ 0 w 19"/>
                <a:gd name="T3" fmla="*/ 0 h 28"/>
                <a:gd name="T4" fmla="*/ 18 w 19"/>
                <a:gd name="T5" fmla="*/ 15 h 28"/>
                <a:gd name="T6" fmla="*/ 4 w 19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4" y="27"/>
                  </a:moveTo>
                  <a:lnTo>
                    <a:pt x="0" y="0"/>
                  </a:lnTo>
                  <a:lnTo>
                    <a:pt x="18" y="15"/>
                  </a:lnTo>
                  <a:lnTo>
                    <a:pt x="4" y="2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42" name="Freeform 162"/>
            <p:cNvSpPr>
              <a:spLocks/>
            </p:cNvSpPr>
            <p:nvPr/>
          </p:nvSpPr>
          <p:spPr bwMode="auto">
            <a:xfrm>
              <a:off x="1757" y="1707"/>
              <a:ext cx="26" cy="28"/>
            </a:xfrm>
            <a:custGeom>
              <a:avLst/>
              <a:gdLst>
                <a:gd name="T0" fmla="*/ 0 w 26"/>
                <a:gd name="T1" fmla="*/ 12 h 28"/>
                <a:gd name="T2" fmla="*/ 14 w 26"/>
                <a:gd name="T3" fmla="*/ 27 h 28"/>
                <a:gd name="T4" fmla="*/ 25 w 26"/>
                <a:gd name="T5" fmla="*/ 15 h 28"/>
                <a:gd name="T6" fmla="*/ 10 w 26"/>
                <a:gd name="T7" fmla="*/ 0 h 28"/>
                <a:gd name="T8" fmla="*/ 0 w 26"/>
                <a:gd name="T9" fmla="*/ 1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8"/>
                <a:gd name="T17" fmla="*/ 26 w 26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8">
                  <a:moveTo>
                    <a:pt x="0" y="12"/>
                  </a:moveTo>
                  <a:lnTo>
                    <a:pt x="14" y="27"/>
                  </a:lnTo>
                  <a:lnTo>
                    <a:pt x="25" y="15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43" name="Freeform 163"/>
            <p:cNvSpPr>
              <a:spLocks/>
            </p:cNvSpPr>
            <p:nvPr/>
          </p:nvSpPr>
          <p:spPr bwMode="auto">
            <a:xfrm>
              <a:off x="1768" y="1693"/>
              <a:ext cx="19" cy="31"/>
            </a:xfrm>
            <a:custGeom>
              <a:avLst/>
              <a:gdLst>
                <a:gd name="T0" fmla="*/ 0 w 19"/>
                <a:gd name="T1" fmla="*/ 12 h 31"/>
                <a:gd name="T2" fmla="*/ 18 w 19"/>
                <a:gd name="T3" fmla="*/ 30 h 31"/>
                <a:gd name="T4" fmla="*/ 14 w 19"/>
                <a:gd name="T5" fmla="*/ 0 h 31"/>
                <a:gd name="T6" fmla="*/ 0 w 19"/>
                <a:gd name="T7" fmla="*/ 12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0" y="12"/>
                  </a:moveTo>
                  <a:lnTo>
                    <a:pt x="18" y="30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44" name="Freeform 164"/>
            <p:cNvSpPr>
              <a:spLocks/>
            </p:cNvSpPr>
            <p:nvPr/>
          </p:nvSpPr>
          <p:spPr bwMode="auto">
            <a:xfrm>
              <a:off x="1780" y="1693"/>
              <a:ext cx="17" cy="31"/>
            </a:xfrm>
            <a:custGeom>
              <a:avLst/>
              <a:gdLst>
                <a:gd name="T0" fmla="*/ 3 w 17"/>
                <a:gd name="T1" fmla="*/ 30 h 31"/>
                <a:gd name="T2" fmla="*/ 0 w 17"/>
                <a:gd name="T3" fmla="*/ 0 h 31"/>
                <a:gd name="T4" fmla="*/ 16 w 17"/>
                <a:gd name="T5" fmla="*/ 17 h 31"/>
                <a:gd name="T6" fmla="*/ 3 w 17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1"/>
                <a:gd name="T14" fmla="*/ 17 w 17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1">
                  <a:moveTo>
                    <a:pt x="3" y="30"/>
                  </a:moveTo>
                  <a:lnTo>
                    <a:pt x="0" y="0"/>
                  </a:lnTo>
                  <a:lnTo>
                    <a:pt x="16" y="17"/>
                  </a:lnTo>
                  <a:lnTo>
                    <a:pt x="3" y="3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45" name="Freeform 165"/>
            <p:cNvSpPr>
              <a:spLocks/>
            </p:cNvSpPr>
            <p:nvPr/>
          </p:nvSpPr>
          <p:spPr bwMode="auto">
            <a:xfrm>
              <a:off x="1768" y="1693"/>
              <a:ext cx="24" cy="31"/>
            </a:xfrm>
            <a:custGeom>
              <a:avLst/>
              <a:gdLst>
                <a:gd name="T0" fmla="*/ 0 w 24"/>
                <a:gd name="T1" fmla="*/ 12 h 31"/>
                <a:gd name="T2" fmla="*/ 13 w 24"/>
                <a:gd name="T3" fmla="*/ 30 h 31"/>
                <a:gd name="T4" fmla="*/ 23 w 24"/>
                <a:gd name="T5" fmla="*/ 17 h 31"/>
                <a:gd name="T6" fmla="*/ 10 w 24"/>
                <a:gd name="T7" fmla="*/ 0 h 31"/>
                <a:gd name="T8" fmla="*/ 0 w 24"/>
                <a:gd name="T9" fmla="*/ 12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1"/>
                <a:gd name="T17" fmla="*/ 24 w 2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1">
                  <a:moveTo>
                    <a:pt x="0" y="12"/>
                  </a:moveTo>
                  <a:lnTo>
                    <a:pt x="13" y="30"/>
                  </a:lnTo>
                  <a:lnTo>
                    <a:pt x="23" y="17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46" name="Freeform 166"/>
            <p:cNvSpPr>
              <a:spLocks/>
            </p:cNvSpPr>
            <p:nvPr/>
          </p:nvSpPr>
          <p:spPr bwMode="auto">
            <a:xfrm>
              <a:off x="1780" y="1680"/>
              <a:ext cx="17" cy="31"/>
            </a:xfrm>
            <a:custGeom>
              <a:avLst/>
              <a:gdLst>
                <a:gd name="T0" fmla="*/ 0 w 17"/>
                <a:gd name="T1" fmla="*/ 13 h 31"/>
                <a:gd name="T2" fmla="*/ 16 w 17"/>
                <a:gd name="T3" fmla="*/ 30 h 31"/>
                <a:gd name="T4" fmla="*/ 14 w 17"/>
                <a:gd name="T5" fmla="*/ 0 h 31"/>
                <a:gd name="T6" fmla="*/ 0 w 17"/>
                <a:gd name="T7" fmla="*/ 13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1"/>
                <a:gd name="T14" fmla="*/ 17 w 17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1">
                  <a:moveTo>
                    <a:pt x="0" y="13"/>
                  </a:moveTo>
                  <a:lnTo>
                    <a:pt x="16" y="30"/>
                  </a:lnTo>
                  <a:lnTo>
                    <a:pt x="14" y="0"/>
                  </a:lnTo>
                  <a:lnTo>
                    <a:pt x="0" y="1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47" name="Freeform 167"/>
            <p:cNvSpPr>
              <a:spLocks/>
            </p:cNvSpPr>
            <p:nvPr/>
          </p:nvSpPr>
          <p:spPr bwMode="auto">
            <a:xfrm>
              <a:off x="1791" y="1680"/>
              <a:ext cx="19" cy="31"/>
            </a:xfrm>
            <a:custGeom>
              <a:avLst/>
              <a:gdLst>
                <a:gd name="T0" fmla="*/ 1 w 19"/>
                <a:gd name="T1" fmla="*/ 30 h 31"/>
                <a:gd name="T2" fmla="*/ 0 w 19"/>
                <a:gd name="T3" fmla="*/ 0 h 31"/>
                <a:gd name="T4" fmla="*/ 18 w 19"/>
                <a:gd name="T5" fmla="*/ 17 h 31"/>
                <a:gd name="T6" fmla="*/ 1 w 19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1" y="30"/>
                  </a:moveTo>
                  <a:lnTo>
                    <a:pt x="0" y="0"/>
                  </a:lnTo>
                  <a:lnTo>
                    <a:pt x="18" y="17"/>
                  </a:lnTo>
                  <a:lnTo>
                    <a:pt x="1" y="3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48" name="Freeform 168"/>
            <p:cNvSpPr>
              <a:spLocks/>
            </p:cNvSpPr>
            <p:nvPr/>
          </p:nvSpPr>
          <p:spPr bwMode="auto">
            <a:xfrm>
              <a:off x="1780" y="1680"/>
              <a:ext cx="25" cy="31"/>
            </a:xfrm>
            <a:custGeom>
              <a:avLst/>
              <a:gdLst>
                <a:gd name="T0" fmla="*/ 0 w 25"/>
                <a:gd name="T1" fmla="*/ 13 h 31"/>
                <a:gd name="T2" fmla="*/ 12 w 25"/>
                <a:gd name="T3" fmla="*/ 30 h 31"/>
                <a:gd name="T4" fmla="*/ 24 w 25"/>
                <a:gd name="T5" fmla="*/ 17 h 31"/>
                <a:gd name="T6" fmla="*/ 12 w 25"/>
                <a:gd name="T7" fmla="*/ 0 h 31"/>
                <a:gd name="T8" fmla="*/ 0 w 25"/>
                <a:gd name="T9" fmla="*/ 13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1"/>
                <a:gd name="T17" fmla="*/ 25 w 25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1">
                  <a:moveTo>
                    <a:pt x="0" y="13"/>
                  </a:moveTo>
                  <a:lnTo>
                    <a:pt x="12" y="30"/>
                  </a:lnTo>
                  <a:lnTo>
                    <a:pt x="24" y="17"/>
                  </a:lnTo>
                  <a:lnTo>
                    <a:pt x="12" y="0"/>
                  </a:lnTo>
                  <a:lnTo>
                    <a:pt x="0" y="1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49" name="Freeform 169"/>
            <p:cNvSpPr>
              <a:spLocks/>
            </p:cNvSpPr>
            <p:nvPr/>
          </p:nvSpPr>
          <p:spPr bwMode="auto">
            <a:xfrm>
              <a:off x="1791" y="1668"/>
              <a:ext cx="19" cy="32"/>
            </a:xfrm>
            <a:custGeom>
              <a:avLst/>
              <a:gdLst>
                <a:gd name="T0" fmla="*/ 0 w 19"/>
                <a:gd name="T1" fmla="*/ 12 h 32"/>
                <a:gd name="T2" fmla="*/ 16 w 19"/>
                <a:gd name="T3" fmla="*/ 31 h 32"/>
                <a:gd name="T4" fmla="*/ 18 w 19"/>
                <a:gd name="T5" fmla="*/ 0 h 32"/>
                <a:gd name="T6" fmla="*/ 0 w 19"/>
                <a:gd name="T7" fmla="*/ 12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2"/>
                <a:gd name="T14" fmla="*/ 19 w 1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2">
                  <a:moveTo>
                    <a:pt x="0" y="12"/>
                  </a:moveTo>
                  <a:lnTo>
                    <a:pt x="16" y="31"/>
                  </a:lnTo>
                  <a:lnTo>
                    <a:pt x="18" y="0"/>
                  </a:lnTo>
                  <a:lnTo>
                    <a:pt x="0" y="1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50" name="Freeform 170"/>
            <p:cNvSpPr>
              <a:spLocks/>
            </p:cNvSpPr>
            <p:nvPr/>
          </p:nvSpPr>
          <p:spPr bwMode="auto">
            <a:xfrm>
              <a:off x="1804" y="1668"/>
              <a:ext cx="17" cy="32"/>
            </a:xfrm>
            <a:custGeom>
              <a:avLst/>
              <a:gdLst>
                <a:gd name="T0" fmla="*/ 0 w 17"/>
                <a:gd name="T1" fmla="*/ 31 h 32"/>
                <a:gd name="T2" fmla="*/ 1 w 17"/>
                <a:gd name="T3" fmla="*/ 0 h 32"/>
                <a:gd name="T4" fmla="*/ 16 w 17"/>
                <a:gd name="T5" fmla="*/ 19 h 32"/>
                <a:gd name="T6" fmla="*/ 0 w 17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2"/>
                <a:gd name="T14" fmla="*/ 17 w 1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2">
                  <a:moveTo>
                    <a:pt x="0" y="31"/>
                  </a:moveTo>
                  <a:lnTo>
                    <a:pt x="1" y="0"/>
                  </a:lnTo>
                  <a:lnTo>
                    <a:pt x="16" y="19"/>
                  </a:lnTo>
                  <a:lnTo>
                    <a:pt x="0" y="3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51" name="Freeform 171"/>
            <p:cNvSpPr>
              <a:spLocks/>
            </p:cNvSpPr>
            <p:nvPr/>
          </p:nvSpPr>
          <p:spPr bwMode="auto">
            <a:xfrm>
              <a:off x="1791" y="1668"/>
              <a:ext cx="27" cy="32"/>
            </a:xfrm>
            <a:custGeom>
              <a:avLst/>
              <a:gdLst>
                <a:gd name="T0" fmla="*/ 0 w 27"/>
                <a:gd name="T1" fmla="*/ 12 h 32"/>
                <a:gd name="T2" fmla="*/ 13 w 27"/>
                <a:gd name="T3" fmla="*/ 31 h 32"/>
                <a:gd name="T4" fmla="*/ 26 w 27"/>
                <a:gd name="T5" fmla="*/ 19 h 32"/>
                <a:gd name="T6" fmla="*/ 14 w 27"/>
                <a:gd name="T7" fmla="*/ 0 h 32"/>
                <a:gd name="T8" fmla="*/ 0 w 27"/>
                <a:gd name="T9" fmla="*/ 1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2"/>
                <a:gd name="T17" fmla="*/ 27 w 2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2">
                  <a:moveTo>
                    <a:pt x="0" y="12"/>
                  </a:moveTo>
                  <a:lnTo>
                    <a:pt x="13" y="31"/>
                  </a:lnTo>
                  <a:lnTo>
                    <a:pt x="26" y="19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52" name="Freeform 172"/>
            <p:cNvSpPr>
              <a:spLocks/>
            </p:cNvSpPr>
            <p:nvPr/>
          </p:nvSpPr>
          <p:spPr bwMode="auto">
            <a:xfrm>
              <a:off x="1804" y="1659"/>
              <a:ext cx="17" cy="28"/>
            </a:xfrm>
            <a:custGeom>
              <a:avLst/>
              <a:gdLst>
                <a:gd name="T0" fmla="*/ 0 w 17"/>
                <a:gd name="T1" fmla="*/ 10 h 28"/>
                <a:gd name="T2" fmla="*/ 12 w 17"/>
                <a:gd name="T3" fmla="*/ 27 h 28"/>
                <a:gd name="T4" fmla="*/ 16 w 17"/>
                <a:gd name="T5" fmla="*/ 0 h 28"/>
                <a:gd name="T6" fmla="*/ 0 w 17"/>
                <a:gd name="T7" fmla="*/ 1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8"/>
                <a:gd name="T14" fmla="*/ 17 w 17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8">
                  <a:moveTo>
                    <a:pt x="0" y="10"/>
                  </a:moveTo>
                  <a:lnTo>
                    <a:pt x="12" y="27"/>
                  </a:lnTo>
                  <a:lnTo>
                    <a:pt x="16" y="0"/>
                  </a:lnTo>
                  <a:lnTo>
                    <a:pt x="0" y="1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53" name="Freeform 173"/>
            <p:cNvSpPr>
              <a:spLocks/>
            </p:cNvSpPr>
            <p:nvPr/>
          </p:nvSpPr>
          <p:spPr bwMode="auto">
            <a:xfrm>
              <a:off x="1817" y="1659"/>
              <a:ext cx="17" cy="28"/>
            </a:xfrm>
            <a:custGeom>
              <a:avLst/>
              <a:gdLst>
                <a:gd name="T0" fmla="*/ 0 w 17"/>
                <a:gd name="T1" fmla="*/ 27 h 28"/>
                <a:gd name="T2" fmla="*/ 3 w 17"/>
                <a:gd name="T3" fmla="*/ 0 h 28"/>
                <a:gd name="T4" fmla="*/ 16 w 17"/>
                <a:gd name="T5" fmla="*/ 17 h 28"/>
                <a:gd name="T6" fmla="*/ 0 w 17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8"/>
                <a:gd name="T14" fmla="*/ 17 w 17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8">
                  <a:moveTo>
                    <a:pt x="0" y="27"/>
                  </a:moveTo>
                  <a:lnTo>
                    <a:pt x="3" y="0"/>
                  </a:lnTo>
                  <a:lnTo>
                    <a:pt x="16" y="17"/>
                  </a:lnTo>
                  <a:lnTo>
                    <a:pt x="0" y="2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54" name="Freeform 174"/>
            <p:cNvSpPr>
              <a:spLocks/>
            </p:cNvSpPr>
            <p:nvPr/>
          </p:nvSpPr>
          <p:spPr bwMode="auto">
            <a:xfrm>
              <a:off x="1804" y="1659"/>
              <a:ext cx="28" cy="28"/>
            </a:xfrm>
            <a:custGeom>
              <a:avLst/>
              <a:gdLst>
                <a:gd name="T0" fmla="*/ 0 w 28"/>
                <a:gd name="T1" fmla="*/ 10 h 28"/>
                <a:gd name="T2" fmla="*/ 12 w 28"/>
                <a:gd name="T3" fmla="*/ 27 h 28"/>
                <a:gd name="T4" fmla="*/ 27 w 28"/>
                <a:gd name="T5" fmla="*/ 17 h 28"/>
                <a:gd name="T6" fmla="*/ 15 w 28"/>
                <a:gd name="T7" fmla="*/ 0 h 28"/>
                <a:gd name="T8" fmla="*/ 0 w 28"/>
                <a:gd name="T9" fmla="*/ 1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0" y="10"/>
                  </a:moveTo>
                  <a:lnTo>
                    <a:pt x="12" y="27"/>
                  </a:lnTo>
                  <a:lnTo>
                    <a:pt x="27" y="17"/>
                  </a:lnTo>
                  <a:lnTo>
                    <a:pt x="15" y="0"/>
                  </a:lnTo>
                  <a:lnTo>
                    <a:pt x="0" y="1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55" name="Freeform 175"/>
            <p:cNvSpPr>
              <a:spLocks/>
            </p:cNvSpPr>
            <p:nvPr/>
          </p:nvSpPr>
          <p:spPr bwMode="auto">
            <a:xfrm>
              <a:off x="1818" y="1646"/>
              <a:ext cx="18" cy="32"/>
            </a:xfrm>
            <a:custGeom>
              <a:avLst/>
              <a:gdLst>
                <a:gd name="T0" fmla="*/ 0 w 18"/>
                <a:gd name="T1" fmla="*/ 11 h 32"/>
                <a:gd name="T2" fmla="*/ 12 w 18"/>
                <a:gd name="T3" fmla="*/ 31 h 32"/>
                <a:gd name="T4" fmla="*/ 17 w 18"/>
                <a:gd name="T5" fmla="*/ 0 h 32"/>
                <a:gd name="T6" fmla="*/ 0 w 18"/>
                <a:gd name="T7" fmla="*/ 1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2"/>
                <a:gd name="T14" fmla="*/ 18 w 18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2">
                  <a:moveTo>
                    <a:pt x="0" y="11"/>
                  </a:moveTo>
                  <a:lnTo>
                    <a:pt x="12" y="31"/>
                  </a:lnTo>
                  <a:lnTo>
                    <a:pt x="17" y="0"/>
                  </a:lnTo>
                  <a:lnTo>
                    <a:pt x="0" y="1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56" name="Freeform 176"/>
            <p:cNvSpPr>
              <a:spLocks/>
            </p:cNvSpPr>
            <p:nvPr/>
          </p:nvSpPr>
          <p:spPr bwMode="auto">
            <a:xfrm>
              <a:off x="1831" y="1646"/>
              <a:ext cx="17" cy="32"/>
            </a:xfrm>
            <a:custGeom>
              <a:avLst/>
              <a:gdLst>
                <a:gd name="T0" fmla="*/ 0 w 17"/>
                <a:gd name="T1" fmla="*/ 31 h 32"/>
                <a:gd name="T2" fmla="*/ 5 w 17"/>
                <a:gd name="T3" fmla="*/ 0 h 32"/>
                <a:gd name="T4" fmla="*/ 16 w 17"/>
                <a:gd name="T5" fmla="*/ 20 h 32"/>
                <a:gd name="T6" fmla="*/ 0 w 17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2"/>
                <a:gd name="T14" fmla="*/ 17 w 1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2">
                  <a:moveTo>
                    <a:pt x="0" y="31"/>
                  </a:moveTo>
                  <a:lnTo>
                    <a:pt x="5" y="0"/>
                  </a:lnTo>
                  <a:lnTo>
                    <a:pt x="16" y="20"/>
                  </a:lnTo>
                  <a:lnTo>
                    <a:pt x="0" y="3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57" name="Freeform 177"/>
            <p:cNvSpPr>
              <a:spLocks/>
            </p:cNvSpPr>
            <p:nvPr/>
          </p:nvSpPr>
          <p:spPr bwMode="auto">
            <a:xfrm>
              <a:off x="1818" y="1646"/>
              <a:ext cx="26" cy="32"/>
            </a:xfrm>
            <a:custGeom>
              <a:avLst/>
              <a:gdLst>
                <a:gd name="T0" fmla="*/ 0 w 26"/>
                <a:gd name="T1" fmla="*/ 11 h 32"/>
                <a:gd name="T2" fmla="*/ 11 w 26"/>
                <a:gd name="T3" fmla="*/ 31 h 32"/>
                <a:gd name="T4" fmla="*/ 25 w 26"/>
                <a:gd name="T5" fmla="*/ 20 h 32"/>
                <a:gd name="T6" fmla="*/ 15 w 26"/>
                <a:gd name="T7" fmla="*/ 0 h 32"/>
                <a:gd name="T8" fmla="*/ 0 w 26"/>
                <a:gd name="T9" fmla="*/ 1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2"/>
                <a:gd name="T17" fmla="*/ 26 w 2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2">
                  <a:moveTo>
                    <a:pt x="0" y="11"/>
                  </a:moveTo>
                  <a:lnTo>
                    <a:pt x="11" y="31"/>
                  </a:lnTo>
                  <a:lnTo>
                    <a:pt x="25" y="20"/>
                  </a:lnTo>
                  <a:lnTo>
                    <a:pt x="15" y="0"/>
                  </a:lnTo>
                  <a:lnTo>
                    <a:pt x="0" y="1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58" name="Freeform 178"/>
            <p:cNvSpPr>
              <a:spLocks/>
            </p:cNvSpPr>
            <p:nvPr/>
          </p:nvSpPr>
          <p:spPr bwMode="auto">
            <a:xfrm>
              <a:off x="1834" y="1635"/>
              <a:ext cx="20" cy="32"/>
            </a:xfrm>
            <a:custGeom>
              <a:avLst/>
              <a:gdLst>
                <a:gd name="T0" fmla="*/ 0 w 20"/>
                <a:gd name="T1" fmla="*/ 11 h 32"/>
                <a:gd name="T2" fmla="*/ 10 w 20"/>
                <a:gd name="T3" fmla="*/ 31 h 32"/>
                <a:gd name="T4" fmla="*/ 19 w 20"/>
                <a:gd name="T5" fmla="*/ 0 h 32"/>
                <a:gd name="T6" fmla="*/ 0 w 20"/>
                <a:gd name="T7" fmla="*/ 1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2"/>
                <a:gd name="T14" fmla="*/ 20 w 20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2">
                  <a:moveTo>
                    <a:pt x="0" y="11"/>
                  </a:moveTo>
                  <a:lnTo>
                    <a:pt x="10" y="31"/>
                  </a:lnTo>
                  <a:lnTo>
                    <a:pt x="19" y="0"/>
                  </a:lnTo>
                  <a:lnTo>
                    <a:pt x="0" y="1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59" name="Freeform 179"/>
            <p:cNvSpPr>
              <a:spLocks/>
            </p:cNvSpPr>
            <p:nvPr/>
          </p:nvSpPr>
          <p:spPr bwMode="auto">
            <a:xfrm>
              <a:off x="1843" y="1635"/>
              <a:ext cx="19" cy="32"/>
            </a:xfrm>
            <a:custGeom>
              <a:avLst/>
              <a:gdLst>
                <a:gd name="T0" fmla="*/ 0 w 19"/>
                <a:gd name="T1" fmla="*/ 31 h 32"/>
                <a:gd name="T2" fmla="*/ 8 w 19"/>
                <a:gd name="T3" fmla="*/ 0 h 32"/>
                <a:gd name="T4" fmla="*/ 18 w 19"/>
                <a:gd name="T5" fmla="*/ 19 h 32"/>
                <a:gd name="T6" fmla="*/ 0 w 19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2"/>
                <a:gd name="T14" fmla="*/ 19 w 1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2">
                  <a:moveTo>
                    <a:pt x="0" y="31"/>
                  </a:moveTo>
                  <a:lnTo>
                    <a:pt x="8" y="0"/>
                  </a:lnTo>
                  <a:lnTo>
                    <a:pt x="18" y="19"/>
                  </a:lnTo>
                  <a:lnTo>
                    <a:pt x="0" y="3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60" name="Freeform 180"/>
            <p:cNvSpPr>
              <a:spLocks/>
            </p:cNvSpPr>
            <p:nvPr/>
          </p:nvSpPr>
          <p:spPr bwMode="auto">
            <a:xfrm>
              <a:off x="1834" y="1635"/>
              <a:ext cx="28" cy="32"/>
            </a:xfrm>
            <a:custGeom>
              <a:avLst/>
              <a:gdLst>
                <a:gd name="T0" fmla="*/ 0 w 28"/>
                <a:gd name="T1" fmla="*/ 11 h 32"/>
                <a:gd name="T2" fmla="*/ 10 w 28"/>
                <a:gd name="T3" fmla="*/ 31 h 32"/>
                <a:gd name="T4" fmla="*/ 27 w 28"/>
                <a:gd name="T5" fmla="*/ 19 h 32"/>
                <a:gd name="T6" fmla="*/ 18 w 28"/>
                <a:gd name="T7" fmla="*/ 0 h 32"/>
                <a:gd name="T8" fmla="*/ 0 w 28"/>
                <a:gd name="T9" fmla="*/ 1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2"/>
                <a:gd name="T17" fmla="*/ 28 w 2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2">
                  <a:moveTo>
                    <a:pt x="0" y="11"/>
                  </a:moveTo>
                  <a:lnTo>
                    <a:pt x="10" y="31"/>
                  </a:lnTo>
                  <a:lnTo>
                    <a:pt x="27" y="19"/>
                  </a:lnTo>
                  <a:lnTo>
                    <a:pt x="18" y="0"/>
                  </a:lnTo>
                  <a:lnTo>
                    <a:pt x="0" y="1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61" name="Freeform 181"/>
            <p:cNvSpPr>
              <a:spLocks/>
            </p:cNvSpPr>
            <p:nvPr/>
          </p:nvSpPr>
          <p:spPr bwMode="auto">
            <a:xfrm>
              <a:off x="1853" y="1623"/>
              <a:ext cx="17" cy="34"/>
            </a:xfrm>
            <a:custGeom>
              <a:avLst/>
              <a:gdLst>
                <a:gd name="T0" fmla="*/ 0 w 17"/>
                <a:gd name="T1" fmla="*/ 11 h 34"/>
                <a:gd name="T2" fmla="*/ 7 w 17"/>
                <a:gd name="T3" fmla="*/ 33 h 34"/>
                <a:gd name="T4" fmla="*/ 16 w 17"/>
                <a:gd name="T5" fmla="*/ 0 h 34"/>
                <a:gd name="T6" fmla="*/ 0 w 17"/>
                <a:gd name="T7" fmla="*/ 11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0" y="11"/>
                  </a:moveTo>
                  <a:lnTo>
                    <a:pt x="7" y="33"/>
                  </a:lnTo>
                  <a:lnTo>
                    <a:pt x="16" y="0"/>
                  </a:lnTo>
                  <a:lnTo>
                    <a:pt x="0" y="1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62" name="Freeform 182"/>
            <p:cNvSpPr>
              <a:spLocks/>
            </p:cNvSpPr>
            <p:nvPr/>
          </p:nvSpPr>
          <p:spPr bwMode="auto">
            <a:xfrm>
              <a:off x="1861" y="1623"/>
              <a:ext cx="19" cy="34"/>
            </a:xfrm>
            <a:custGeom>
              <a:avLst/>
              <a:gdLst>
                <a:gd name="T0" fmla="*/ 0 w 19"/>
                <a:gd name="T1" fmla="*/ 33 h 34"/>
                <a:gd name="T2" fmla="*/ 9 w 19"/>
                <a:gd name="T3" fmla="*/ 0 h 34"/>
                <a:gd name="T4" fmla="*/ 18 w 19"/>
                <a:gd name="T5" fmla="*/ 22 h 34"/>
                <a:gd name="T6" fmla="*/ 0 w 19"/>
                <a:gd name="T7" fmla="*/ 33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4"/>
                <a:gd name="T14" fmla="*/ 19 w 19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4">
                  <a:moveTo>
                    <a:pt x="0" y="33"/>
                  </a:moveTo>
                  <a:lnTo>
                    <a:pt x="9" y="0"/>
                  </a:lnTo>
                  <a:lnTo>
                    <a:pt x="18" y="22"/>
                  </a:lnTo>
                  <a:lnTo>
                    <a:pt x="0" y="3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63" name="Freeform 183"/>
            <p:cNvSpPr>
              <a:spLocks/>
            </p:cNvSpPr>
            <p:nvPr/>
          </p:nvSpPr>
          <p:spPr bwMode="auto">
            <a:xfrm>
              <a:off x="1853" y="1623"/>
              <a:ext cx="27" cy="34"/>
            </a:xfrm>
            <a:custGeom>
              <a:avLst/>
              <a:gdLst>
                <a:gd name="T0" fmla="*/ 0 w 27"/>
                <a:gd name="T1" fmla="*/ 11 h 34"/>
                <a:gd name="T2" fmla="*/ 8 w 27"/>
                <a:gd name="T3" fmla="*/ 33 h 34"/>
                <a:gd name="T4" fmla="*/ 26 w 27"/>
                <a:gd name="T5" fmla="*/ 22 h 34"/>
                <a:gd name="T6" fmla="*/ 17 w 27"/>
                <a:gd name="T7" fmla="*/ 0 h 34"/>
                <a:gd name="T8" fmla="*/ 0 w 27"/>
                <a:gd name="T9" fmla="*/ 1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4"/>
                <a:gd name="T17" fmla="*/ 27 w 27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4">
                  <a:moveTo>
                    <a:pt x="0" y="11"/>
                  </a:moveTo>
                  <a:lnTo>
                    <a:pt x="8" y="33"/>
                  </a:lnTo>
                  <a:lnTo>
                    <a:pt x="26" y="22"/>
                  </a:lnTo>
                  <a:lnTo>
                    <a:pt x="17" y="0"/>
                  </a:lnTo>
                  <a:lnTo>
                    <a:pt x="0" y="1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64" name="Freeform 184"/>
            <p:cNvSpPr>
              <a:spLocks/>
            </p:cNvSpPr>
            <p:nvPr/>
          </p:nvSpPr>
          <p:spPr bwMode="auto">
            <a:xfrm>
              <a:off x="1869" y="1615"/>
              <a:ext cx="21" cy="31"/>
            </a:xfrm>
            <a:custGeom>
              <a:avLst/>
              <a:gdLst>
                <a:gd name="T0" fmla="*/ 0 w 21"/>
                <a:gd name="T1" fmla="*/ 8 h 31"/>
                <a:gd name="T2" fmla="*/ 9 w 21"/>
                <a:gd name="T3" fmla="*/ 30 h 31"/>
                <a:gd name="T4" fmla="*/ 20 w 21"/>
                <a:gd name="T5" fmla="*/ 0 h 31"/>
                <a:gd name="T6" fmla="*/ 0 w 21"/>
                <a:gd name="T7" fmla="*/ 8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1"/>
                <a:gd name="T14" fmla="*/ 21 w 21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1">
                  <a:moveTo>
                    <a:pt x="0" y="8"/>
                  </a:moveTo>
                  <a:lnTo>
                    <a:pt x="9" y="30"/>
                  </a:lnTo>
                  <a:lnTo>
                    <a:pt x="20" y="0"/>
                  </a:lnTo>
                  <a:lnTo>
                    <a:pt x="0" y="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65" name="Freeform 185"/>
            <p:cNvSpPr>
              <a:spLocks/>
            </p:cNvSpPr>
            <p:nvPr/>
          </p:nvSpPr>
          <p:spPr bwMode="auto">
            <a:xfrm>
              <a:off x="1879" y="1615"/>
              <a:ext cx="19" cy="31"/>
            </a:xfrm>
            <a:custGeom>
              <a:avLst/>
              <a:gdLst>
                <a:gd name="T0" fmla="*/ 0 w 19"/>
                <a:gd name="T1" fmla="*/ 30 h 31"/>
                <a:gd name="T2" fmla="*/ 10 w 19"/>
                <a:gd name="T3" fmla="*/ 0 h 31"/>
                <a:gd name="T4" fmla="*/ 18 w 19"/>
                <a:gd name="T5" fmla="*/ 21 h 31"/>
                <a:gd name="T6" fmla="*/ 0 w 19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0" y="30"/>
                  </a:moveTo>
                  <a:lnTo>
                    <a:pt x="10" y="0"/>
                  </a:lnTo>
                  <a:lnTo>
                    <a:pt x="18" y="21"/>
                  </a:lnTo>
                  <a:lnTo>
                    <a:pt x="0" y="3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66" name="Freeform 186"/>
            <p:cNvSpPr>
              <a:spLocks/>
            </p:cNvSpPr>
            <p:nvPr/>
          </p:nvSpPr>
          <p:spPr bwMode="auto">
            <a:xfrm>
              <a:off x="1869" y="1615"/>
              <a:ext cx="29" cy="31"/>
            </a:xfrm>
            <a:custGeom>
              <a:avLst/>
              <a:gdLst>
                <a:gd name="T0" fmla="*/ 0 w 29"/>
                <a:gd name="T1" fmla="*/ 8 h 31"/>
                <a:gd name="T2" fmla="*/ 9 w 29"/>
                <a:gd name="T3" fmla="*/ 30 h 31"/>
                <a:gd name="T4" fmla="*/ 28 w 29"/>
                <a:gd name="T5" fmla="*/ 21 h 31"/>
                <a:gd name="T6" fmla="*/ 20 w 29"/>
                <a:gd name="T7" fmla="*/ 0 h 31"/>
                <a:gd name="T8" fmla="*/ 0 w 29"/>
                <a:gd name="T9" fmla="*/ 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0" y="8"/>
                  </a:moveTo>
                  <a:lnTo>
                    <a:pt x="9" y="30"/>
                  </a:lnTo>
                  <a:lnTo>
                    <a:pt x="28" y="21"/>
                  </a:lnTo>
                  <a:lnTo>
                    <a:pt x="20" y="0"/>
                  </a:lnTo>
                  <a:lnTo>
                    <a:pt x="0" y="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67" name="Freeform 187"/>
            <p:cNvSpPr>
              <a:spLocks/>
            </p:cNvSpPr>
            <p:nvPr/>
          </p:nvSpPr>
          <p:spPr bwMode="auto">
            <a:xfrm>
              <a:off x="1889" y="1606"/>
              <a:ext cx="20" cy="32"/>
            </a:xfrm>
            <a:custGeom>
              <a:avLst/>
              <a:gdLst>
                <a:gd name="T0" fmla="*/ 0 w 20"/>
                <a:gd name="T1" fmla="*/ 9 h 32"/>
                <a:gd name="T2" fmla="*/ 7 w 20"/>
                <a:gd name="T3" fmla="*/ 31 h 32"/>
                <a:gd name="T4" fmla="*/ 19 w 20"/>
                <a:gd name="T5" fmla="*/ 0 h 32"/>
                <a:gd name="T6" fmla="*/ 0 w 20"/>
                <a:gd name="T7" fmla="*/ 9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2"/>
                <a:gd name="T14" fmla="*/ 20 w 20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2">
                  <a:moveTo>
                    <a:pt x="0" y="9"/>
                  </a:moveTo>
                  <a:lnTo>
                    <a:pt x="7" y="31"/>
                  </a:lnTo>
                  <a:lnTo>
                    <a:pt x="19" y="0"/>
                  </a:lnTo>
                  <a:lnTo>
                    <a:pt x="0" y="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68" name="Freeform 188"/>
            <p:cNvSpPr>
              <a:spLocks/>
            </p:cNvSpPr>
            <p:nvPr/>
          </p:nvSpPr>
          <p:spPr bwMode="auto">
            <a:xfrm>
              <a:off x="1897" y="1606"/>
              <a:ext cx="19" cy="32"/>
            </a:xfrm>
            <a:custGeom>
              <a:avLst/>
              <a:gdLst>
                <a:gd name="T0" fmla="*/ 0 w 19"/>
                <a:gd name="T1" fmla="*/ 31 h 32"/>
                <a:gd name="T2" fmla="*/ 11 w 19"/>
                <a:gd name="T3" fmla="*/ 0 h 32"/>
                <a:gd name="T4" fmla="*/ 18 w 19"/>
                <a:gd name="T5" fmla="*/ 22 h 32"/>
                <a:gd name="T6" fmla="*/ 0 w 19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2"/>
                <a:gd name="T14" fmla="*/ 19 w 1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2">
                  <a:moveTo>
                    <a:pt x="0" y="31"/>
                  </a:moveTo>
                  <a:lnTo>
                    <a:pt x="11" y="0"/>
                  </a:lnTo>
                  <a:lnTo>
                    <a:pt x="18" y="22"/>
                  </a:lnTo>
                  <a:lnTo>
                    <a:pt x="0" y="3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69" name="Freeform 189"/>
            <p:cNvSpPr>
              <a:spLocks/>
            </p:cNvSpPr>
            <p:nvPr/>
          </p:nvSpPr>
          <p:spPr bwMode="auto">
            <a:xfrm>
              <a:off x="1889" y="1606"/>
              <a:ext cx="27" cy="32"/>
            </a:xfrm>
            <a:custGeom>
              <a:avLst/>
              <a:gdLst>
                <a:gd name="T0" fmla="*/ 0 w 27"/>
                <a:gd name="T1" fmla="*/ 9 h 32"/>
                <a:gd name="T2" fmla="*/ 7 w 27"/>
                <a:gd name="T3" fmla="*/ 31 h 32"/>
                <a:gd name="T4" fmla="*/ 26 w 27"/>
                <a:gd name="T5" fmla="*/ 22 h 32"/>
                <a:gd name="T6" fmla="*/ 19 w 27"/>
                <a:gd name="T7" fmla="*/ 0 h 32"/>
                <a:gd name="T8" fmla="*/ 0 w 27"/>
                <a:gd name="T9" fmla="*/ 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2"/>
                <a:gd name="T17" fmla="*/ 27 w 2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2">
                  <a:moveTo>
                    <a:pt x="0" y="9"/>
                  </a:moveTo>
                  <a:lnTo>
                    <a:pt x="7" y="31"/>
                  </a:lnTo>
                  <a:lnTo>
                    <a:pt x="26" y="22"/>
                  </a:lnTo>
                  <a:lnTo>
                    <a:pt x="19" y="0"/>
                  </a:lnTo>
                  <a:lnTo>
                    <a:pt x="0" y="9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70" name="Freeform 190"/>
            <p:cNvSpPr>
              <a:spLocks/>
            </p:cNvSpPr>
            <p:nvPr/>
          </p:nvSpPr>
          <p:spPr bwMode="auto">
            <a:xfrm>
              <a:off x="1908" y="1598"/>
              <a:ext cx="23" cy="31"/>
            </a:xfrm>
            <a:custGeom>
              <a:avLst/>
              <a:gdLst>
                <a:gd name="T0" fmla="*/ 0 w 23"/>
                <a:gd name="T1" fmla="*/ 8 h 31"/>
                <a:gd name="T2" fmla="*/ 7 w 23"/>
                <a:gd name="T3" fmla="*/ 30 h 31"/>
                <a:gd name="T4" fmla="*/ 22 w 23"/>
                <a:gd name="T5" fmla="*/ 0 h 31"/>
                <a:gd name="T6" fmla="*/ 0 w 23"/>
                <a:gd name="T7" fmla="*/ 8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1"/>
                <a:gd name="T14" fmla="*/ 23 w 23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1">
                  <a:moveTo>
                    <a:pt x="0" y="8"/>
                  </a:moveTo>
                  <a:lnTo>
                    <a:pt x="7" y="30"/>
                  </a:lnTo>
                  <a:lnTo>
                    <a:pt x="22" y="0"/>
                  </a:lnTo>
                  <a:lnTo>
                    <a:pt x="0" y="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71" name="Freeform 191"/>
            <p:cNvSpPr>
              <a:spLocks/>
            </p:cNvSpPr>
            <p:nvPr/>
          </p:nvSpPr>
          <p:spPr bwMode="auto">
            <a:xfrm>
              <a:off x="1915" y="1598"/>
              <a:ext cx="21" cy="31"/>
            </a:xfrm>
            <a:custGeom>
              <a:avLst/>
              <a:gdLst>
                <a:gd name="T0" fmla="*/ 0 w 21"/>
                <a:gd name="T1" fmla="*/ 30 h 31"/>
                <a:gd name="T2" fmla="*/ 13 w 21"/>
                <a:gd name="T3" fmla="*/ 0 h 31"/>
                <a:gd name="T4" fmla="*/ 20 w 21"/>
                <a:gd name="T5" fmla="*/ 21 h 31"/>
                <a:gd name="T6" fmla="*/ 0 w 21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1"/>
                <a:gd name="T14" fmla="*/ 21 w 21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1">
                  <a:moveTo>
                    <a:pt x="0" y="30"/>
                  </a:moveTo>
                  <a:lnTo>
                    <a:pt x="13" y="0"/>
                  </a:lnTo>
                  <a:lnTo>
                    <a:pt x="20" y="21"/>
                  </a:lnTo>
                  <a:lnTo>
                    <a:pt x="0" y="3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72" name="Freeform 192"/>
            <p:cNvSpPr>
              <a:spLocks/>
            </p:cNvSpPr>
            <p:nvPr/>
          </p:nvSpPr>
          <p:spPr bwMode="auto">
            <a:xfrm>
              <a:off x="1908" y="1598"/>
              <a:ext cx="28" cy="31"/>
            </a:xfrm>
            <a:custGeom>
              <a:avLst/>
              <a:gdLst>
                <a:gd name="T0" fmla="*/ 0 w 28"/>
                <a:gd name="T1" fmla="*/ 8 h 31"/>
                <a:gd name="T2" fmla="*/ 6 w 28"/>
                <a:gd name="T3" fmla="*/ 30 h 31"/>
                <a:gd name="T4" fmla="*/ 27 w 28"/>
                <a:gd name="T5" fmla="*/ 21 h 31"/>
                <a:gd name="T6" fmla="*/ 20 w 28"/>
                <a:gd name="T7" fmla="*/ 0 h 31"/>
                <a:gd name="T8" fmla="*/ 0 w 28"/>
                <a:gd name="T9" fmla="*/ 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0" y="8"/>
                  </a:moveTo>
                  <a:lnTo>
                    <a:pt x="6" y="30"/>
                  </a:lnTo>
                  <a:lnTo>
                    <a:pt x="27" y="21"/>
                  </a:lnTo>
                  <a:lnTo>
                    <a:pt x="20" y="0"/>
                  </a:lnTo>
                  <a:lnTo>
                    <a:pt x="0" y="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73" name="Freeform 193"/>
            <p:cNvSpPr>
              <a:spLocks/>
            </p:cNvSpPr>
            <p:nvPr/>
          </p:nvSpPr>
          <p:spPr bwMode="auto">
            <a:xfrm>
              <a:off x="1930" y="1589"/>
              <a:ext cx="22" cy="32"/>
            </a:xfrm>
            <a:custGeom>
              <a:avLst/>
              <a:gdLst>
                <a:gd name="T0" fmla="*/ 0 w 22"/>
                <a:gd name="T1" fmla="*/ 8 h 32"/>
                <a:gd name="T2" fmla="*/ 6 w 22"/>
                <a:gd name="T3" fmla="*/ 31 h 32"/>
                <a:gd name="T4" fmla="*/ 21 w 22"/>
                <a:gd name="T5" fmla="*/ 0 h 32"/>
                <a:gd name="T6" fmla="*/ 0 w 22"/>
                <a:gd name="T7" fmla="*/ 8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2"/>
                <a:gd name="T14" fmla="*/ 22 w 22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2">
                  <a:moveTo>
                    <a:pt x="0" y="8"/>
                  </a:moveTo>
                  <a:lnTo>
                    <a:pt x="6" y="31"/>
                  </a:lnTo>
                  <a:lnTo>
                    <a:pt x="21" y="0"/>
                  </a:lnTo>
                  <a:lnTo>
                    <a:pt x="0" y="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74" name="Freeform 194"/>
            <p:cNvSpPr>
              <a:spLocks/>
            </p:cNvSpPr>
            <p:nvPr/>
          </p:nvSpPr>
          <p:spPr bwMode="auto">
            <a:xfrm>
              <a:off x="1935" y="1589"/>
              <a:ext cx="22" cy="32"/>
            </a:xfrm>
            <a:custGeom>
              <a:avLst/>
              <a:gdLst>
                <a:gd name="T0" fmla="*/ 0 w 22"/>
                <a:gd name="T1" fmla="*/ 31 h 32"/>
                <a:gd name="T2" fmla="*/ 15 w 22"/>
                <a:gd name="T3" fmla="*/ 0 h 32"/>
                <a:gd name="T4" fmla="*/ 21 w 22"/>
                <a:gd name="T5" fmla="*/ 22 h 32"/>
                <a:gd name="T6" fmla="*/ 0 w 22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2"/>
                <a:gd name="T14" fmla="*/ 22 w 22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2">
                  <a:moveTo>
                    <a:pt x="0" y="31"/>
                  </a:moveTo>
                  <a:lnTo>
                    <a:pt x="15" y="0"/>
                  </a:lnTo>
                  <a:lnTo>
                    <a:pt x="21" y="22"/>
                  </a:lnTo>
                  <a:lnTo>
                    <a:pt x="0" y="3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75" name="Freeform 195"/>
            <p:cNvSpPr>
              <a:spLocks/>
            </p:cNvSpPr>
            <p:nvPr/>
          </p:nvSpPr>
          <p:spPr bwMode="auto">
            <a:xfrm>
              <a:off x="1930" y="1589"/>
              <a:ext cx="27" cy="32"/>
            </a:xfrm>
            <a:custGeom>
              <a:avLst/>
              <a:gdLst>
                <a:gd name="T0" fmla="*/ 0 w 27"/>
                <a:gd name="T1" fmla="*/ 8 h 32"/>
                <a:gd name="T2" fmla="*/ 6 w 27"/>
                <a:gd name="T3" fmla="*/ 31 h 32"/>
                <a:gd name="T4" fmla="*/ 26 w 27"/>
                <a:gd name="T5" fmla="*/ 22 h 32"/>
                <a:gd name="T6" fmla="*/ 20 w 27"/>
                <a:gd name="T7" fmla="*/ 0 h 32"/>
                <a:gd name="T8" fmla="*/ 0 w 27"/>
                <a:gd name="T9" fmla="*/ 8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2"/>
                <a:gd name="T17" fmla="*/ 27 w 2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2">
                  <a:moveTo>
                    <a:pt x="0" y="8"/>
                  </a:moveTo>
                  <a:lnTo>
                    <a:pt x="6" y="31"/>
                  </a:lnTo>
                  <a:lnTo>
                    <a:pt x="26" y="22"/>
                  </a:lnTo>
                  <a:lnTo>
                    <a:pt x="20" y="0"/>
                  </a:lnTo>
                  <a:lnTo>
                    <a:pt x="0" y="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76" name="Freeform 196"/>
            <p:cNvSpPr>
              <a:spLocks/>
            </p:cNvSpPr>
            <p:nvPr/>
          </p:nvSpPr>
          <p:spPr bwMode="auto">
            <a:xfrm>
              <a:off x="1951" y="1582"/>
              <a:ext cx="24" cy="29"/>
            </a:xfrm>
            <a:custGeom>
              <a:avLst/>
              <a:gdLst>
                <a:gd name="T0" fmla="*/ 0 w 24"/>
                <a:gd name="T1" fmla="*/ 7 h 29"/>
                <a:gd name="T2" fmla="*/ 5 w 24"/>
                <a:gd name="T3" fmla="*/ 28 h 29"/>
                <a:gd name="T4" fmla="*/ 23 w 24"/>
                <a:gd name="T5" fmla="*/ 0 h 29"/>
                <a:gd name="T6" fmla="*/ 0 w 24"/>
                <a:gd name="T7" fmla="*/ 7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9"/>
                <a:gd name="T14" fmla="*/ 24 w 24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9">
                  <a:moveTo>
                    <a:pt x="0" y="7"/>
                  </a:moveTo>
                  <a:lnTo>
                    <a:pt x="5" y="28"/>
                  </a:lnTo>
                  <a:lnTo>
                    <a:pt x="23" y="0"/>
                  </a:lnTo>
                  <a:lnTo>
                    <a:pt x="0" y="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77" name="Freeform 197"/>
            <p:cNvSpPr>
              <a:spLocks/>
            </p:cNvSpPr>
            <p:nvPr/>
          </p:nvSpPr>
          <p:spPr bwMode="auto">
            <a:xfrm>
              <a:off x="1956" y="1582"/>
              <a:ext cx="24" cy="29"/>
            </a:xfrm>
            <a:custGeom>
              <a:avLst/>
              <a:gdLst>
                <a:gd name="T0" fmla="*/ 0 w 24"/>
                <a:gd name="T1" fmla="*/ 28 h 29"/>
                <a:gd name="T2" fmla="*/ 18 w 24"/>
                <a:gd name="T3" fmla="*/ 0 h 29"/>
                <a:gd name="T4" fmla="*/ 23 w 24"/>
                <a:gd name="T5" fmla="*/ 20 h 29"/>
                <a:gd name="T6" fmla="*/ 0 w 24"/>
                <a:gd name="T7" fmla="*/ 28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9"/>
                <a:gd name="T14" fmla="*/ 24 w 24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9">
                  <a:moveTo>
                    <a:pt x="0" y="28"/>
                  </a:moveTo>
                  <a:lnTo>
                    <a:pt x="18" y="0"/>
                  </a:lnTo>
                  <a:lnTo>
                    <a:pt x="23" y="20"/>
                  </a:lnTo>
                  <a:lnTo>
                    <a:pt x="0" y="28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78" name="Freeform 198"/>
            <p:cNvSpPr>
              <a:spLocks/>
            </p:cNvSpPr>
            <p:nvPr/>
          </p:nvSpPr>
          <p:spPr bwMode="auto">
            <a:xfrm>
              <a:off x="1951" y="1582"/>
              <a:ext cx="29" cy="29"/>
            </a:xfrm>
            <a:custGeom>
              <a:avLst/>
              <a:gdLst>
                <a:gd name="T0" fmla="*/ 0 w 29"/>
                <a:gd name="T1" fmla="*/ 7 h 29"/>
                <a:gd name="T2" fmla="*/ 5 w 29"/>
                <a:gd name="T3" fmla="*/ 28 h 29"/>
                <a:gd name="T4" fmla="*/ 28 w 29"/>
                <a:gd name="T5" fmla="*/ 20 h 29"/>
                <a:gd name="T6" fmla="*/ 23 w 29"/>
                <a:gd name="T7" fmla="*/ 0 h 29"/>
                <a:gd name="T8" fmla="*/ 0 w 29"/>
                <a:gd name="T9" fmla="*/ 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7"/>
                  </a:moveTo>
                  <a:lnTo>
                    <a:pt x="5" y="28"/>
                  </a:lnTo>
                  <a:lnTo>
                    <a:pt x="28" y="20"/>
                  </a:lnTo>
                  <a:lnTo>
                    <a:pt x="23" y="0"/>
                  </a:lnTo>
                  <a:lnTo>
                    <a:pt x="0" y="7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79" name="Freeform 199"/>
            <p:cNvSpPr>
              <a:spLocks/>
            </p:cNvSpPr>
            <p:nvPr/>
          </p:nvSpPr>
          <p:spPr bwMode="auto">
            <a:xfrm>
              <a:off x="1974" y="1575"/>
              <a:ext cx="23" cy="30"/>
            </a:xfrm>
            <a:custGeom>
              <a:avLst/>
              <a:gdLst>
                <a:gd name="T0" fmla="*/ 0 w 23"/>
                <a:gd name="T1" fmla="*/ 7 h 30"/>
                <a:gd name="T2" fmla="*/ 4 w 23"/>
                <a:gd name="T3" fmla="*/ 29 h 30"/>
                <a:gd name="T4" fmla="*/ 22 w 23"/>
                <a:gd name="T5" fmla="*/ 0 h 30"/>
                <a:gd name="T6" fmla="*/ 0 w 23"/>
                <a:gd name="T7" fmla="*/ 7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0"/>
                <a:gd name="T14" fmla="*/ 23 w 2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0">
                  <a:moveTo>
                    <a:pt x="0" y="7"/>
                  </a:moveTo>
                  <a:lnTo>
                    <a:pt x="4" y="29"/>
                  </a:lnTo>
                  <a:lnTo>
                    <a:pt x="22" y="0"/>
                  </a:lnTo>
                  <a:lnTo>
                    <a:pt x="0" y="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80" name="Freeform 200"/>
            <p:cNvSpPr>
              <a:spLocks/>
            </p:cNvSpPr>
            <p:nvPr/>
          </p:nvSpPr>
          <p:spPr bwMode="auto">
            <a:xfrm>
              <a:off x="1979" y="1575"/>
              <a:ext cx="25" cy="30"/>
            </a:xfrm>
            <a:custGeom>
              <a:avLst/>
              <a:gdLst>
                <a:gd name="T0" fmla="*/ 0 w 25"/>
                <a:gd name="T1" fmla="*/ 29 h 30"/>
                <a:gd name="T2" fmla="*/ 19 w 25"/>
                <a:gd name="T3" fmla="*/ 0 h 30"/>
                <a:gd name="T4" fmla="*/ 24 w 25"/>
                <a:gd name="T5" fmla="*/ 22 h 30"/>
                <a:gd name="T6" fmla="*/ 0 w 25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30"/>
                <a:gd name="T14" fmla="*/ 25 w 25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30">
                  <a:moveTo>
                    <a:pt x="0" y="29"/>
                  </a:moveTo>
                  <a:lnTo>
                    <a:pt x="19" y="0"/>
                  </a:lnTo>
                  <a:lnTo>
                    <a:pt x="24" y="22"/>
                  </a:lnTo>
                  <a:lnTo>
                    <a:pt x="0" y="2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81" name="Freeform 201"/>
            <p:cNvSpPr>
              <a:spLocks/>
            </p:cNvSpPr>
            <p:nvPr/>
          </p:nvSpPr>
          <p:spPr bwMode="auto">
            <a:xfrm>
              <a:off x="1974" y="1575"/>
              <a:ext cx="30" cy="30"/>
            </a:xfrm>
            <a:custGeom>
              <a:avLst/>
              <a:gdLst>
                <a:gd name="T0" fmla="*/ 0 w 30"/>
                <a:gd name="T1" fmla="*/ 7 h 30"/>
                <a:gd name="T2" fmla="*/ 4 w 30"/>
                <a:gd name="T3" fmla="*/ 29 h 30"/>
                <a:gd name="T4" fmla="*/ 29 w 30"/>
                <a:gd name="T5" fmla="*/ 22 h 30"/>
                <a:gd name="T6" fmla="*/ 24 w 30"/>
                <a:gd name="T7" fmla="*/ 0 h 30"/>
                <a:gd name="T8" fmla="*/ 0 w 30"/>
                <a:gd name="T9" fmla="*/ 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0"/>
                <a:gd name="T17" fmla="*/ 30 w 30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0">
                  <a:moveTo>
                    <a:pt x="0" y="7"/>
                  </a:moveTo>
                  <a:lnTo>
                    <a:pt x="4" y="29"/>
                  </a:lnTo>
                  <a:lnTo>
                    <a:pt x="29" y="22"/>
                  </a:lnTo>
                  <a:lnTo>
                    <a:pt x="24" y="0"/>
                  </a:lnTo>
                  <a:lnTo>
                    <a:pt x="0" y="7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82" name="Freeform 202"/>
            <p:cNvSpPr>
              <a:spLocks/>
            </p:cNvSpPr>
            <p:nvPr/>
          </p:nvSpPr>
          <p:spPr bwMode="auto">
            <a:xfrm>
              <a:off x="1996" y="1568"/>
              <a:ext cx="27" cy="31"/>
            </a:xfrm>
            <a:custGeom>
              <a:avLst/>
              <a:gdLst>
                <a:gd name="T0" fmla="*/ 0 w 27"/>
                <a:gd name="T1" fmla="*/ 6 h 31"/>
                <a:gd name="T2" fmla="*/ 5 w 27"/>
                <a:gd name="T3" fmla="*/ 30 h 31"/>
                <a:gd name="T4" fmla="*/ 26 w 27"/>
                <a:gd name="T5" fmla="*/ 0 h 31"/>
                <a:gd name="T6" fmla="*/ 0 w 27"/>
                <a:gd name="T7" fmla="*/ 6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31"/>
                <a:gd name="T14" fmla="*/ 27 w 27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31">
                  <a:moveTo>
                    <a:pt x="0" y="6"/>
                  </a:moveTo>
                  <a:lnTo>
                    <a:pt x="5" y="30"/>
                  </a:lnTo>
                  <a:lnTo>
                    <a:pt x="26" y="0"/>
                  </a:lnTo>
                  <a:lnTo>
                    <a:pt x="0" y="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83" name="Freeform 203"/>
            <p:cNvSpPr>
              <a:spLocks/>
            </p:cNvSpPr>
            <p:nvPr/>
          </p:nvSpPr>
          <p:spPr bwMode="auto">
            <a:xfrm>
              <a:off x="2003" y="1568"/>
              <a:ext cx="24" cy="31"/>
            </a:xfrm>
            <a:custGeom>
              <a:avLst/>
              <a:gdLst>
                <a:gd name="T0" fmla="*/ 0 w 24"/>
                <a:gd name="T1" fmla="*/ 30 h 31"/>
                <a:gd name="T2" fmla="*/ 19 w 24"/>
                <a:gd name="T3" fmla="*/ 0 h 31"/>
                <a:gd name="T4" fmla="*/ 23 w 24"/>
                <a:gd name="T5" fmla="*/ 23 h 31"/>
                <a:gd name="T6" fmla="*/ 0 w 24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31"/>
                <a:gd name="T14" fmla="*/ 24 w 24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31">
                  <a:moveTo>
                    <a:pt x="0" y="30"/>
                  </a:moveTo>
                  <a:lnTo>
                    <a:pt x="19" y="0"/>
                  </a:lnTo>
                  <a:lnTo>
                    <a:pt x="23" y="23"/>
                  </a:lnTo>
                  <a:lnTo>
                    <a:pt x="0" y="3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84" name="Freeform 204"/>
            <p:cNvSpPr>
              <a:spLocks/>
            </p:cNvSpPr>
            <p:nvPr/>
          </p:nvSpPr>
          <p:spPr bwMode="auto">
            <a:xfrm>
              <a:off x="1996" y="1568"/>
              <a:ext cx="31" cy="31"/>
            </a:xfrm>
            <a:custGeom>
              <a:avLst/>
              <a:gdLst>
                <a:gd name="T0" fmla="*/ 0 w 31"/>
                <a:gd name="T1" fmla="*/ 6 h 31"/>
                <a:gd name="T2" fmla="*/ 5 w 31"/>
                <a:gd name="T3" fmla="*/ 30 h 31"/>
                <a:gd name="T4" fmla="*/ 30 w 31"/>
                <a:gd name="T5" fmla="*/ 23 h 31"/>
                <a:gd name="T6" fmla="*/ 26 w 31"/>
                <a:gd name="T7" fmla="*/ 0 h 31"/>
                <a:gd name="T8" fmla="*/ 0 w 31"/>
                <a:gd name="T9" fmla="*/ 6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1"/>
                <a:gd name="T17" fmla="*/ 31 w 31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1">
                  <a:moveTo>
                    <a:pt x="0" y="6"/>
                  </a:moveTo>
                  <a:lnTo>
                    <a:pt x="5" y="30"/>
                  </a:lnTo>
                  <a:lnTo>
                    <a:pt x="30" y="23"/>
                  </a:lnTo>
                  <a:lnTo>
                    <a:pt x="26" y="0"/>
                  </a:lnTo>
                  <a:lnTo>
                    <a:pt x="0" y="6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85" name="Freeform 205"/>
            <p:cNvSpPr>
              <a:spLocks/>
            </p:cNvSpPr>
            <p:nvPr/>
          </p:nvSpPr>
          <p:spPr bwMode="auto">
            <a:xfrm>
              <a:off x="2022" y="1561"/>
              <a:ext cx="24" cy="31"/>
            </a:xfrm>
            <a:custGeom>
              <a:avLst/>
              <a:gdLst>
                <a:gd name="T0" fmla="*/ 0 w 24"/>
                <a:gd name="T1" fmla="*/ 5 h 31"/>
                <a:gd name="T2" fmla="*/ 3 w 24"/>
                <a:gd name="T3" fmla="*/ 30 h 31"/>
                <a:gd name="T4" fmla="*/ 23 w 24"/>
                <a:gd name="T5" fmla="*/ 0 h 31"/>
                <a:gd name="T6" fmla="*/ 0 w 24"/>
                <a:gd name="T7" fmla="*/ 5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31"/>
                <a:gd name="T14" fmla="*/ 24 w 24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31">
                  <a:moveTo>
                    <a:pt x="0" y="5"/>
                  </a:moveTo>
                  <a:lnTo>
                    <a:pt x="3" y="30"/>
                  </a:lnTo>
                  <a:lnTo>
                    <a:pt x="23" y="0"/>
                  </a:lnTo>
                  <a:lnTo>
                    <a:pt x="0" y="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86" name="Freeform 206"/>
            <p:cNvSpPr>
              <a:spLocks/>
            </p:cNvSpPr>
            <p:nvPr/>
          </p:nvSpPr>
          <p:spPr bwMode="auto">
            <a:xfrm>
              <a:off x="2026" y="1561"/>
              <a:ext cx="24" cy="31"/>
            </a:xfrm>
            <a:custGeom>
              <a:avLst/>
              <a:gdLst>
                <a:gd name="T0" fmla="*/ 0 w 24"/>
                <a:gd name="T1" fmla="*/ 30 h 31"/>
                <a:gd name="T2" fmla="*/ 19 w 24"/>
                <a:gd name="T3" fmla="*/ 0 h 31"/>
                <a:gd name="T4" fmla="*/ 23 w 24"/>
                <a:gd name="T5" fmla="*/ 23 h 31"/>
                <a:gd name="T6" fmla="*/ 0 w 24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31"/>
                <a:gd name="T14" fmla="*/ 24 w 24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31">
                  <a:moveTo>
                    <a:pt x="0" y="30"/>
                  </a:moveTo>
                  <a:lnTo>
                    <a:pt x="19" y="0"/>
                  </a:lnTo>
                  <a:lnTo>
                    <a:pt x="23" y="23"/>
                  </a:lnTo>
                  <a:lnTo>
                    <a:pt x="0" y="3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87" name="Freeform 207"/>
            <p:cNvSpPr>
              <a:spLocks/>
            </p:cNvSpPr>
            <p:nvPr/>
          </p:nvSpPr>
          <p:spPr bwMode="auto">
            <a:xfrm>
              <a:off x="2022" y="1561"/>
              <a:ext cx="28" cy="31"/>
            </a:xfrm>
            <a:custGeom>
              <a:avLst/>
              <a:gdLst>
                <a:gd name="T0" fmla="*/ 0 w 28"/>
                <a:gd name="T1" fmla="*/ 5 h 31"/>
                <a:gd name="T2" fmla="*/ 3 w 28"/>
                <a:gd name="T3" fmla="*/ 30 h 31"/>
                <a:gd name="T4" fmla="*/ 27 w 28"/>
                <a:gd name="T5" fmla="*/ 23 h 31"/>
                <a:gd name="T6" fmla="*/ 23 w 28"/>
                <a:gd name="T7" fmla="*/ 0 h 31"/>
                <a:gd name="T8" fmla="*/ 0 w 28"/>
                <a:gd name="T9" fmla="*/ 5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0" y="5"/>
                  </a:moveTo>
                  <a:lnTo>
                    <a:pt x="3" y="30"/>
                  </a:lnTo>
                  <a:lnTo>
                    <a:pt x="27" y="23"/>
                  </a:lnTo>
                  <a:lnTo>
                    <a:pt x="23" y="0"/>
                  </a:lnTo>
                  <a:lnTo>
                    <a:pt x="0" y="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88" name="Freeform 208"/>
            <p:cNvSpPr>
              <a:spLocks/>
            </p:cNvSpPr>
            <p:nvPr/>
          </p:nvSpPr>
          <p:spPr bwMode="auto">
            <a:xfrm>
              <a:off x="2045" y="1558"/>
              <a:ext cx="28" cy="26"/>
            </a:xfrm>
            <a:custGeom>
              <a:avLst/>
              <a:gdLst>
                <a:gd name="T0" fmla="*/ 0 w 28"/>
                <a:gd name="T1" fmla="*/ 5 h 26"/>
                <a:gd name="T2" fmla="*/ 4 w 28"/>
                <a:gd name="T3" fmla="*/ 25 h 26"/>
                <a:gd name="T4" fmla="*/ 27 w 28"/>
                <a:gd name="T5" fmla="*/ 0 h 26"/>
                <a:gd name="T6" fmla="*/ 0 w 28"/>
                <a:gd name="T7" fmla="*/ 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6"/>
                <a:gd name="T14" fmla="*/ 28 w 28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6">
                  <a:moveTo>
                    <a:pt x="0" y="5"/>
                  </a:moveTo>
                  <a:lnTo>
                    <a:pt x="4" y="25"/>
                  </a:lnTo>
                  <a:lnTo>
                    <a:pt x="27" y="0"/>
                  </a:lnTo>
                  <a:lnTo>
                    <a:pt x="0" y="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89" name="Freeform 209"/>
            <p:cNvSpPr>
              <a:spLocks/>
            </p:cNvSpPr>
            <p:nvPr/>
          </p:nvSpPr>
          <p:spPr bwMode="auto">
            <a:xfrm>
              <a:off x="2049" y="1558"/>
              <a:ext cx="28" cy="26"/>
            </a:xfrm>
            <a:custGeom>
              <a:avLst/>
              <a:gdLst>
                <a:gd name="T0" fmla="*/ 0 w 28"/>
                <a:gd name="T1" fmla="*/ 25 h 26"/>
                <a:gd name="T2" fmla="*/ 23 w 28"/>
                <a:gd name="T3" fmla="*/ 0 h 26"/>
                <a:gd name="T4" fmla="*/ 27 w 28"/>
                <a:gd name="T5" fmla="*/ 20 h 26"/>
                <a:gd name="T6" fmla="*/ 0 w 28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6"/>
                <a:gd name="T14" fmla="*/ 28 w 28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6">
                  <a:moveTo>
                    <a:pt x="0" y="25"/>
                  </a:moveTo>
                  <a:lnTo>
                    <a:pt x="23" y="0"/>
                  </a:lnTo>
                  <a:lnTo>
                    <a:pt x="27" y="20"/>
                  </a:lnTo>
                  <a:lnTo>
                    <a:pt x="0" y="2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90" name="Freeform 210"/>
            <p:cNvSpPr>
              <a:spLocks/>
            </p:cNvSpPr>
            <p:nvPr/>
          </p:nvSpPr>
          <p:spPr bwMode="auto">
            <a:xfrm>
              <a:off x="2045" y="1558"/>
              <a:ext cx="32" cy="26"/>
            </a:xfrm>
            <a:custGeom>
              <a:avLst/>
              <a:gdLst>
                <a:gd name="T0" fmla="*/ 0 w 32"/>
                <a:gd name="T1" fmla="*/ 5 h 26"/>
                <a:gd name="T2" fmla="*/ 4 w 32"/>
                <a:gd name="T3" fmla="*/ 25 h 26"/>
                <a:gd name="T4" fmla="*/ 31 w 32"/>
                <a:gd name="T5" fmla="*/ 20 h 26"/>
                <a:gd name="T6" fmla="*/ 27 w 32"/>
                <a:gd name="T7" fmla="*/ 0 h 26"/>
                <a:gd name="T8" fmla="*/ 0 w 32"/>
                <a:gd name="T9" fmla="*/ 5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6"/>
                <a:gd name="T17" fmla="*/ 32 w 32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6">
                  <a:moveTo>
                    <a:pt x="0" y="5"/>
                  </a:moveTo>
                  <a:lnTo>
                    <a:pt x="4" y="25"/>
                  </a:lnTo>
                  <a:lnTo>
                    <a:pt x="31" y="20"/>
                  </a:lnTo>
                  <a:lnTo>
                    <a:pt x="27" y="0"/>
                  </a:lnTo>
                  <a:lnTo>
                    <a:pt x="0" y="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91" name="Freeform 211"/>
            <p:cNvSpPr>
              <a:spLocks/>
            </p:cNvSpPr>
            <p:nvPr/>
          </p:nvSpPr>
          <p:spPr bwMode="auto">
            <a:xfrm>
              <a:off x="2072" y="1551"/>
              <a:ext cx="28" cy="28"/>
            </a:xfrm>
            <a:custGeom>
              <a:avLst/>
              <a:gdLst>
                <a:gd name="T0" fmla="*/ 0 w 28"/>
                <a:gd name="T1" fmla="*/ 5 h 28"/>
                <a:gd name="T2" fmla="*/ 3 w 28"/>
                <a:gd name="T3" fmla="*/ 27 h 28"/>
                <a:gd name="T4" fmla="*/ 27 w 28"/>
                <a:gd name="T5" fmla="*/ 0 h 28"/>
                <a:gd name="T6" fmla="*/ 0 w 28"/>
                <a:gd name="T7" fmla="*/ 5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8"/>
                <a:gd name="T14" fmla="*/ 28 w 2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8">
                  <a:moveTo>
                    <a:pt x="0" y="5"/>
                  </a:moveTo>
                  <a:lnTo>
                    <a:pt x="3" y="27"/>
                  </a:lnTo>
                  <a:lnTo>
                    <a:pt x="27" y="0"/>
                  </a:lnTo>
                  <a:lnTo>
                    <a:pt x="0" y="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92" name="Freeform 212"/>
            <p:cNvSpPr>
              <a:spLocks/>
            </p:cNvSpPr>
            <p:nvPr/>
          </p:nvSpPr>
          <p:spPr bwMode="auto">
            <a:xfrm>
              <a:off x="2076" y="1551"/>
              <a:ext cx="26" cy="28"/>
            </a:xfrm>
            <a:custGeom>
              <a:avLst/>
              <a:gdLst>
                <a:gd name="T0" fmla="*/ 0 w 26"/>
                <a:gd name="T1" fmla="*/ 27 h 28"/>
                <a:gd name="T2" fmla="*/ 22 w 26"/>
                <a:gd name="T3" fmla="*/ 0 h 28"/>
                <a:gd name="T4" fmla="*/ 25 w 26"/>
                <a:gd name="T5" fmla="*/ 22 h 28"/>
                <a:gd name="T6" fmla="*/ 0 w 26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8"/>
                <a:gd name="T14" fmla="*/ 26 w 26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8">
                  <a:moveTo>
                    <a:pt x="0" y="27"/>
                  </a:moveTo>
                  <a:lnTo>
                    <a:pt x="22" y="0"/>
                  </a:lnTo>
                  <a:lnTo>
                    <a:pt x="25" y="22"/>
                  </a:lnTo>
                  <a:lnTo>
                    <a:pt x="0" y="2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93" name="Freeform 213"/>
            <p:cNvSpPr>
              <a:spLocks/>
            </p:cNvSpPr>
            <p:nvPr/>
          </p:nvSpPr>
          <p:spPr bwMode="auto">
            <a:xfrm>
              <a:off x="2072" y="1551"/>
              <a:ext cx="30" cy="28"/>
            </a:xfrm>
            <a:custGeom>
              <a:avLst/>
              <a:gdLst>
                <a:gd name="T0" fmla="*/ 0 w 30"/>
                <a:gd name="T1" fmla="*/ 5 h 28"/>
                <a:gd name="T2" fmla="*/ 3 w 30"/>
                <a:gd name="T3" fmla="*/ 27 h 28"/>
                <a:gd name="T4" fmla="*/ 29 w 30"/>
                <a:gd name="T5" fmla="*/ 22 h 28"/>
                <a:gd name="T6" fmla="*/ 26 w 30"/>
                <a:gd name="T7" fmla="*/ 0 h 28"/>
                <a:gd name="T8" fmla="*/ 0 w 30"/>
                <a:gd name="T9" fmla="*/ 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8"/>
                <a:gd name="T17" fmla="*/ 30 w 30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8">
                  <a:moveTo>
                    <a:pt x="0" y="5"/>
                  </a:moveTo>
                  <a:lnTo>
                    <a:pt x="3" y="27"/>
                  </a:lnTo>
                  <a:lnTo>
                    <a:pt x="29" y="22"/>
                  </a:lnTo>
                  <a:lnTo>
                    <a:pt x="26" y="0"/>
                  </a:lnTo>
                  <a:lnTo>
                    <a:pt x="0" y="5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94" name="Freeform 214"/>
            <p:cNvSpPr>
              <a:spLocks/>
            </p:cNvSpPr>
            <p:nvPr/>
          </p:nvSpPr>
          <p:spPr bwMode="auto">
            <a:xfrm>
              <a:off x="2099" y="1546"/>
              <a:ext cx="28" cy="30"/>
            </a:xfrm>
            <a:custGeom>
              <a:avLst/>
              <a:gdLst>
                <a:gd name="T0" fmla="*/ 0 w 28"/>
                <a:gd name="T1" fmla="*/ 4 h 30"/>
                <a:gd name="T2" fmla="*/ 2 w 28"/>
                <a:gd name="T3" fmla="*/ 29 h 30"/>
                <a:gd name="T4" fmla="*/ 27 w 28"/>
                <a:gd name="T5" fmla="*/ 0 h 30"/>
                <a:gd name="T6" fmla="*/ 0 w 28"/>
                <a:gd name="T7" fmla="*/ 4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30"/>
                <a:gd name="T14" fmla="*/ 28 w 28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30">
                  <a:moveTo>
                    <a:pt x="0" y="4"/>
                  </a:moveTo>
                  <a:lnTo>
                    <a:pt x="2" y="29"/>
                  </a:lnTo>
                  <a:lnTo>
                    <a:pt x="27" y="0"/>
                  </a:lnTo>
                  <a:lnTo>
                    <a:pt x="0" y="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95" name="Freeform 215"/>
            <p:cNvSpPr>
              <a:spLocks/>
            </p:cNvSpPr>
            <p:nvPr/>
          </p:nvSpPr>
          <p:spPr bwMode="auto">
            <a:xfrm>
              <a:off x="2101" y="1546"/>
              <a:ext cx="28" cy="30"/>
            </a:xfrm>
            <a:custGeom>
              <a:avLst/>
              <a:gdLst>
                <a:gd name="T0" fmla="*/ 0 w 28"/>
                <a:gd name="T1" fmla="*/ 29 h 30"/>
                <a:gd name="T2" fmla="*/ 24 w 28"/>
                <a:gd name="T3" fmla="*/ 0 h 30"/>
                <a:gd name="T4" fmla="*/ 27 w 28"/>
                <a:gd name="T5" fmla="*/ 24 h 30"/>
                <a:gd name="T6" fmla="*/ 0 w 28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30"/>
                <a:gd name="T14" fmla="*/ 28 w 28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30">
                  <a:moveTo>
                    <a:pt x="0" y="29"/>
                  </a:moveTo>
                  <a:lnTo>
                    <a:pt x="24" y="0"/>
                  </a:lnTo>
                  <a:lnTo>
                    <a:pt x="27" y="24"/>
                  </a:lnTo>
                  <a:lnTo>
                    <a:pt x="0" y="29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96" name="Freeform 216"/>
            <p:cNvSpPr>
              <a:spLocks/>
            </p:cNvSpPr>
            <p:nvPr/>
          </p:nvSpPr>
          <p:spPr bwMode="auto">
            <a:xfrm>
              <a:off x="2099" y="1546"/>
              <a:ext cx="30" cy="30"/>
            </a:xfrm>
            <a:custGeom>
              <a:avLst/>
              <a:gdLst>
                <a:gd name="T0" fmla="*/ 0 w 30"/>
                <a:gd name="T1" fmla="*/ 4 h 30"/>
                <a:gd name="T2" fmla="*/ 2 w 30"/>
                <a:gd name="T3" fmla="*/ 29 h 30"/>
                <a:gd name="T4" fmla="*/ 29 w 30"/>
                <a:gd name="T5" fmla="*/ 24 h 30"/>
                <a:gd name="T6" fmla="*/ 26 w 30"/>
                <a:gd name="T7" fmla="*/ 0 h 30"/>
                <a:gd name="T8" fmla="*/ 0 w 30"/>
                <a:gd name="T9" fmla="*/ 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0"/>
                <a:gd name="T17" fmla="*/ 30 w 30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0">
                  <a:moveTo>
                    <a:pt x="0" y="4"/>
                  </a:moveTo>
                  <a:lnTo>
                    <a:pt x="2" y="29"/>
                  </a:lnTo>
                  <a:lnTo>
                    <a:pt x="29" y="24"/>
                  </a:lnTo>
                  <a:lnTo>
                    <a:pt x="26" y="0"/>
                  </a:lnTo>
                  <a:lnTo>
                    <a:pt x="0" y="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97" name="Freeform 217"/>
            <p:cNvSpPr>
              <a:spLocks/>
            </p:cNvSpPr>
            <p:nvPr/>
          </p:nvSpPr>
          <p:spPr bwMode="auto">
            <a:xfrm>
              <a:off x="2126" y="1543"/>
              <a:ext cx="28" cy="27"/>
            </a:xfrm>
            <a:custGeom>
              <a:avLst/>
              <a:gdLst>
                <a:gd name="T0" fmla="*/ 0 w 28"/>
                <a:gd name="T1" fmla="*/ 3 h 27"/>
                <a:gd name="T2" fmla="*/ 2 w 28"/>
                <a:gd name="T3" fmla="*/ 26 h 27"/>
                <a:gd name="T4" fmla="*/ 27 w 28"/>
                <a:gd name="T5" fmla="*/ 0 h 27"/>
                <a:gd name="T6" fmla="*/ 0 w 28"/>
                <a:gd name="T7" fmla="*/ 3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7"/>
                <a:gd name="T14" fmla="*/ 28 w 2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7">
                  <a:moveTo>
                    <a:pt x="0" y="3"/>
                  </a:moveTo>
                  <a:lnTo>
                    <a:pt x="2" y="26"/>
                  </a:lnTo>
                  <a:lnTo>
                    <a:pt x="27" y="0"/>
                  </a:lnTo>
                  <a:lnTo>
                    <a:pt x="0" y="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98" name="Freeform 218"/>
            <p:cNvSpPr>
              <a:spLocks/>
            </p:cNvSpPr>
            <p:nvPr/>
          </p:nvSpPr>
          <p:spPr bwMode="auto">
            <a:xfrm>
              <a:off x="2128" y="1543"/>
              <a:ext cx="30" cy="27"/>
            </a:xfrm>
            <a:custGeom>
              <a:avLst/>
              <a:gdLst>
                <a:gd name="T0" fmla="*/ 0 w 30"/>
                <a:gd name="T1" fmla="*/ 26 h 27"/>
                <a:gd name="T2" fmla="*/ 26 w 30"/>
                <a:gd name="T3" fmla="*/ 0 h 27"/>
                <a:gd name="T4" fmla="*/ 29 w 30"/>
                <a:gd name="T5" fmla="*/ 21 h 27"/>
                <a:gd name="T6" fmla="*/ 0 w 30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7"/>
                <a:gd name="T14" fmla="*/ 30 w 3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7">
                  <a:moveTo>
                    <a:pt x="0" y="26"/>
                  </a:moveTo>
                  <a:lnTo>
                    <a:pt x="26" y="0"/>
                  </a:lnTo>
                  <a:lnTo>
                    <a:pt x="29" y="21"/>
                  </a:lnTo>
                  <a:lnTo>
                    <a:pt x="0" y="2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199" name="Freeform 219"/>
            <p:cNvSpPr>
              <a:spLocks/>
            </p:cNvSpPr>
            <p:nvPr/>
          </p:nvSpPr>
          <p:spPr bwMode="auto">
            <a:xfrm>
              <a:off x="2126" y="1543"/>
              <a:ext cx="32" cy="27"/>
            </a:xfrm>
            <a:custGeom>
              <a:avLst/>
              <a:gdLst>
                <a:gd name="T0" fmla="*/ 0 w 32"/>
                <a:gd name="T1" fmla="*/ 3 h 27"/>
                <a:gd name="T2" fmla="*/ 2 w 32"/>
                <a:gd name="T3" fmla="*/ 26 h 27"/>
                <a:gd name="T4" fmla="*/ 31 w 32"/>
                <a:gd name="T5" fmla="*/ 21 h 27"/>
                <a:gd name="T6" fmla="*/ 28 w 32"/>
                <a:gd name="T7" fmla="*/ 0 h 27"/>
                <a:gd name="T8" fmla="*/ 0 w 32"/>
                <a:gd name="T9" fmla="*/ 3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7"/>
                <a:gd name="T17" fmla="*/ 32 w 32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7">
                  <a:moveTo>
                    <a:pt x="0" y="3"/>
                  </a:moveTo>
                  <a:lnTo>
                    <a:pt x="2" y="26"/>
                  </a:lnTo>
                  <a:lnTo>
                    <a:pt x="31" y="21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00" name="Freeform 220"/>
            <p:cNvSpPr>
              <a:spLocks/>
            </p:cNvSpPr>
            <p:nvPr/>
          </p:nvSpPr>
          <p:spPr bwMode="auto">
            <a:xfrm>
              <a:off x="2153" y="1540"/>
              <a:ext cx="28" cy="26"/>
            </a:xfrm>
            <a:custGeom>
              <a:avLst/>
              <a:gdLst>
                <a:gd name="T0" fmla="*/ 0 w 28"/>
                <a:gd name="T1" fmla="*/ 3 h 26"/>
                <a:gd name="T2" fmla="*/ 2 w 28"/>
                <a:gd name="T3" fmla="*/ 25 h 26"/>
                <a:gd name="T4" fmla="*/ 27 w 28"/>
                <a:gd name="T5" fmla="*/ 0 h 26"/>
                <a:gd name="T6" fmla="*/ 0 w 28"/>
                <a:gd name="T7" fmla="*/ 3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6"/>
                <a:gd name="T14" fmla="*/ 28 w 28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6">
                  <a:moveTo>
                    <a:pt x="0" y="3"/>
                  </a:moveTo>
                  <a:lnTo>
                    <a:pt x="2" y="25"/>
                  </a:lnTo>
                  <a:lnTo>
                    <a:pt x="27" y="0"/>
                  </a:lnTo>
                  <a:lnTo>
                    <a:pt x="0" y="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01" name="Freeform 221"/>
            <p:cNvSpPr>
              <a:spLocks/>
            </p:cNvSpPr>
            <p:nvPr/>
          </p:nvSpPr>
          <p:spPr bwMode="auto">
            <a:xfrm>
              <a:off x="2157" y="1540"/>
              <a:ext cx="28" cy="26"/>
            </a:xfrm>
            <a:custGeom>
              <a:avLst/>
              <a:gdLst>
                <a:gd name="T0" fmla="*/ 0 w 28"/>
                <a:gd name="T1" fmla="*/ 25 h 26"/>
                <a:gd name="T2" fmla="*/ 25 w 28"/>
                <a:gd name="T3" fmla="*/ 0 h 26"/>
                <a:gd name="T4" fmla="*/ 27 w 28"/>
                <a:gd name="T5" fmla="*/ 22 h 26"/>
                <a:gd name="T6" fmla="*/ 0 w 28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6"/>
                <a:gd name="T14" fmla="*/ 28 w 28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6">
                  <a:moveTo>
                    <a:pt x="0" y="25"/>
                  </a:moveTo>
                  <a:lnTo>
                    <a:pt x="25" y="0"/>
                  </a:lnTo>
                  <a:lnTo>
                    <a:pt x="27" y="22"/>
                  </a:lnTo>
                  <a:lnTo>
                    <a:pt x="0" y="2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02" name="Freeform 222"/>
            <p:cNvSpPr>
              <a:spLocks/>
            </p:cNvSpPr>
            <p:nvPr/>
          </p:nvSpPr>
          <p:spPr bwMode="auto">
            <a:xfrm>
              <a:off x="2153" y="1540"/>
              <a:ext cx="32" cy="26"/>
            </a:xfrm>
            <a:custGeom>
              <a:avLst/>
              <a:gdLst>
                <a:gd name="T0" fmla="*/ 0 w 32"/>
                <a:gd name="T1" fmla="*/ 3 h 26"/>
                <a:gd name="T2" fmla="*/ 2 w 32"/>
                <a:gd name="T3" fmla="*/ 25 h 26"/>
                <a:gd name="T4" fmla="*/ 31 w 32"/>
                <a:gd name="T5" fmla="*/ 22 h 26"/>
                <a:gd name="T6" fmla="*/ 29 w 32"/>
                <a:gd name="T7" fmla="*/ 0 h 26"/>
                <a:gd name="T8" fmla="*/ 0 w 32"/>
                <a:gd name="T9" fmla="*/ 3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6"/>
                <a:gd name="T17" fmla="*/ 32 w 32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6">
                  <a:moveTo>
                    <a:pt x="0" y="3"/>
                  </a:moveTo>
                  <a:lnTo>
                    <a:pt x="2" y="25"/>
                  </a:lnTo>
                  <a:lnTo>
                    <a:pt x="31" y="22"/>
                  </a:lnTo>
                  <a:lnTo>
                    <a:pt x="29" y="0"/>
                  </a:lnTo>
                  <a:lnTo>
                    <a:pt x="0" y="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03" name="Freeform 223"/>
            <p:cNvSpPr>
              <a:spLocks/>
            </p:cNvSpPr>
            <p:nvPr/>
          </p:nvSpPr>
          <p:spPr bwMode="auto">
            <a:xfrm>
              <a:off x="2180" y="1537"/>
              <a:ext cx="31" cy="25"/>
            </a:xfrm>
            <a:custGeom>
              <a:avLst/>
              <a:gdLst>
                <a:gd name="T0" fmla="*/ 0 w 31"/>
                <a:gd name="T1" fmla="*/ 3 h 25"/>
                <a:gd name="T2" fmla="*/ 2 w 31"/>
                <a:gd name="T3" fmla="*/ 24 h 25"/>
                <a:gd name="T4" fmla="*/ 30 w 31"/>
                <a:gd name="T5" fmla="*/ 0 h 25"/>
                <a:gd name="T6" fmla="*/ 0 w 31"/>
                <a:gd name="T7" fmla="*/ 3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5"/>
                <a:gd name="T14" fmla="*/ 31 w 3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5">
                  <a:moveTo>
                    <a:pt x="0" y="3"/>
                  </a:moveTo>
                  <a:lnTo>
                    <a:pt x="2" y="24"/>
                  </a:lnTo>
                  <a:lnTo>
                    <a:pt x="30" y="0"/>
                  </a:lnTo>
                  <a:lnTo>
                    <a:pt x="0" y="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04" name="Freeform 224"/>
            <p:cNvSpPr>
              <a:spLocks/>
            </p:cNvSpPr>
            <p:nvPr/>
          </p:nvSpPr>
          <p:spPr bwMode="auto">
            <a:xfrm>
              <a:off x="2184" y="1537"/>
              <a:ext cx="28" cy="25"/>
            </a:xfrm>
            <a:custGeom>
              <a:avLst/>
              <a:gdLst>
                <a:gd name="T0" fmla="*/ 0 w 28"/>
                <a:gd name="T1" fmla="*/ 24 h 25"/>
                <a:gd name="T2" fmla="*/ 25 w 28"/>
                <a:gd name="T3" fmla="*/ 0 h 25"/>
                <a:gd name="T4" fmla="*/ 27 w 28"/>
                <a:gd name="T5" fmla="*/ 21 h 25"/>
                <a:gd name="T6" fmla="*/ 0 w 28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5"/>
                <a:gd name="T14" fmla="*/ 28 w 2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5">
                  <a:moveTo>
                    <a:pt x="0" y="24"/>
                  </a:moveTo>
                  <a:lnTo>
                    <a:pt x="25" y="0"/>
                  </a:lnTo>
                  <a:lnTo>
                    <a:pt x="27" y="21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05" name="Freeform 225"/>
            <p:cNvSpPr>
              <a:spLocks/>
            </p:cNvSpPr>
            <p:nvPr/>
          </p:nvSpPr>
          <p:spPr bwMode="auto">
            <a:xfrm>
              <a:off x="2180" y="1537"/>
              <a:ext cx="32" cy="25"/>
            </a:xfrm>
            <a:custGeom>
              <a:avLst/>
              <a:gdLst>
                <a:gd name="T0" fmla="*/ 0 w 32"/>
                <a:gd name="T1" fmla="*/ 3 h 25"/>
                <a:gd name="T2" fmla="*/ 1 w 32"/>
                <a:gd name="T3" fmla="*/ 24 h 25"/>
                <a:gd name="T4" fmla="*/ 31 w 32"/>
                <a:gd name="T5" fmla="*/ 21 h 25"/>
                <a:gd name="T6" fmla="*/ 29 w 32"/>
                <a:gd name="T7" fmla="*/ 0 h 25"/>
                <a:gd name="T8" fmla="*/ 0 w 32"/>
                <a:gd name="T9" fmla="*/ 3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5"/>
                <a:gd name="T17" fmla="*/ 32 w 3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5">
                  <a:moveTo>
                    <a:pt x="0" y="3"/>
                  </a:moveTo>
                  <a:lnTo>
                    <a:pt x="1" y="24"/>
                  </a:lnTo>
                  <a:lnTo>
                    <a:pt x="31" y="21"/>
                  </a:lnTo>
                  <a:lnTo>
                    <a:pt x="29" y="0"/>
                  </a:lnTo>
                  <a:lnTo>
                    <a:pt x="0" y="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06" name="Freeform 226"/>
            <p:cNvSpPr>
              <a:spLocks/>
            </p:cNvSpPr>
            <p:nvPr/>
          </p:nvSpPr>
          <p:spPr bwMode="auto">
            <a:xfrm>
              <a:off x="2210" y="1536"/>
              <a:ext cx="30" cy="25"/>
            </a:xfrm>
            <a:custGeom>
              <a:avLst/>
              <a:gdLst>
                <a:gd name="T0" fmla="*/ 0 w 30"/>
                <a:gd name="T1" fmla="*/ 2 h 25"/>
                <a:gd name="T2" fmla="*/ 1 w 30"/>
                <a:gd name="T3" fmla="*/ 24 h 25"/>
                <a:gd name="T4" fmla="*/ 29 w 30"/>
                <a:gd name="T5" fmla="*/ 0 h 25"/>
                <a:gd name="T6" fmla="*/ 0 w 30"/>
                <a:gd name="T7" fmla="*/ 2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5"/>
                <a:gd name="T14" fmla="*/ 30 w 3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5">
                  <a:moveTo>
                    <a:pt x="0" y="2"/>
                  </a:moveTo>
                  <a:lnTo>
                    <a:pt x="1" y="24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07" name="Freeform 227"/>
            <p:cNvSpPr>
              <a:spLocks/>
            </p:cNvSpPr>
            <p:nvPr/>
          </p:nvSpPr>
          <p:spPr bwMode="auto">
            <a:xfrm>
              <a:off x="2211" y="1536"/>
              <a:ext cx="30" cy="25"/>
            </a:xfrm>
            <a:custGeom>
              <a:avLst/>
              <a:gdLst>
                <a:gd name="T0" fmla="*/ 0 w 30"/>
                <a:gd name="T1" fmla="*/ 24 h 25"/>
                <a:gd name="T2" fmla="*/ 28 w 30"/>
                <a:gd name="T3" fmla="*/ 0 h 25"/>
                <a:gd name="T4" fmla="*/ 29 w 30"/>
                <a:gd name="T5" fmla="*/ 21 h 25"/>
                <a:gd name="T6" fmla="*/ 0 w 30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5"/>
                <a:gd name="T14" fmla="*/ 30 w 3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5">
                  <a:moveTo>
                    <a:pt x="0" y="24"/>
                  </a:moveTo>
                  <a:lnTo>
                    <a:pt x="28" y="0"/>
                  </a:lnTo>
                  <a:lnTo>
                    <a:pt x="29" y="21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08" name="Freeform 228"/>
            <p:cNvSpPr>
              <a:spLocks/>
            </p:cNvSpPr>
            <p:nvPr/>
          </p:nvSpPr>
          <p:spPr bwMode="auto">
            <a:xfrm>
              <a:off x="2210" y="1536"/>
              <a:ext cx="31" cy="25"/>
            </a:xfrm>
            <a:custGeom>
              <a:avLst/>
              <a:gdLst>
                <a:gd name="T0" fmla="*/ 0 w 31"/>
                <a:gd name="T1" fmla="*/ 2 h 25"/>
                <a:gd name="T2" fmla="*/ 1 w 31"/>
                <a:gd name="T3" fmla="*/ 24 h 25"/>
                <a:gd name="T4" fmla="*/ 30 w 31"/>
                <a:gd name="T5" fmla="*/ 21 h 25"/>
                <a:gd name="T6" fmla="*/ 29 w 31"/>
                <a:gd name="T7" fmla="*/ 0 h 25"/>
                <a:gd name="T8" fmla="*/ 0 w 31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5"/>
                <a:gd name="T17" fmla="*/ 31 w 31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5">
                  <a:moveTo>
                    <a:pt x="0" y="2"/>
                  </a:moveTo>
                  <a:lnTo>
                    <a:pt x="1" y="24"/>
                  </a:lnTo>
                  <a:lnTo>
                    <a:pt x="30" y="21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09" name="Freeform 229"/>
            <p:cNvSpPr>
              <a:spLocks/>
            </p:cNvSpPr>
            <p:nvPr/>
          </p:nvSpPr>
          <p:spPr bwMode="auto">
            <a:xfrm>
              <a:off x="2239" y="1532"/>
              <a:ext cx="30" cy="27"/>
            </a:xfrm>
            <a:custGeom>
              <a:avLst/>
              <a:gdLst>
                <a:gd name="T0" fmla="*/ 0 w 30"/>
                <a:gd name="T1" fmla="*/ 2 h 27"/>
                <a:gd name="T2" fmla="*/ 0 w 30"/>
                <a:gd name="T3" fmla="*/ 26 h 27"/>
                <a:gd name="T4" fmla="*/ 29 w 30"/>
                <a:gd name="T5" fmla="*/ 0 h 27"/>
                <a:gd name="T6" fmla="*/ 0 w 30"/>
                <a:gd name="T7" fmla="*/ 2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7"/>
                <a:gd name="T14" fmla="*/ 30 w 3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7">
                  <a:moveTo>
                    <a:pt x="0" y="2"/>
                  </a:moveTo>
                  <a:lnTo>
                    <a:pt x="0" y="26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10" name="Freeform 230"/>
            <p:cNvSpPr>
              <a:spLocks/>
            </p:cNvSpPr>
            <p:nvPr/>
          </p:nvSpPr>
          <p:spPr bwMode="auto">
            <a:xfrm>
              <a:off x="2240" y="1532"/>
              <a:ext cx="29" cy="27"/>
            </a:xfrm>
            <a:custGeom>
              <a:avLst/>
              <a:gdLst>
                <a:gd name="T0" fmla="*/ 0 w 29"/>
                <a:gd name="T1" fmla="*/ 26 h 27"/>
                <a:gd name="T2" fmla="*/ 27 w 29"/>
                <a:gd name="T3" fmla="*/ 0 h 27"/>
                <a:gd name="T4" fmla="*/ 28 w 29"/>
                <a:gd name="T5" fmla="*/ 23 h 27"/>
                <a:gd name="T6" fmla="*/ 0 w 29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7"/>
                <a:gd name="T14" fmla="*/ 29 w 2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7">
                  <a:moveTo>
                    <a:pt x="0" y="26"/>
                  </a:moveTo>
                  <a:lnTo>
                    <a:pt x="27" y="0"/>
                  </a:lnTo>
                  <a:lnTo>
                    <a:pt x="28" y="23"/>
                  </a:lnTo>
                  <a:lnTo>
                    <a:pt x="0" y="2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11" name="Freeform 231"/>
            <p:cNvSpPr>
              <a:spLocks/>
            </p:cNvSpPr>
            <p:nvPr/>
          </p:nvSpPr>
          <p:spPr bwMode="auto">
            <a:xfrm>
              <a:off x="2239" y="1532"/>
              <a:ext cx="30" cy="27"/>
            </a:xfrm>
            <a:custGeom>
              <a:avLst/>
              <a:gdLst>
                <a:gd name="T0" fmla="*/ 0 w 30"/>
                <a:gd name="T1" fmla="*/ 2 h 27"/>
                <a:gd name="T2" fmla="*/ 0 w 30"/>
                <a:gd name="T3" fmla="*/ 26 h 27"/>
                <a:gd name="T4" fmla="*/ 29 w 30"/>
                <a:gd name="T5" fmla="*/ 23 h 27"/>
                <a:gd name="T6" fmla="*/ 28 w 30"/>
                <a:gd name="T7" fmla="*/ 0 h 27"/>
                <a:gd name="T8" fmla="*/ 0 w 30"/>
                <a:gd name="T9" fmla="*/ 2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7"/>
                <a:gd name="T17" fmla="*/ 30 w 30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7">
                  <a:moveTo>
                    <a:pt x="0" y="2"/>
                  </a:moveTo>
                  <a:lnTo>
                    <a:pt x="0" y="26"/>
                  </a:lnTo>
                  <a:lnTo>
                    <a:pt x="29" y="23"/>
                  </a:lnTo>
                  <a:lnTo>
                    <a:pt x="28" y="0"/>
                  </a:lnTo>
                  <a:lnTo>
                    <a:pt x="0" y="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12" name="Freeform 232"/>
            <p:cNvSpPr>
              <a:spLocks/>
            </p:cNvSpPr>
            <p:nvPr/>
          </p:nvSpPr>
          <p:spPr bwMode="auto">
            <a:xfrm>
              <a:off x="2268" y="1530"/>
              <a:ext cx="30" cy="26"/>
            </a:xfrm>
            <a:custGeom>
              <a:avLst/>
              <a:gdLst>
                <a:gd name="T0" fmla="*/ 0 w 30"/>
                <a:gd name="T1" fmla="*/ 2 h 26"/>
                <a:gd name="T2" fmla="*/ 0 w 30"/>
                <a:gd name="T3" fmla="*/ 25 h 26"/>
                <a:gd name="T4" fmla="*/ 29 w 30"/>
                <a:gd name="T5" fmla="*/ 0 h 26"/>
                <a:gd name="T6" fmla="*/ 0 w 30"/>
                <a:gd name="T7" fmla="*/ 2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6"/>
                <a:gd name="T14" fmla="*/ 30 w 3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6">
                  <a:moveTo>
                    <a:pt x="0" y="2"/>
                  </a:moveTo>
                  <a:lnTo>
                    <a:pt x="0" y="25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13" name="Freeform 233"/>
            <p:cNvSpPr>
              <a:spLocks/>
            </p:cNvSpPr>
            <p:nvPr/>
          </p:nvSpPr>
          <p:spPr bwMode="auto">
            <a:xfrm>
              <a:off x="2268" y="1530"/>
              <a:ext cx="31" cy="26"/>
            </a:xfrm>
            <a:custGeom>
              <a:avLst/>
              <a:gdLst>
                <a:gd name="T0" fmla="*/ 0 w 31"/>
                <a:gd name="T1" fmla="*/ 25 h 26"/>
                <a:gd name="T2" fmla="*/ 29 w 31"/>
                <a:gd name="T3" fmla="*/ 0 h 26"/>
                <a:gd name="T4" fmla="*/ 30 w 31"/>
                <a:gd name="T5" fmla="*/ 22 h 26"/>
                <a:gd name="T6" fmla="*/ 0 w 31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6"/>
                <a:gd name="T14" fmla="*/ 31 w 31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6">
                  <a:moveTo>
                    <a:pt x="0" y="25"/>
                  </a:moveTo>
                  <a:lnTo>
                    <a:pt x="29" y="0"/>
                  </a:lnTo>
                  <a:lnTo>
                    <a:pt x="30" y="22"/>
                  </a:lnTo>
                  <a:lnTo>
                    <a:pt x="0" y="2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14" name="Freeform 234"/>
            <p:cNvSpPr>
              <a:spLocks/>
            </p:cNvSpPr>
            <p:nvPr/>
          </p:nvSpPr>
          <p:spPr bwMode="auto">
            <a:xfrm>
              <a:off x="2268" y="1530"/>
              <a:ext cx="31" cy="26"/>
            </a:xfrm>
            <a:custGeom>
              <a:avLst/>
              <a:gdLst>
                <a:gd name="T0" fmla="*/ 0 w 31"/>
                <a:gd name="T1" fmla="*/ 2 h 26"/>
                <a:gd name="T2" fmla="*/ 0 w 31"/>
                <a:gd name="T3" fmla="*/ 25 h 26"/>
                <a:gd name="T4" fmla="*/ 30 w 31"/>
                <a:gd name="T5" fmla="*/ 22 h 26"/>
                <a:gd name="T6" fmla="*/ 29 w 31"/>
                <a:gd name="T7" fmla="*/ 0 h 26"/>
                <a:gd name="T8" fmla="*/ 0 w 31"/>
                <a:gd name="T9" fmla="*/ 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6"/>
                <a:gd name="T17" fmla="*/ 31 w 3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6">
                  <a:moveTo>
                    <a:pt x="0" y="2"/>
                  </a:moveTo>
                  <a:lnTo>
                    <a:pt x="0" y="25"/>
                  </a:lnTo>
                  <a:lnTo>
                    <a:pt x="30" y="22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15" name="Freeform 235"/>
            <p:cNvSpPr>
              <a:spLocks/>
            </p:cNvSpPr>
            <p:nvPr/>
          </p:nvSpPr>
          <p:spPr bwMode="auto">
            <a:xfrm>
              <a:off x="2297" y="1529"/>
              <a:ext cx="31" cy="25"/>
            </a:xfrm>
            <a:custGeom>
              <a:avLst/>
              <a:gdLst>
                <a:gd name="T0" fmla="*/ 0 w 31"/>
                <a:gd name="T1" fmla="*/ 1 h 25"/>
                <a:gd name="T2" fmla="*/ 0 w 31"/>
                <a:gd name="T3" fmla="*/ 24 h 25"/>
                <a:gd name="T4" fmla="*/ 30 w 31"/>
                <a:gd name="T5" fmla="*/ 0 h 25"/>
                <a:gd name="T6" fmla="*/ 0 w 31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5"/>
                <a:gd name="T14" fmla="*/ 31 w 3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5">
                  <a:moveTo>
                    <a:pt x="0" y="1"/>
                  </a:moveTo>
                  <a:lnTo>
                    <a:pt x="0" y="24"/>
                  </a:lnTo>
                  <a:lnTo>
                    <a:pt x="30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16" name="Freeform 236"/>
            <p:cNvSpPr>
              <a:spLocks/>
            </p:cNvSpPr>
            <p:nvPr/>
          </p:nvSpPr>
          <p:spPr bwMode="auto">
            <a:xfrm>
              <a:off x="2298" y="1529"/>
              <a:ext cx="30" cy="25"/>
            </a:xfrm>
            <a:custGeom>
              <a:avLst/>
              <a:gdLst>
                <a:gd name="T0" fmla="*/ 0 w 30"/>
                <a:gd name="T1" fmla="*/ 24 h 25"/>
                <a:gd name="T2" fmla="*/ 28 w 30"/>
                <a:gd name="T3" fmla="*/ 0 h 25"/>
                <a:gd name="T4" fmla="*/ 29 w 30"/>
                <a:gd name="T5" fmla="*/ 22 h 25"/>
                <a:gd name="T6" fmla="*/ 0 w 30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5"/>
                <a:gd name="T14" fmla="*/ 30 w 3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5">
                  <a:moveTo>
                    <a:pt x="0" y="24"/>
                  </a:moveTo>
                  <a:lnTo>
                    <a:pt x="28" y="0"/>
                  </a:lnTo>
                  <a:lnTo>
                    <a:pt x="29" y="22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17" name="Freeform 237"/>
            <p:cNvSpPr>
              <a:spLocks/>
            </p:cNvSpPr>
            <p:nvPr/>
          </p:nvSpPr>
          <p:spPr bwMode="auto">
            <a:xfrm>
              <a:off x="2297" y="1529"/>
              <a:ext cx="31" cy="25"/>
            </a:xfrm>
            <a:custGeom>
              <a:avLst/>
              <a:gdLst>
                <a:gd name="T0" fmla="*/ 0 w 31"/>
                <a:gd name="T1" fmla="*/ 1 h 25"/>
                <a:gd name="T2" fmla="*/ 0 w 31"/>
                <a:gd name="T3" fmla="*/ 24 h 25"/>
                <a:gd name="T4" fmla="*/ 30 w 31"/>
                <a:gd name="T5" fmla="*/ 22 h 25"/>
                <a:gd name="T6" fmla="*/ 29 w 31"/>
                <a:gd name="T7" fmla="*/ 0 h 25"/>
                <a:gd name="T8" fmla="*/ 0 w 31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5"/>
                <a:gd name="T17" fmla="*/ 31 w 31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5">
                  <a:moveTo>
                    <a:pt x="0" y="1"/>
                  </a:moveTo>
                  <a:lnTo>
                    <a:pt x="0" y="24"/>
                  </a:lnTo>
                  <a:lnTo>
                    <a:pt x="30" y="22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18" name="Freeform 238"/>
            <p:cNvSpPr>
              <a:spLocks/>
            </p:cNvSpPr>
            <p:nvPr/>
          </p:nvSpPr>
          <p:spPr bwMode="auto">
            <a:xfrm>
              <a:off x="2327" y="1529"/>
              <a:ext cx="31" cy="25"/>
            </a:xfrm>
            <a:custGeom>
              <a:avLst/>
              <a:gdLst>
                <a:gd name="T0" fmla="*/ 0 w 31"/>
                <a:gd name="T1" fmla="*/ 1 h 25"/>
                <a:gd name="T2" fmla="*/ 0 w 31"/>
                <a:gd name="T3" fmla="*/ 24 h 25"/>
                <a:gd name="T4" fmla="*/ 30 w 31"/>
                <a:gd name="T5" fmla="*/ 0 h 25"/>
                <a:gd name="T6" fmla="*/ 0 w 31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5"/>
                <a:gd name="T14" fmla="*/ 31 w 3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5">
                  <a:moveTo>
                    <a:pt x="0" y="1"/>
                  </a:moveTo>
                  <a:lnTo>
                    <a:pt x="0" y="24"/>
                  </a:lnTo>
                  <a:lnTo>
                    <a:pt x="30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19" name="Freeform 239"/>
            <p:cNvSpPr>
              <a:spLocks/>
            </p:cNvSpPr>
            <p:nvPr/>
          </p:nvSpPr>
          <p:spPr bwMode="auto">
            <a:xfrm>
              <a:off x="2327" y="1529"/>
              <a:ext cx="31" cy="25"/>
            </a:xfrm>
            <a:custGeom>
              <a:avLst/>
              <a:gdLst>
                <a:gd name="T0" fmla="*/ 0 w 31"/>
                <a:gd name="T1" fmla="*/ 24 h 25"/>
                <a:gd name="T2" fmla="*/ 29 w 31"/>
                <a:gd name="T3" fmla="*/ 0 h 25"/>
                <a:gd name="T4" fmla="*/ 30 w 31"/>
                <a:gd name="T5" fmla="*/ 21 h 25"/>
                <a:gd name="T6" fmla="*/ 0 w 3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5"/>
                <a:gd name="T14" fmla="*/ 31 w 3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5">
                  <a:moveTo>
                    <a:pt x="0" y="24"/>
                  </a:moveTo>
                  <a:lnTo>
                    <a:pt x="29" y="0"/>
                  </a:lnTo>
                  <a:lnTo>
                    <a:pt x="30" y="21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20" name="Freeform 240"/>
            <p:cNvSpPr>
              <a:spLocks/>
            </p:cNvSpPr>
            <p:nvPr/>
          </p:nvSpPr>
          <p:spPr bwMode="auto">
            <a:xfrm>
              <a:off x="2327" y="1529"/>
              <a:ext cx="31" cy="25"/>
            </a:xfrm>
            <a:custGeom>
              <a:avLst/>
              <a:gdLst>
                <a:gd name="T0" fmla="*/ 0 w 31"/>
                <a:gd name="T1" fmla="*/ 1 h 25"/>
                <a:gd name="T2" fmla="*/ 0 w 31"/>
                <a:gd name="T3" fmla="*/ 24 h 25"/>
                <a:gd name="T4" fmla="*/ 30 w 31"/>
                <a:gd name="T5" fmla="*/ 21 h 25"/>
                <a:gd name="T6" fmla="*/ 29 w 31"/>
                <a:gd name="T7" fmla="*/ 0 h 25"/>
                <a:gd name="T8" fmla="*/ 0 w 31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5"/>
                <a:gd name="T17" fmla="*/ 31 w 31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5">
                  <a:moveTo>
                    <a:pt x="0" y="1"/>
                  </a:moveTo>
                  <a:lnTo>
                    <a:pt x="0" y="24"/>
                  </a:lnTo>
                  <a:lnTo>
                    <a:pt x="30" y="21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21" name="Freeform 241"/>
            <p:cNvSpPr>
              <a:spLocks/>
            </p:cNvSpPr>
            <p:nvPr/>
          </p:nvSpPr>
          <p:spPr bwMode="auto">
            <a:xfrm>
              <a:off x="2357" y="1526"/>
              <a:ext cx="34" cy="26"/>
            </a:xfrm>
            <a:custGeom>
              <a:avLst/>
              <a:gdLst>
                <a:gd name="T0" fmla="*/ 0 w 34"/>
                <a:gd name="T1" fmla="*/ 2 h 26"/>
                <a:gd name="T2" fmla="*/ 1 w 34"/>
                <a:gd name="T3" fmla="*/ 25 h 26"/>
                <a:gd name="T4" fmla="*/ 33 w 34"/>
                <a:gd name="T5" fmla="*/ 0 h 26"/>
                <a:gd name="T6" fmla="*/ 0 w 34"/>
                <a:gd name="T7" fmla="*/ 2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6"/>
                <a:gd name="T14" fmla="*/ 34 w 3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6">
                  <a:moveTo>
                    <a:pt x="0" y="2"/>
                  </a:moveTo>
                  <a:lnTo>
                    <a:pt x="1" y="25"/>
                  </a:lnTo>
                  <a:lnTo>
                    <a:pt x="33" y="0"/>
                  </a:lnTo>
                  <a:lnTo>
                    <a:pt x="0" y="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22" name="Freeform 242"/>
            <p:cNvSpPr>
              <a:spLocks/>
            </p:cNvSpPr>
            <p:nvPr/>
          </p:nvSpPr>
          <p:spPr bwMode="auto">
            <a:xfrm>
              <a:off x="2357" y="1526"/>
              <a:ext cx="35" cy="26"/>
            </a:xfrm>
            <a:custGeom>
              <a:avLst/>
              <a:gdLst>
                <a:gd name="T0" fmla="*/ 0 w 35"/>
                <a:gd name="T1" fmla="*/ 25 h 26"/>
                <a:gd name="T2" fmla="*/ 32 w 35"/>
                <a:gd name="T3" fmla="*/ 0 h 26"/>
                <a:gd name="T4" fmla="*/ 34 w 35"/>
                <a:gd name="T5" fmla="*/ 23 h 26"/>
                <a:gd name="T6" fmla="*/ 0 w 35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6"/>
                <a:gd name="T14" fmla="*/ 35 w 35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6">
                  <a:moveTo>
                    <a:pt x="0" y="25"/>
                  </a:moveTo>
                  <a:lnTo>
                    <a:pt x="32" y="0"/>
                  </a:lnTo>
                  <a:lnTo>
                    <a:pt x="34" y="23"/>
                  </a:lnTo>
                  <a:lnTo>
                    <a:pt x="0" y="2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23" name="Freeform 243"/>
            <p:cNvSpPr>
              <a:spLocks/>
            </p:cNvSpPr>
            <p:nvPr/>
          </p:nvSpPr>
          <p:spPr bwMode="auto">
            <a:xfrm>
              <a:off x="2357" y="1526"/>
              <a:ext cx="35" cy="26"/>
            </a:xfrm>
            <a:custGeom>
              <a:avLst/>
              <a:gdLst>
                <a:gd name="T0" fmla="*/ 0 w 35"/>
                <a:gd name="T1" fmla="*/ 2 h 26"/>
                <a:gd name="T2" fmla="*/ 1 w 35"/>
                <a:gd name="T3" fmla="*/ 25 h 26"/>
                <a:gd name="T4" fmla="*/ 34 w 35"/>
                <a:gd name="T5" fmla="*/ 23 h 26"/>
                <a:gd name="T6" fmla="*/ 32 w 35"/>
                <a:gd name="T7" fmla="*/ 0 h 26"/>
                <a:gd name="T8" fmla="*/ 0 w 35"/>
                <a:gd name="T9" fmla="*/ 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6"/>
                <a:gd name="T17" fmla="*/ 35 w 3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6">
                  <a:moveTo>
                    <a:pt x="0" y="2"/>
                  </a:moveTo>
                  <a:lnTo>
                    <a:pt x="1" y="25"/>
                  </a:lnTo>
                  <a:lnTo>
                    <a:pt x="34" y="23"/>
                  </a:lnTo>
                  <a:lnTo>
                    <a:pt x="32" y="0"/>
                  </a:lnTo>
                  <a:lnTo>
                    <a:pt x="0" y="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24" name="Freeform 244"/>
            <p:cNvSpPr>
              <a:spLocks/>
            </p:cNvSpPr>
            <p:nvPr/>
          </p:nvSpPr>
          <p:spPr bwMode="auto">
            <a:xfrm>
              <a:off x="2391" y="1525"/>
              <a:ext cx="31" cy="25"/>
            </a:xfrm>
            <a:custGeom>
              <a:avLst/>
              <a:gdLst>
                <a:gd name="T0" fmla="*/ 0 w 31"/>
                <a:gd name="T1" fmla="*/ 1 h 25"/>
                <a:gd name="T2" fmla="*/ 0 w 31"/>
                <a:gd name="T3" fmla="*/ 24 h 25"/>
                <a:gd name="T4" fmla="*/ 30 w 31"/>
                <a:gd name="T5" fmla="*/ 0 h 25"/>
                <a:gd name="T6" fmla="*/ 0 w 31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5"/>
                <a:gd name="T14" fmla="*/ 31 w 3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5">
                  <a:moveTo>
                    <a:pt x="0" y="1"/>
                  </a:moveTo>
                  <a:lnTo>
                    <a:pt x="0" y="24"/>
                  </a:lnTo>
                  <a:lnTo>
                    <a:pt x="30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25" name="Freeform 245"/>
            <p:cNvSpPr>
              <a:spLocks/>
            </p:cNvSpPr>
            <p:nvPr/>
          </p:nvSpPr>
          <p:spPr bwMode="auto">
            <a:xfrm>
              <a:off x="2391" y="1525"/>
              <a:ext cx="32" cy="25"/>
            </a:xfrm>
            <a:custGeom>
              <a:avLst/>
              <a:gdLst>
                <a:gd name="T0" fmla="*/ 0 w 32"/>
                <a:gd name="T1" fmla="*/ 24 h 25"/>
                <a:gd name="T2" fmla="*/ 30 w 32"/>
                <a:gd name="T3" fmla="*/ 0 h 25"/>
                <a:gd name="T4" fmla="*/ 31 w 32"/>
                <a:gd name="T5" fmla="*/ 22 h 25"/>
                <a:gd name="T6" fmla="*/ 0 w 32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24"/>
                  </a:moveTo>
                  <a:lnTo>
                    <a:pt x="30" y="0"/>
                  </a:lnTo>
                  <a:lnTo>
                    <a:pt x="31" y="22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26" name="Freeform 246"/>
            <p:cNvSpPr>
              <a:spLocks/>
            </p:cNvSpPr>
            <p:nvPr/>
          </p:nvSpPr>
          <p:spPr bwMode="auto">
            <a:xfrm>
              <a:off x="2391" y="1525"/>
              <a:ext cx="32" cy="25"/>
            </a:xfrm>
            <a:custGeom>
              <a:avLst/>
              <a:gdLst>
                <a:gd name="T0" fmla="*/ 0 w 32"/>
                <a:gd name="T1" fmla="*/ 1 h 25"/>
                <a:gd name="T2" fmla="*/ 0 w 32"/>
                <a:gd name="T3" fmla="*/ 24 h 25"/>
                <a:gd name="T4" fmla="*/ 31 w 32"/>
                <a:gd name="T5" fmla="*/ 22 h 25"/>
                <a:gd name="T6" fmla="*/ 30 w 32"/>
                <a:gd name="T7" fmla="*/ 0 h 25"/>
                <a:gd name="T8" fmla="*/ 0 w 32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5"/>
                <a:gd name="T17" fmla="*/ 32 w 3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5">
                  <a:moveTo>
                    <a:pt x="0" y="1"/>
                  </a:moveTo>
                  <a:lnTo>
                    <a:pt x="0" y="24"/>
                  </a:lnTo>
                  <a:lnTo>
                    <a:pt x="31" y="22"/>
                  </a:lnTo>
                  <a:lnTo>
                    <a:pt x="30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27" name="Freeform 247"/>
            <p:cNvSpPr>
              <a:spLocks/>
            </p:cNvSpPr>
            <p:nvPr/>
          </p:nvSpPr>
          <p:spPr bwMode="auto">
            <a:xfrm>
              <a:off x="2421" y="1524"/>
              <a:ext cx="32" cy="25"/>
            </a:xfrm>
            <a:custGeom>
              <a:avLst/>
              <a:gdLst>
                <a:gd name="T0" fmla="*/ 0 w 32"/>
                <a:gd name="T1" fmla="*/ 1 h 25"/>
                <a:gd name="T2" fmla="*/ 0 w 32"/>
                <a:gd name="T3" fmla="*/ 24 h 25"/>
                <a:gd name="T4" fmla="*/ 31 w 32"/>
                <a:gd name="T5" fmla="*/ 0 h 25"/>
                <a:gd name="T6" fmla="*/ 0 w 32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1"/>
                  </a:moveTo>
                  <a:lnTo>
                    <a:pt x="0" y="24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28" name="Freeform 248"/>
            <p:cNvSpPr>
              <a:spLocks/>
            </p:cNvSpPr>
            <p:nvPr/>
          </p:nvSpPr>
          <p:spPr bwMode="auto">
            <a:xfrm>
              <a:off x="2422" y="1524"/>
              <a:ext cx="32" cy="25"/>
            </a:xfrm>
            <a:custGeom>
              <a:avLst/>
              <a:gdLst>
                <a:gd name="T0" fmla="*/ 0 w 32"/>
                <a:gd name="T1" fmla="*/ 24 h 25"/>
                <a:gd name="T2" fmla="*/ 30 w 32"/>
                <a:gd name="T3" fmla="*/ 0 h 25"/>
                <a:gd name="T4" fmla="*/ 31 w 32"/>
                <a:gd name="T5" fmla="*/ 21 h 25"/>
                <a:gd name="T6" fmla="*/ 0 w 32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5"/>
                <a:gd name="T14" fmla="*/ 32 w 3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5">
                  <a:moveTo>
                    <a:pt x="0" y="24"/>
                  </a:moveTo>
                  <a:lnTo>
                    <a:pt x="30" y="0"/>
                  </a:lnTo>
                  <a:lnTo>
                    <a:pt x="31" y="21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29" name="Freeform 249"/>
            <p:cNvSpPr>
              <a:spLocks/>
            </p:cNvSpPr>
            <p:nvPr/>
          </p:nvSpPr>
          <p:spPr bwMode="auto">
            <a:xfrm>
              <a:off x="2421" y="1524"/>
              <a:ext cx="33" cy="25"/>
            </a:xfrm>
            <a:custGeom>
              <a:avLst/>
              <a:gdLst>
                <a:gd name="T0" fmla="*/ 0 w 33"/>
                <a:gd name="T1" fmla="*/ 1 h 25"/>
                <a:gd name="T2" fmla="*/ 0 w 33"/>
                <a:gd name="T3" fmla="*/ 24 h 25"/>
                <a:gd name="T4" fmla="*/ 32 w 33"/>
                <a:gd name="T5" fmla="*/ 21 h 25"/>
                <a:gd name="T6" fmla="*/ 31 w 33"/>
                <a:gd name="T7" fmla="*/ 0 h 25"/>
                <a:gd name="T8" fmla="*/ 0 w 33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5"/>
                <a:gd name="T17" fmla="*/ 33 w 3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5">
                  <a:moveTo>
                    <a:pt x="0" y="1"/>
                  </a:moveTo>
                  <a:lnTo>
                    <a:pt x="0" y="24"/>
                  </a:lnTo>
                  <a:lnTo>
                    <a:pt x="32" y="21"/>
                  </a:lnTo>
                  <a:lnTo>
                    <a:pt x="31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30" name="Freeform 250"/>
            <p:cNvSpPr>
              <a:spLocks/>
            </p:cNvSpPr>
            <p:nvPr/>
          </p:nvSpPr>
          <p:spPr bwMode="auto">
            <a:xfrm>
              <a:off x="2452" y="1521"/>
              <a:ext cx="36" cy="24"/>
            </a:xfrm>
            <a:custGeom>
              <a:avLst/>
              <a:gdLst>
                <a:gd name="T0" fmla="*/ 0 w 36"/>
                <a:gd name="T1" fmla="*/ 2 h 24"/>
                <a:gd name="T2" fmla="*/ 0 w 36"/>
                <a:gd name="T3" fmla="*/ 23 h 24"/>
                <a:gd name="T4" fmla="*/ 35 w 36"/>
                <a:gd name="T5" fmla="*/ 0 h 24"/>
                <a:gd name="T6" fmla="*/ 0 w 36"/>
                <a:gd name="T7" fmla="*/ 2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4"/>
                <a:gd name="T14" fmla="*/ 36 w 3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4">
                  <a:moveTo>
                    <a:pt x="0" y="2"/>
                  </a:moveTo>
                  <a:lnTo>
                    <a:pt x="0" y="23"/>
                  </a:lnTo>
                  <a:lnTo>
                    <a:pt x="35" y="0"/>
                  </a:lnTo>
                  <a:lnTo>
                    <a:pt x="0" y="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31" name="Freeform 251"/>
            <p:cNvSpPr>
              <a:spLocks/>
            </p:cNvSpPr>
            <p:nvPr/>
          </p:nvSpPr>
          <p:spPr bwMode="auto">
            <a:xfrm>
              <a:off x="2453" y="1521"/>
              <a:ext cx="35" cy="24"/>
            </a:xfrm>
            <a:custGeom>
              <a:avLst/>
              <a:gdLst>
                <a:gd name="T0" fmla="*/ 0 w 35"/>
                <a:gd name="T1" fmla="*/ 23 h 24"/>
                <a:gd name="T2" fmla="*/ 33 w 35"/>
                <a:gd name="T3" fmla="*/ 0 h 24"/>
                <a:gd name="T4" fmla="*/ 34 w 35"/>
                <a:gd name="T5" fmla="*/ 21 h 24"/>
                <a:gd name="T6" fmla="*/ 0 w 35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4"/>
                <a:gd name="T14" fmla="*/ 35 w 35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4">
                  <a:moveTo>
                    <a:pt x="0" y="23"/>
                  </a:moveTo>
                  <a:lnTo>
                    <a:pt x="33" y="0"/>
                  </a:lnTo>
                  <a:lnTo>
                    <a:pt x="34" y="21"/>
                  </a:lnTo>
                  <a:lnTo>
                    <a:pt x="0" y="2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32" name="Freeform 252"/>
            <p:cNvSpPr>
              <a:spLocks/>
            </p:cNvSpPr>
            <p:nvPr/>
          </p:nvSpPr>
          <p:spPr bwMode="auto">
            <a:xfrm>
              <a:off x="2452" y="1521"/>
              <a:ext cx="36" cy="24"/>
            </a:xfrm>
            <a:custGeom>
              <a:avLst/>
              <a:gdLst>
                <a:gd name="T0" fmla="*/ 0 w 36"/>
                <a:gd name="T1" fmla="*/ 2 h 24"/>
                <a:gd name="T2" fmla="*/ 0 w 36"/>
                <a:gd name="T3" fmla="*/ 23 h 24"/>
                <a:gd name="T4" fmla="*/ 35 w 36"/>
                <a:gd name="T5" fmla="*/ 21 h 24"/>
                <a:gd name="T6" fmla="*/ 34 w 36"/>
                <a:gd name="T7" fmla="*/ 0 h 24"/>
                <a:gd name="T8" fmla="*/ 0 w 36"/>
                <a:gd name="T9" fmla="*/ 2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4"/>
                <a:gd name="T17" fmla="*/ 36 w 3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4">
                  <a:moveTo>
                    <a:pt x="0" y="2"/>
                  </a:moveTo>
                  <a:lnTo>
                    <a:pt x="0" y="23"/>
                  </a:lnTo>
                  <a:lnTo>
                    <a:pt x="35" y="21"/>
                  </a:lnTo>
                  <a:lnTo>
                    <a:pt x="34" y="0"/>
                  </a:lnTo>
                  <a:lnTo>
                    <a:pt x="0" y="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33" name="Freeform 253"/>
            <p:cNvSpPr>
              <a:spLocks/>
            </p:cNvSpPr>
            <p:nvPr/>
          </p:nvSpPr>
          <p:spPr bwMode="auto">
            <a:xfrm>
              <a:off x="2487" y="1520"/>
              <a:ext cx="34" cy="25"/>
            </a:xfrm>
            <a:custGeom>
              <a:avLst/>
              <a:gdLst>
                <a:gd name="T0" fmla="*/ 0 w 34"/>
                <a:gd name="T1" fmla="*/ 1 h 25"/>
                <a:gd name="T2" fmla="*/ 0 w 34"/>
                <a:gd name="T3" fmla="*/ 24 h 25"/>
                <a:gd name="T4" fmla="*/ 33 w 34"/>
                <a:gd name="T5" fmla="*/ 0 h 25"/>
                <a:gd name="T6" fmla="*/ 0 w 34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5"/>
                <a:gd name="T14" fmla="*/ 34 w 3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5">
                  <a:moveTo>
                    <a:pt x="0" y="1"/>
                  </a:moveTo>
                  <a:lnTo>
                    <a:pt x="0" y="24"/>
                  </a:lnTo>
                  <a:lnTo>
                    <a:pt x="33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34" name="Freeform 254"/>
            <p:cNvSpPr>
              <a:spLocks/>
            </p:cNvSpPr>
            <p:nvPr/>
          </p:nvSpPr>
          <p:spPr bwMode="auto">
            <a:xfrm>
              <a:off x="2487" y="1520"/>
              <a:ext cx="35" cy="25"/>
            </a:xfrm>
            <a:custGeom>
              <a:avLst/>
              <a:gdLst>
                <a:gd name="T0" fmla="*/ 0 w 35"/>
                <a:gd name="T1" fmla="*/ 24 h 25"/>
                <a:gd name="T2" fmla="*/ 33 w 35"/>
                <a:gd name="T3" fmla="*/ 0 h 25"/>
                <a:gd name="T4" fmla="*/ 34 w 35"/>
                <a:gd name="T5" fmla="*/ 22 h 25"/>
                <a:gd name="T6" fmla="*/ 0 w 35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5"/>
                <a:gd name="T14" fmla="*/ 35 w 3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5">
                  <a:moveTo>
                    <a:pt x="0" y="24"/>
                  </a:moveTo>
                  <a:lnTo>
                    <a:pt x="33" y="0"/>
                  </a:lnTo>
                  <a:lnTo>
                    <a:pt x="34" y="22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35" name="Freeform 255"/>
            <p:cNvSpPr>
              <a:spLocks/>
            </p:cNvSpPr>
            <p:nvPr/>
          </p:nvSpPr>
          <p:spPr bwMode="auto">
            <a:xfrm>
              <a:off x="2487" y="1520"/>
              <a:ext cx="35" cy="25"/>
            </a:xfrm>
            <a:custGeom>
              <a:avLst/>
              <a:gdLst>
                <a:gd name="T0" fmla="*/ 0 w 35"/>
                <a:gd name="T1" fmla="*/ 1 h 25"/>
                <a:gd name="T2" fmla="*/ 0 w 35"/>
                <a:gd name="T3" fmla="*/ 24 h 25"/>
                <a:gd name="T4" fmla="*/ 34 w 35"/>
                <a:gd name="T5" fmla="*/ 22 h 25"/>
                <a:gd name="T6" fmla="*/ 33 w 35"/>
                <a:gd name="T7" fmla="*/ 0 h 25"/>
                <a:gd name="T8" fmla="*/ 0 w 35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5"/>
                <a:gd name="T17" fmla="*/ 35 w 3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5">
                  <a:moveTo>
                    <a:pt x="0" y="1"/>
                  </a:moveTo>
                  <a:lnTo>
                    <a:pt x="0" y="24"/>
                  </a:lnTo>
                  <a:lnTo>
                    <a:pt x="34" y="22"/>
                  </a:lnTo>
                  <a:lnTo>
                    <a:pt x="33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36" name="Freeform 256"/>
            <p:cNvSpPr>
              <a:spLocks/>
            </p:cNvSpPr>
            <p:nvPr/>
          </p:nvSpPr>
          <p:spPr bwMode="auto">
            <a:xfrm>
              <a:off x="2520" y="1520"/>
              <a:ext cx="37" cy="24"/>
            </a:xfrm>
            <a:custGeom>
              <a:avLst/>
              <a:gdLst>
                <a:gd name="T0" fmla="*/ 0 w 37"/>
                <a:gd name="T1" fmla="*/ 1 h 24"/>
                <a:gd name="T2" fmla="*/ 0 w 37"/>
                <a:gd name="T3" fmla="*/ 23 h 24"/>
                <a:gd name="T4" fmla="*/ 36 w 37"/>
                <a:gd name="T5" fmla="*/ 0 h 24"/>
                <a:gd name="T6" fmla="*/ 0 w 37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24"/>
                <a:gd name="T14" fmla="*/ 37 w 3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24">
                  <a:moveTo>
                    <a:pt x="0" y="1"/>
                  </a:moveTo>
                  <a:lnTo>
                    <a:pt x="0" y="23"/>
                  </a:lnTo>
                  <a:lnTo>
                    <a:pt x="36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37" name="Freeform 257"/>
            <p:cNvSpPr>
              <a:spLocks/>
            </p:cNvSpPr>
            <p:nvPr/>
          </p:nvSpPr>
          <p:spPr bwMode="auto">
            <a:xfrm>
              <a:off x="2521" y="1520"/>
              <a:ext cx="38" cy="24"/>
            </a:xfrm>
            <a:custGeom>
              <a:avLst/>
              <a:gdLst>
                <a:gd name="T0" fmla="*/ 0 w 38"/>
                <a:gd name="T1" fmla="*/ 23 h 24"/>
                <a:gd name="T2" fmla="*/ 36 w 38"/>
                <a:gd name="T3" fmla="*/ 0 h 24"/>
                <a:gd name="T4" fmla="*/ 37 w 38"/>
                <a:gd name="T5" fmla="*/ 20 h 24"/>
                <a:gd name="T6" fmla="*/ 0 w 38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24"/>
                <a:gd name="T14" fmla="*/ 38 w 38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24">
                  <a:moveTo>
                    <a:pt x="0" y="23"/>
                  </a:moveTo>
                  <a:lnTo>
                    <a:pt x="36" y="0"/>
                  </a:lnTo>
                  <a:lnTo>
                    <a:pt x="37" y="20"/>
                  </a:lnTo>
                  <a:lnTo>
                    <a:pt x="0" y="2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38" name="Freeform 258"/>
            <p:cNvSpPr>
              <a:spLocks/>
            </p:cNvSpPr>
            <p:nvPr/>
          </p:nvSpPr>
          <p:spPr bwMode="auto">
            <a:xfrm>
              <a:off x="2520" y="1520"/>
              <a:ext cx="39" cy="24"/>
            </a:xfrm>
            <a:custGeom>
              <a:avLst/>
              <a:gdLst>
                <a:gd name="T0" fmla="*/ 0 w 39"/>
                <a:gd name="T1" fmla="*/ 1 h 24"/>
                <a:gd name="T2" fmla="*/ 0 w 39"/>
                <a:gd name="T3" fmla="*/ 23 h 24"/>
                <a:gd name="T4" fmla="*/ 38 w 39"/>
                <a:gd name="T5" fmla="*/ 20 h 24"/>
                <a:gd name="T6" fmla="*/ 37 w 39"/>
                <a:gd name="T7" fmla="*/ 0 h 24"/>
                <a:gd name="T8" fmla="*/ 0 w 39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4"/>
                <a:gd name="T17" fmla="*/ 39 w 3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4">
                  <a:moveTo>
                    <a:pt x="0" y="1"/>
                  </a:moveTo>
                  <a:lnTo>
                    <a:pt x="0" y="23"/>
                  </a:lnTo>
                  <a:lnTo>
                    <a:pt x="38" y="20"/>
                  </a:lnTo>
                  <a:lnTo>
                    <a:pt x="37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39" name="Freeform 259"/>
            <p:cNvSpPr>
              <a:spLocks/>
            </p:cNvSpPr>
            <p:nvPr/>
          </p:nvSpPr>
          <p:spPr bwMode="auto">
            <a:xfrm>
              <a:off x="2556" y="1517"/>
              <a:ext cx="42" cy="25"/>
            </a:xfrm>
            <a:custGeom>
              <a:avLst/>
              <a:gdLst>
                <a:gd name="T0" fmla="*/ 0 w 42"/>
                <a:gd name="T1" fmla="*/ 2 h 25"/>
                <a:gd name="T2" fmla="*/ 0 w 42"/>
                <a:gd name="T3" fmla="*/ 24 h 25"/>
                <a:gd name="T4" fmla="*/ 41 w 42"/>
                <a:gd name="T5" fmla="*/ 0 h 25"/>
                <a:gd name="T6" fmla="*/ 0 w 42"/>
                <a:gd name="T7" fmla="*/ 2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25"/>
                <a:gd name="T14" fmla="*/ 42 w 4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25">
                  <a:moveTo>
                    <a:pt x="0" y="2"/>
                  </a:moveTo>
                  <a:lnTo>
                    <a:pt x="0" y="24"/>
                  </a:lnTo>
                  <a:lnTo>
                    <a:pt x="41" y="0"/>
                  </a:lnTo>
                  <a:lnTo>
                    <a:pt x="0" y="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40" name="Freeform 260"/>
            <p:cNvSpPr>
              <a:spLocks/>
            </p:cNvSpPr>
            <p:nvPr/>
          </p:nvSpPr>
          <p:spPr bwMode="auto">
            <a:xfrm>
              <a:off x="2558" y="1517"/>
              <a:ext cx="41" cy="25"/>
            </a:xfrm>
            <a:custGeom>
              <a:avLst/>
              <a:gdLst>
                <a:gd name="T0" fmla="*/ 0 w 41"/>
                <a:gd name="T1" fmla="*/ 24 h 25"/>
                <a:gd name="T2" fmla="*/ 39 w 41"/>
                <a:gd name="T3" fmla="*/ 0 h 25"/>
                <a:gd name="T4" fmla="*/ 40 w 41"/>
                <a:gd name="T5" fmla="*/ 22 h 25"/>
                <a:gd name="T6" fmla="*/ 0 w 4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25"/>
                <a:gd name="T14" fmla="*/ 41 w 4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25">
                  <a:moveTo>
                    <a:pt x="0" y="24"/>
                  </a:moveTo>
                  <a:lnTo>
                    <a:pt x="39" y="0"/>
                  </a:lnTo>
                  <a:lnTo>
                    <a:pt x="40" y="22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41" name="Freeform 261"/>
            <p:cNvSpPr>
              <a:spLocks/>
            </p:cNvSpPr>
            <p:nvPr/>
          </p:nvSpPr>
          <p:spPr bwMode="auto">
            <a:xfrm>
              <a:off x="2556" y="1517"/>
              <a:ext cx="43" cy="25"/>
            </a:xfrm>
            <a:custGeom>
              <a:avLst/>
              <a:gdLst>
                <a:gd name="T0" fmla="*/ 0 w 43"/>
                <a:gd name="T1" fmla="*/ 2 h 25"/>
                <a:gd name="T2" fmla="*/ 0 w 43"/>
                <a:gd name="T3" fmla="*/ 24 h 25"/>
                <a:gd name="T4" fmla="*/ 42 w 43"/>
                <a:gd name="T5" fmla="*/ 22 h 25"/>
                <a:gd name="T6" fmla="*/ 41 w 43"/>
                <a:gd name="T7" fmla="*/ 0 h 25"/>
                <a:gd name="T8" fmla="*/ 0 w 43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5"/>
                <a:gd name="T17" fmla="*/ 43 w 4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5">
                  <a:moveTo>
                    <a:pt x="0" y="2"/>
                  </a:moveTo>
                  <a:lnTo>
                    <a:pt x="0" y="24"/>
                  </a:lnTo>
                  <a:lnTo>
                    <a:pt x="42" y="22"/>
                  </a:lnTo>
                  <a:lnTo>
                    <a:pt x="41" y="0"/>
                  </a:lnTo>
                  <a:lnTo>
                    <a:pt x="0" y="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42" name="Freeform 262"/>
            <p:cNvSpPr>
              <a:spLocks/>
            </p:cNvSpPr>
            <p:nvPr/>
          </p:nvSpPr>
          <p:spPr bwMode="auto">
            <a:xfrm>
              <a:off x="2597" y="1515"/>
              <a:ext cx="42" cy="26"/>
            </a:xfrm>
            <a:custGeom>
              <a:avLst/>
              <a:gdLst>
                <a:gd name="T0" fmla="*/ 0 w 42"/>
                <a:gd name="T1" fmla="*/ 1 h 26"/>
                <a:gd name="T2" fmla="*/ 0 w 42"/>
                <a:gd name="T3" fmla="*/ 25 h 26"/>
                <a:gd name="T4" fmla="*/ 41 w 42"/>
                <a:gd name="T5" fmla="*/ 0 h 26"/>
                <a:gd name="T6" fmla="*/ 0 w 42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26"/>
                <a:gd name="T14" fmla="*/ 42 w 42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26">
                  <a:moveTo>
                    <a:pt x="0" y="1"/>
                  </a:moveTo>
                  <a:lnTo>
                    <a:pt x="0" y="25"/>
                  </a:lnTo>
                  <a:lnTo>
                    <a:pt x="41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43" name="Freeform 263"/>
            <p:cNvSpPr>
              <a:spLocks/>
            </p:cNvSpPr>
            <p:nvPr/>
          </p:nvSpPr>
          <p:spPr bwMode="auto">
            <a:xfrm>
              <a:off x="2598" y="1515"/>
              <a:ext cx="42" cy="26"/>
            </a:xfrm>
            <a:custGeom>
              <a:avLst/>
              <a:gdLst>
                <a:gd name="T0" fmla="*/ 0 w 42"/>
                <a:gd name="T1" fmla="*/ 25 h 26"/>
                <a:gd name="T2" fmla="*/ 40 w 42"/>
                <a:gd name="T3" fmla="*/ 0 h 26"/>
                <a:gd name="T4" fmla="*/ 41 w 42"/>
                <a:gd name="T5" fmla="*/ 23 h 26"/>
                <a:gd name="T6" fmla="*/ 0 w 42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26"/>
                <a:gd name="T14" fmla="*/ 42 w 42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26">
                  <a:moveTo>
                    <a:pt x="0" y="25"/>
                  </a:moveTo>
                  <a:lnTo>
                    <a:pt x="40" y="0"/>
                  </a:lnTo>
                  <a:lnTo>
                    <a:pt x="41" y="23"/>
                  </a:lnTo>
                  <a:lnTo>
                    <a:pt x="0" y="25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44" name="Freeform 264"/>
            <p:cNvSpPr>
              <a:spLocks/>
            </p:cNvSpPr>
            <p:nvPr/>
          </p:nvSpPr>
          <p:spPr bwMode="auto">
            <a:xfrm>
              <a:off x="2597" y="1515"/>
              <a:ext cx="43" cy="26"/>
            </a:xfrm>
            <a:custGeom>
              <a:avLst/>
              <a:gdLst>
                <a:gd name="T0" fmla="*/ 0 w 43"/>
                <a:gd name="T1" fmla="*/ 1 h 26"/>
                <a:gd name="T2" fmla="*/ 0 w 43"/>
                <a:gd name="T3" fmla="*/ 25 h 26"/>
                <a:gd name="T4" fmla="*/ 42 w 43"/>
                <a:gd name="T5" fmla="*/ 23 h 26"/>
                <a:gd name="T6" fmla="*/ 41 w 43"/>
                <a:gd name="T7" fmla="*/ 0 h 26"/>
                <a:gd name="T8" fmla="*/ 0 w 43"/>
                <a:gd name="T9" fmla="*/ 1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6"/>
                <a:gd name="T17" fmla="*/ 43 w 43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6">
                  <a:moveTo>
                    <a:pt x="0" y="1"/>
                  </a:moveTo>
                  <a:lnTo>
                    <a:pt x="0" y="25"/>
                  </a:lnTo>
                  <a:lnTo>
                    <a:pt x="42" y="23"/>
                  </a:lnTo>
                  <a:lnTo>
                    <a:pt x="41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45" name="Freeform 265"/>
            <p:cNvSpPr>
              <a:spLocks/>
            </p:cNvSpPr>
            <p:nvPr/>
          </p:nvSpPr>
          <p:spPr bwMode="auto">
            <a:xfrm>
              <a:off x="2638" y="1514"/>
              <a:ext cx="48" cy="24"/>
            </a:xfrm>
            <a:custGeom>
              <a:avLst/>
              <a:gdLst>
                <a:gd name="T0" fmla="*/ 0 w 48"/>
                <a:gd name="T1" fmla="*/ 1 h 24"/>
                <a:gd name="T2" fmla="*/ 0 w 48"/>
                <a:gd name="T3" fmla="*/ 23 h 24"/>
                <a:gd name="T4" fmla="*/ 47 w 48"/>
                <a:gd name="T5" fmla="*/ 0 h 24"/>
                <a:gd name="T6" fmla="*/ 0 w 48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24"/>
                <a:gd name="T14" fmla="*/ 48 w 48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24">
                  <a:moveTo>
                    <a:pt x="0" y="1"/>
                  </a:moveTo>
                  <a:lnTo>
                    <a:pt x="0" y="23"/>
                  </a:lnTo>
                  <a:lnTo>
                    <a:pt x="47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46" name="Freeform 266"/>
            <p:cNvSpPr>
              <a:spLocks/>
            </p:cNvSpPr>
            <p:nvPr/>
          </p:nvSpPr>
          <p:spPr bwMode="auto">
            <a:xfrm>
              <a:off x="2639" y="1514"/>
              <a:ext cx="47" cy="24"/>
            </a:xfrm>
            <a:custGeom>
              <a:avLst/>
              <a:gdLst>
                <a:gd name="T0" fmla="*/ 0 w 47"/>
                <a:gd name="T1" fmla="*/ 23 h 24"/>
                <a:gd name="T2" fmla="*/ 45 w 47"/>
                <a:gd name="T3" fmla="*/ 0 h 24"/>
                <a:gd name="T4" fmla="*/ 46 w 47"/>
                <a:gd name="T5" fmla="*/ 21 h 24"/>
                <a:gd name="T6" fmla="*/ 0 w 47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24"/>
                <a:gd name="T14" fmla="*/ 47 w 4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24">
                  <a:moveTo>
                    <a:pt x="0" y="23"/>
                  </a:moveTo>
                  <a:lnTo>
                    <a:pt x="45" y="0"/>
                  </a:lnTo>
                  <a:lnTo>
                    <a:pt x="46" y="21"/>
                  </a:lnTo>
                  <a:lnTo>
                    <a:pt x="0" y="2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47" name="Freeform 267"/>
            <p:cNvSpPr>
              <a:spLocks/>
            </p:cNvSpPr>
            <p:nvPr/>
          </p:nvSpPr>
          <p:spPr bwMode="auto">
            <a:xfrm>
              <a:off x="2638" y="1514"/>
              <a:ext cx="48" cy="24"/>
            </a:xfrm>
            <a:custGeom>
              <a:avLst/>
              <a:gdLst>
                <a:gd name="T0" fmla="*/ 0 w 48"/>
                <a:gd name="T1" fmla="*/ 1 h 24"/>
                <a:gd name="T2" fmla="*/ 0 w 48"/>
                <a:gd name="T3" fmla="*/ 23 h 24"/>
                <a:gd name="T4" fmla="*/ 47 w 48"/>
                <a:gd name="T5" fmla="*/ 21 h 24"/>
                <a:gd name="T6" fmla="*/ 46 w 48"/>
                <a:gd name="T7" fmla="*/ 0 h 24"/>
                <a:gd name="T8" fmla="*/ 0 w 48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24"/>
                <a:gd name="T17" fmla="*/ 48 w 4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24">
                  <a:moveTo>
                    <a:pt x="0" y="1"/>
                  </a:moveTo>
                  <a:lnTo>
                    <a:pt x="0" y="23"/>
                  </a:lnTo>
                  <a:lnTo>
                    <a:pt x="47" y="21"/>
                  </a:lnTo>
                  <a:lnTo>
                    <a:pt x="46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48" name="Freeform 268"/>
            <p:cNvSpPr>
              <a:spLocks/>
            </p:cNvSpPr>
            <p:nvPr/>
          </p:nvSpPr>
          <p:spPr bwMode="auto">
            <a:xfrm>
              <a:off x="2685" y="1514"/>
              <a:ext cx="48" cy="24"/>
            </a:xfrm>
            <a:custGeom>
              <a:avLst/>
              <a:gdLst>
                <a:gd name="T0" fmla="*/ 0 w 48"/>
                <a:gd name="T1" fmla="*/ 1 h 24"/>
                <a:gd name="T2" fmla="*/ 0 w 48"/>
                <a:gd name="T3" fmla="*/ 23 h 24"/>
                <a:gd name="T4" fmla="*/ 47 w 48"/>
                <a:gd name="T5" fmla="*/ 0 h 24"/>
                <a:gd name="T6" fmla="*/ 0 w 48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24"/>
                <a:gd name="T14" fmla="*/ 48 w 48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24">
                  <a:moveTo>
                    <a:pt x="0" y="1"/>
                  </a:moveTo>
                  <a:lnTo>
                    <a:pt x="0" y="23"/>
                  </a:lnTo>
                  <a:lnTo>
                    <a:pt x="47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49" name="Freeform 269"/>
            <p:cNvSpPr>
              <a:spLocks/>
            </p:cNvSpPr>
            <p:nvPr/>
          </p:nvSpPr>
          <p:spPr bwMode="auto">
            <a:xfrm>
              <a:off x="2685" y="1514"/>
              <a:ext cx="50" cy="24"/>
            </a:xfrm>
            <a:custGeom>
              <a:avLst/>
              <a:gdLst>
                <a:gd name="T0" fmla="*/ 0 w 50"/>
                <a:gd name="T1" fmla="*/ 23 h 24"/>
                <a:gd name="T2" fmla="*/ 48 w 50"/>
                <a:gd name="T3" fmla="*/ 0 h 24"/>
                <a:gd name="T4" fmla="*/ 49 w 50"/>
                <a:gd name="T5" fmla="*/ 20 h 24"/>
                <a:gd name="T6" fmla="*/ 0 w 50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24"/>
                <a:gd name="T14" fmla="*/ 50 w 50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24">
                  <a:moveTo>
                    <a:pt x="0" y="23"/>
                  </a:moveTo>
                  <a:lnTo>
                    <a:pt x="48" y="0"/>
                  </a:lnTo>
                  <a:lnTo>
                    <a:pt x="49" y="20"/>
                  </a:lnTo>
                  <a:lnTo>
                    <a:pt x="0" y="2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50" name="Freeform 270"/>
            <p:cNvSpPr>
              <a:spLocks/>
            </p:cNvSpPr>
            <p:nvPr/>
          </p:nvSpPr>
          <p:spPr bwMode="auto">
            <a:xfrm>
              <a:off x="2685" y="1514"/>
              <a:ext cx="50" cy="24"/>
            </a:xfrm>
            <a:custGeom>
              <a:avLst/>
              <a:gdLst>
                <a:gd name="T0" fmla="*/ 0 w 50"/>
                <a:gd name="T1" fmla="*/ 1 h 24"/>
                <a:gd name="T2" fmla="*/ 0 w 50"/>
                <a:gd name="T3" fmla="*/ 23 h 24"/>
                <a:gd name="T4" fmla="*/ 49 w 50"/>
                <a:gd name="T5" fmla="*/ 20 h 24"/>
                <a:gd name="T6" fmla="*/ 48 w 50"/>
                <a:gd name="T7" fmla="*/ 0 h 24"/>
                <a:gd name="T8" fmla="*/ 0 w 50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24"/>
                <a:gd name="T17" fmla="*/ 50 w 5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24">
                  <a:moveTo>
                    <a:pt x="0" y="1"/>
                  </a:moveTo>
                  <a:lnTo>
                    <a:pt x="0" y="23"/>
                  </a:lnTo>
                  <a:lnTo>
                    <a:pt x="49" y="20"/>
                  </a:lnTo>
                  <a:lnTo>
                    <a:pt x="48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51" name="Freeform 271"/>
            <p:cNvSpPr>
              <a:spLocks/>
            </p:cNvSpPr>
            <p:nvPr/>
          </p:nvSpPr>
          <p:spPr bwMode="auto">
            <a:xfrm>
              <a:off x="2732" y="1513"/>
              <a:ext cx="52" cy="25"/>
            </a:xfrm>
            <a:custGeom>
              <a:avLst/>
              <a:gdLst>
                <a:gd name="T0" fmla="*/ 0 w 52"/>
                <a:gd name="T1" fmla="*/ 2 h 25"/>
                <a:gd name="T2" fmla="*/ 0 w 52"/>
                <a:gd name="T3" fmla="*/ 24 h 25"/>
                <a:gd name="T4" fmla="*/ 51 w 52"/>
                <a:gd name="T5" fmla="*/ 0 h 25"/>
                <a:gd name="T6" fmla="*/ 0 w 52"/>
                <a:gd name="T7" fmla="*/ 2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25"/>
                <a:gd name="T14" fmla="*/ 52 w 52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25">
                  <a:moveTo>
                    <a:pt x="0" y="2"/>
                  </a:moveTo>
                  <a:lnTo>
                    <a:pt x="0" y="24"/>
                  </a:lnTo>
                  <a:lnTo>
                    <a:pt x="51" y="0"/>
                  </a:lnTo>
                  <a:lnTo>
                    <a:pt x="0" y="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52" name="Freeform 272"/>
            <p:cNvSpPr>
              <a:spLocks/>
            </p:cNvSpPr>
            <p:nvPr/>
          </p:nvSpPr>
          <p:spPr bwMode="auto">
            <a:xfrm>
              <a:off x="2734" y="1513"/>
              <a:ext cx="50" cy="25"/>
            </a:xfrm>
            <a:custGeom>
              <a:avLst/>
              <a:gdLst>
                <a:gd name="T0" fmla="*/ 0 w 50"/>
                <a:gd name="T1" fmla="*/ 24 h 25"/>
                <a:gd name="T2" fmla="*/ 48 w 50"/>
                <a:gd name="T3" fmla="*/ 0 h 25"/>
                <a:gd name="T4" fmla="*/ 49 w 50"/>
                <a:gd name="T5" fmla="*/ 22 h 25"/>
                <a:gd name="T6" fmla="*/ 0 w 50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25"/>
                <a:gd name="T14" fmla="*/ 50 w 5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25">
                  <a:moveTo>
                    <a:pt x="0" y="24"/>
                  </a:moveTo>
                  <a:lnTo>
                    <a:pt x="48" y="0"/>
                  </a:lnTo>
                  <a:lnTo>
                    <a:pt x="49" y="22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53" name="Freeform 273"/>
            <p:cNvSpPr>
              <a:spLocks/>
            </p:cNvSpPr>
            <p:nvPr/>
          </p:nvSpPr>
          <p:spPr bwMode="auto">
            <a:xfrm>
              <a:off x="2732" y="1513"/>
              <a:ext cx="52" cy="25"/>
            </a:xfrm>
            <a:custGeom>
              <a:avLst/>
              <a:gdLst>
                <a:gd name="T0" fmla="*/ 0 w 52"/>
                <a:gd name="T1" fmla="*/ 2 h 25"/>
                <a:gd name="T2" fmla="*/ 0 w 52"/>
                <a:gd name="T3" fmla="*/ 24 h 25"/>
                <a:gd name="T4" fmla="*/ 51 w 52"/>
                <a:gd name="T5" fmla="*/ 22 h 25"/>
                <a:gd name="T6" fmla="*/ 50 w 52"/>
                <a:gd name="T7" fmla="*/ 0 h 25"/>
                <a:gd name="T8" fmla="*/ 0 w 52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5"/>
                <a:gd name="T17" fmla="*/ 52 w 52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5">
                  <a:moveTo>
                    <a:pt x="0" y="2"/>
                  </a:moveTo>
                  <a:lnTo>
                    <a:pt x="0" y="24"/>
                  </a:lnTo>
                  <a:lnTo>
                    <a:pt x="51" y="22"/>
                  </a:lnTo>
                  <a:lnTo>
                    <a:pt x="50" y="0"/>
                  </a:lnTo>
                  <a:lnTo>
                    <a:pt x="0" y="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54" name="Freeform 274"/>
            <p:cNvSpPr>
              <a:spLocks/>
            </p:cNvSpPr>
            <p:nvPr/>
          </p:nvSpPr>
          <p:spPr bwMode="auto">
            <a:xfrm>
              <a:off x="2783" y="1512"/>
              <a:ext cx="55" cy="25"/>
            </a:xfrm>
            <a:custGeom>
              <a:avLst/>
              <a:gdLst>
                <a:gd name="T0" fmla="*/ 0 w 55"/>
                <a:gd name="T1" fmla="*/ 1 h 25"/>
                <a:gd name="T2" fmla="*/ 0 w 55"/>
                <a:gd name="T3" fmla="*/ 24 h 25"/>
                <a:gd name="T4" fmla="*/ 54 w 55"/>
                <a:gd name="T5" fmla="*/ 0 h 25"/>
                <a:gd name="T6" fmla="*/ 0 w 55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25"/>
                <a:gd name="T14" fmla="*/ 55 w 5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25">
                  <a:moveTo>
                    <a:pt x="0" y="1"/>
                  </a:moveTo>
                  <a:lnTo>
                    <a:pt x="0" y="24"/>
                  </a:lnTo>
                  <a:lnTo>
                    <a:pt x="54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55" name="Freeform 275"/>
            <p:cNvSpPr>
              <a:spLocks/>
            </p:cNvSpPr>
            <p:nvPr/>
          </p:nvSpPr>
          <p:spPr bwMode="auto">
            <a:xfrm>
              <a:off x="2783" y="1512"/>
              <a:ext cx="55" cy="25"/>
            </a:xfrm>
            <a:custGeom>
              <a:avLst/>
              <a:gdLst>
                <a:gd name="T0" fmla="*/ 0 w 55"/>
                <a:gd name="T1" fmla="*/ 24 h 25"/>
                <a:gd name="T2" fmla="*/ 54 w 55"/>
                <a:gd name="T3" fmla="*/ 0 h 25"/>
                <a:gd name="T4" fmla="*/ 54 w 55"/>
                <a:gd name="T5" fmla="*/ 22 h 25"/>
                <a:gd name="T6" fmla="*/ 0 w 55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25"/>
                <a:gd name="T14" fmla="*/ 55 w 5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25">
                  <a:moveTo>
                    <a:pt x="0" y="24"/>
                  </a:moveTo>
                  <a:lnTo>
                    <a:pt x="54" y="0"/>
                  </a:lnTo>
                  <a:lnTo>
                    <a:pt x="54" y="22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56" name="Freeform 276"/>
            <p:cNvSpPr>
              <a:spLocks/>
            </p:cNvSpPr>
            <p:nvPr/>
          </p:nvSpPr>
          <p:spPr bwMode="auto">
            <a:xfrm>
              <a:off x="2783" y="1512"/>
              <a:ext cx="55" cy="25"/>
            </a:xfrm>
            <a:custGeom>
              <a:avLst/>
              <a:gdLst>
                <a:gd name="T0" fmla="*/ 0 w 55"/>
                <a:gd name="T1" fmla="*/ 1 h 25"/>
                <a:gd name="T2" fmla="*/ 0 w 55"/>
                <a:gd name="T3" fmla="*/ 24 h 25"/>
                <a:gd name="T4" fmla="*/ 54 w 55"/>
                <a:gd name="T5" fmla="*/ 22 h 25"/>
                <a:gd name="T6" fmla="*/ 54 w 55"/>
                <a:gd name="T7" fmla="*/ 0 h 25"/>
                <a:gd name="T8" fmla="*/ 0 w 55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5"/>
                <a:gd name="T17" fmla="*/ 55 w 5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5">
                  <a:moveTo>
                    <a:pt x="0" y="1"/>
                  </a:moveTo>
                  <a:lnTo>
                    <a:pt x="0" y="24"/>
                  </a:lnTo>
                  <a:lnTo>
                    <a:pt x="54" y="22"/>
                  </a:lnTo>
                  <a:lnTo>
                    <a:pt x="54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57" name="Freeform 277"/>
            <p:cNvSpPr>
              <a:spLocks/>
            </p:cNvSpPr>
            <p:nvPr/>
          </p:nvSpPr>
          <p:spPr bwMode="auto">
            <a:xfrm>
              <a:off x="2837" y="1509"/>
              <a:ext cx="55" cy="27"/>
            </a:xfrm>
            <a:custGeom>
              <a:avLst/>
              <a:gdLst>
                <a:gd name="T0" fmla="*/ 0 w 55"/>
                <a:gd name="T1" fmla="*/ 1 h 27"/>
                <a:gd name="T2" fmla="*/ 0 w 55"/>
                <a:gd name="T3" fmla="*/ 26 h 27"/>
                <a:gd name="T4" fmla="*/ 54 w 55"/>
                <a:gd name="T5" fmla="*/ 0 h 27"/>
                <a:gd name="T6" fmla="*/ 0 w 55"/>
                <a:gd name="T7" fmla="*/ 1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27"/>
                <a:gd name="T14" fmla="*/ 55 w 55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27">
                  <a:moveTo>
                    <a:pt x="0" y="1"/>
                  </a:moveTo>
                  <a:lnTo>
                    <a:pt x="0" y="26"/>
                  </a:lnTo>
                  <a:lnTo>
                    <a:pt x="54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58" name="Freeform 278"/>
            <p:cNvSpPr>
              <a:spLocks/>
            </p:cNvSpPr>
            <p:nvPr/>
          </p:nvSpPr>
          <p:spPr bwMode="auto">
            <a:xfrm>
              <a:off x="2837" y="1509"/>
              <a:ext cx="55" cy="27"/>
            </a:xfrm>
            <a:custGeom>
              <a:avLst/>
              <a:gdLst>
                <a:gd name="T0" fmla="*/ 0 w 55"/>
                <a:gd name="T1" fmla="*/ 26 h 27"/>
                <a:gd name="T2" fmla="*/ 54 w 55"/>
                <a:gd name="T3" fmla="*/ 0 h 27"/>
                <a:gd name="T4" fmla="*/ 54 w 55"/>
                <a:gd name="T5" fmla="*/ 24 h 27"/>
                <a:gd name="T6" fmla="*/ 0 w 55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27"/>
                <a:gd name="T14" fmla="*/ 55 w 55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27">
                  <a:moveTo>
                    <a:pt x="0" y="26"/>
                  </a:moveTo>
                  <a:lnTo>
                    <a:pt x="54" y="0"/>
                  </a:lnTo>
                  <a:lnTo>
                    <a:pt x="54" y="24"/>
                  </a:lnTo>
                  <a:lnTo>
                    <a:pt x="0" y="2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59" name="Freeform 279"/>
            <p:cNvSpPr>
              <a:spLocks/>
            </p:cNvSpPr>
            <p:nvPr/>
          </p:nvSpPr>
          <p:spPr bwMode="auto">
            <a:xfrm>
              <a:off x="2837" y="1509"/>
              <a:ext cx="55" cy="27"/>
            </a:xfrm>
            <a:custGeom>
              <a:avLst/>
              <a:gdLst>
                <a:gd name="T0" fmla="*/ 0 w 55"/>
                <a:gd name="T1" fmla="*/ 1 h 27"/>
                <a:gd name="T2" fmla="*/ 0 w 55"/>
                <a:gd name="T3" fmla="*/ 26 h 27"/>
                <a:gd name="T4" fmla="*/ 54 w 55"/>
                <a:gd name="T5" fmla="*/ 24 h 27"/>
                <a:gd name="T6" fmla="*/ 54 w 55"/>
                <a:gd name="T7" fmla="*/ 0 h 27"/>
                <a:gd name="T8" fmla="*/ 0 w 5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7"/>
                <a:gd name="T17" fmla="*/ 55 w 5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7">
                  <a:moveTo>
                    <a:pt x="0" y="1"/>
                  </a:moveTo>
                  <a:lnTo>
                    <a:pt x="0" y="26"/>
                  </a:lnTo>
                  <a:lnTo>
                    <a:pt x="54" y="24"/>
                  </a:lnTo>
                  <a:lnTo>
                    <a:pt x="54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60" name="Freeform 280"/>
            <p:cNvSpPr>
              <a:spLocks/>
            </p:cNvSpPr>
            <p:nvPr/>
          </p:nvSpPr>
          <p:spPr bwMode="auto">
            <a:xfrm>
              <a:off x="2891" y="1508"/>
              <a:ext cx="55" cy="25"/>
            </a:xfrm>
            <a:custGeom>
              <a:avLst/>
              <a:gdLst>
                <a:gd name="T0" fmla="*/ 0 w 55"/>
                <a:gd name="T1" fmla="*/ 1 h 25"/>
                <a:gd name="T2" fmla="*/ 0 w 55"/>
                <a:gd name="T3" fmla="*/ 24 h 25"/>
                <a:gd name="T4" fmla="*/ 54 w 55"/>
                <a:gd name="T5" fmla="*/ 0 h 25"/>
                <a:gd name="T6" fmla="*/ 0 w 55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25"/>
                <a:gd name="T14" fmla="*/ 55 w 5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25">
                  <a:moveTo>
                    <a:pt x="0" y="1"/>
                  </a:moveTo>
                  <a:lnTo>
                    <a:pt x="0" y="24"/>
                  </a:lnTo>
                  <a:lnTo>
                    <a:pt x="54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61" name="Freeform 281"/>
            <p:cNvSpPr>
              <a:spLocks/>
            </p:cNvSpPr>
            <p:nvPr/>
          </p:nvSpPr>
          <p:spPr bwMode="auto">
            <a:xfrm>
              <a:off x="2891" y="1508"/>
              <a:ext cx="55" cy="25"/>
            </a:xfrm>
            <a:custGeom>
              <a:avLst/>
              <a:gdLst>
                <a:gd name="T0" fmla="*/ 0 w 55"/>
                <a:gd name="T1" fmla="*/ 24 h 25"/>
                <a:gd name="T2" fmla="*/ 54 w 55"/>
                <a:gd name="T3" fmla="*/ 0 h 25"/>
                <a:gd name="T4" fmla="*/ 54 w 55"/>
                <a:gd name="T5" fmla="*/ 22 h 25"/>
                <a:gd name="T6" fmla="*/ 0 w 55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25"/>
                <a:gd name="T14" fmla="*/ 55 w 5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25">
                  <a:moveTo>
                    <a:pt x="0" y="24"/>
                  </a:moveTo>
                  <a:lnTo>
                    <a:pt x="54" y="0"/>
                  </a:lnTo>
                  <a:lnTo>
                    <a:pt x="54" y="22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62" name="Freeform 282"/>
            <p:cNvSpPr>
              <a:spLocks/>
            </p:cNvSpPr>
            <p:nvPr/>
          </p:nvSpPr>
          <p:spPr bwMode="auto">
            <a:xfrm>
              <a:off x="2891" y="1508"/>
              <a:ext cx="55" cy="25"/>
            </a:xfrm>
            <a:custGeom>
              <a:avLst/>
              <a:gdLst>
                <a:gd name="T0" fmla="*/ 0 w 55"/>
                <a:gd name="T1" fmla="*/ 1 h 25"/>
                <a:gd name="T2" fmla="*/ 0 w 55"/>
                <a:gd name="T3" fmla="*/ 24 h 25"/>
                <a:gd name="T4" fmla="*/ 54 w 55"/>
                <a:gd name="T5" fmla="*/ 22 h 25"/>
                <a:gd name="T6" fmla="*/ 54 w 55"/>
                <a:gd name="T7" fmla="*/ 0 h 25"/>
                <a:gd name="T8" fmla="*/ 0 w 55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5"/>
                <a:gd name="T17" fmla="*/ 55 w 5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5">
                  <a:moveTo>
                    <a:pt x="0" y="1"/>
                  </a:moveTo>
                  <a:lnTo>
                    <a:pt x="0" y="24"/>
                  </a:lnTo>
                  <a:lnTo>
                    <a:pt x="54" y="22"/>
                  </a:lnTo>
                  <a:lnTo>
                    <a:pt x="54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63" name="Freeform 283"/>
            <p:cNvSpPr>
              <a:spLocks/>
            </p:cNvSpPr>
            <p:nvPr/>
          </p:nvSpPr>
          <p:spPr bwMode="auto">
            <a:xfrm>
              <a:off x="2945" y="1508"/>
              <a:ext cx="59" cy="25"/>
            </a:xfrm>
            <a:custGeom>
              <a:avLst/>
              <a:gdLst>
                <a:gd name="T0" fmla="*/ 0 w 59"/>
                <a:gd name="T1" fmla="*/ 1 h 25"/>
                <a:gd name="T2" fmla="*/ 0 w 59"/>
                <a:gd name="T3" fmla="*/ 24 h 25"/>
                <a:gd name="T4" fmla="*/ 58 w 59"/>
                <a:gd name="T5" fmla="*/ 0 h 25"/>
                <a:gd name="T6" fmla="*/ 0 w 59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25"/>
                <a:gd name="T14" fmla="*/ 59 w 5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25">
                  <a:moveTo>
                    <a:pt x="0" y="1"/>
                  </a:moveTo>
                  <a:lnTo>
                    <a:pt x="0" y="24"/>
                  </a:lnTo>
                  <a:lnTo>
                    <a:pt x="58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64" name="Freeform 284"/>
            <p:cNvSpPr>
              <a:spLocks/>
            </p:cNvSpPr>
            <p:nvPr/>
          </p:nvSpPr>
          <p:spPr bwMode="auto">
            <a:xfrm>
              <a:off x="2945" y="1508"/>
              <a:ext cx="59" cy="25"/>
            </a:xfrm>
            <a:custGeom>
              <a:avLst/>
              <a:gdLst>
                <a:gd name="T0" fmla="*/ 0 w 59"/>
                <a:gd name="T1" fmla="*/ 24 h 25"/>
                <a:gd name="T2" fmla="*/ 58 w 59"/>
                <a:gd name="T3" fmla="*/ 0 h 25"/>
                <a:gd name="T4" fmla="*/ 58 w 59"/>
                <a:gd name="T5" fmla="*/ 22 h 25"/>
                <a:gd name="T6" fmla="*/ 0 w 59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25"/>
                <a:gd name="T14" fmla="*/ 59 w 5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25">
                  <a:moveTo>
                    <a:pt x="0" y="24"/>
                  </a:moveTo>
                  <a:lnTo>
                    <a:pt x="58" y="0"/>
                  </a:lnTo>
                  <a:lnTo>
                    <a:pt x="58" y="22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65" name="Freeform 285"/>
            <p:cNvSpPr>
              <a:spLocks/>
            </p:cNvSpPr>
            <p:nvPr/>
          </p:nvSpPr>
          <p:spPr bwMode="auto">
            <a:xfrm>
              <a:off x="2945" y="1508"/>
              <a:ext cx="59" cy="25"/>
            </a:xfrm>
            <a:custGeom>
              <a:avLst/>
              <a:gdLst>
                <a:gd name="T0" fmla="*/ 0 w 59"/>
                <a:gd name="T1" fmla="*/ 1 h 25"/>
                <a:gd name="T2" fmla="*/ 0 w 59"/>
                <a:gd name="T3" fmla="*/ 24 h 25"/>
                <a:gd name="T4" fmla="*/ 58 w 59"/>
                <a:gd name="T5" fmla="*/ 22 h 25"/>
                <a:gd name="T6" fmla="*/ 58 w 59"/>
                <a:gd name="T7" fmla="*/ 0 h 25"/>
                <a:gd name="T8" fmla="*/ 0 w 59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25"/>
                <a:gd name="T17" fmla="*/ 59 w 5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25">
                  <a:moveTo>
                    <a:pt x="0" y="1"/>
                  </a:moveTo>
                  <a:lnTo>
                    <a:pt x="0" y="24"/>
                  </a:lnTo>
                  <a:lnTo>
                    <a:pt x="58" y="22"/>
                  </a:lnTo>
                  <a:lnTo>
                    <a:pt x="58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66" name="Freeform 286"/>
            <p:cNvSpPr>
              <a:spLocks/>
            </p:cNvSpPr>
            <p:nvPr/>
          </p:nvSpPr>
          <p:spPr bwMode="auto">
            <a:xfrm>
              <a:off x="3003" y="1506"/>
              <a:ext cx="57" cy="25"/>
            </a:xfrm>
            <a:custGeom>
              <a:avLst/>
              <a:gdLst>
                <a:gd name="T0" fmla="*/ 0 w 57"/>
                <a:gd name="T1" fmla="*/ 1 h 25"/>
                <a:gd name="T2" fmla="*/ 0 w 57"/>
                <a:gd name="T3" fmla="*/ 24 h 25"/>
                <a:gd name="T4" fmla="*/ 56 w 57"/>
                <a:gd name="T5" fmla="*/ 0 h 25"/>
                <a:gd name="T6" fmla="*/ 0 w 57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5"/>
                <a:gd name="T14" fmla="*/ 57 w 57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5">
                  <a:moveTo>
                    <a:pt x="0" y="1"/>
                  </a:moveTo>
                  <a:lnTo>
                    <a:pt x="0" y="24"/>
                  </a:lnTo>
                  <a:lnTo>
                    <a:pt x="56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67" name="Freeform 287"/>
            <p:cNvSpPr>
              <a:spLocks/>
            </p:cNvSpPr>
            <p:nvPr/>
          </p:nvSpPr>
          <p:spPr bwMode="auto">
            <a:xfrm>
              <a:off x="3003" y="1506"/>
              <a:ext cx="57" cy="25"/>
            </a:xfrm>
            <a:custGeom>
              <a:avLst/>
              <a:gdLst>
                <a:gd name="T0" fmla="*/ 0 w 57"/>
                <a:gd name="T1" fmla="*/ 24 h 25"/>
                <a:gd name="T2" fmla="*/ 56 w 57"/>
                <a:gd name="T3" fmla="*/ 0 h 25"/>
                <a:gd name="T4" fmla="*/ 56 w 57"/>
                <a:gd name="T5" fmla="*/ 22 h 25"/>
                <a:gd name="T6" fmla="*/ 0 w 57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5"/>
                <a:gd name="T14" fmla="*/ 57 w 57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5">
                  <a:moveTo>
                    <a:pt x="0" y="24"/>
                  </a:moveTo>
                  <a:lnTo>
                    <a:pt x="56" y="0"/>
                  </a:lnTo>
                  <a:lnTo>
                    <a:pt x="56" y="22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68" name="Freeform 288"/>
            <p:cNvSpPr>
              <a:spLocks/>
            </p:cNvSpPr>
            <p:nvPr/>
          </p:nvSpPr>
          <p:spPr bwMode="auto">
            <a:xfrm>
              <a:off x="3003" y="1506"/>
              <a:ext cx="57" cy="25"/>
            </a:xfrm>
            <a:custGeom>
              <a:avLst/>
              <a:gdLst>
                <a:gd name="T0" fmla="*/ 0 w 57"/>
                <a:gd name="T1" fmla="*/ 1 h 25"/>
                <a:gd name="T2" fmla="*/ 0 w 57"/>
                <a:gd name="T3" fmla="*/ 24 h 25"/>
                <a:gd name="T4" fmla="*/ 56 w 57"/>
                <a:gd name="T5" fmla="*/ 22 h 25"/>
                <a:gd name="T6" fmla="*/ 56 w 57"/>
                <a:gd name="T7" fmla="*/ 0 h 25"/>
                <a:gd name="T8" fmla="*/ 0 w 57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5"/>
                <a:gd name="T17" fmla="*/ 57 w 5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5">
                  <a:moveTo>
                    <a:pt x="0" y="1"/>
                  </a:moveTo>
                  <a:lnTo>
                    <a:pt x="0" y="24"/>
                  </a:lnTo>
                  <a:lnTo>
                    <a:pt x="56" y="22"/>
                  </a:lnTo>
                  <a:lnTo>
                    <a:pt x="56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69" name="Freeform 289"/>
            <p:cNvSpPr>
              <a:spLocks/>
            </p:cNvSpPr>
            <p:nvPr/>
          </p:nvSpPr>
          <p:spPr bwMode="auto">
            <a:xfrm>
              <a:off x="3059" y="1506"/>
              <a:ext cx="56" cy="24"/>
            </a:xfrm>
            <a:custGeom>
              <a:avLst/>
              <a:gdLst>
                <a:gd name="T0" fmla="*/ 0 w 56"/>
                <a:gd name="T1" fmla="*/ 1 h 24"/>
                <a:gd name="T2" fmla="*/ 0 w 56"/>
                <a:gd name="T3" fmla="*/ 23 h 24"/>
                <a:gd name="T4" fmla="*/ 55 w 56"/>
                <a:gd name="T5" fmla="*/ 0 h 24"/>
                <a:gd name="T6" fmla="*/ 0 w 56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4"/>
                <a:gd name="T14" fmla="*/ 56 w 5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4">
                  <a:moveTo>
                    <a:pt x="0" y="1"/>
                  </a:moveTo>
                  <a:lnTo>
                    <a:pt x="0" y="23"/>
                  </a:lnTo>
                  <a:lnTo>
                    <a:pt x="55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70" name="Freeform 290"/>
            <p:cNvSpPr>
              <a:spLocks/>
            </p:cNvSpPr>
            <p:nvPr/>
          </p:nvSpPr>
          <p:spPr bwMode="auto">
            <a:xfrm>
              <a:off x="3059" y="1506"/>
              <a:ext cx="56" cy="24"/>
            </a:xfrm>
            <a:custGeom>
              <a:avLst/>
              <a:gdLst>
                <a:gd name="T0" fmla="*/ 0 w 56"/>
                <a:gd name="T1" fmla="*/ 23 h 24"/>
                <a:gd name="T2" fmla="*/ 55 w 56"/>
                <a:gd name="T3" fmla="*/ 0 h 24"/>
                <a:gd name="T4" fmla="*/ 55 w 56"/>
                <a:gd name="T5" fmla="*/ 21 h 24"/>
                <a:gd name="T6" fmla="*/ 0 w 56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4"/>
                <a:gd name="T14" fmla="*/ 56 w 5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4">
                  <a:moveTo>
                    <a:pt x="0" y="23"/>
                  </a:moveTo>
                  <a:lnTo>
                    <a:pt x="55" y="0"/>
                  </a:lnTo>
                  <a:lnTo>
                    <a:pt x="55" y="21"/>
                  </a:lnTo>
                  <a:lnTo>
                    <a:pt x="0" y="2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71" name="Freeform 291"/>
            <p:cNvSpPr>
              <a:spLocks/>
            </p:cNvSpPr>
            <p:nvPr/>
          </p:nvSpPr>
          <p:spPr bwMode="auto">
            <a:xfrm>
              <a:off x="3059" y="1506"/>
              <a:ext cx="56" cy="24"/>
            </a:xfrm>
            <a:custGeom>
              <a:avLst/>
              <a:gdLst>
                <a:gd name="T0" fmla="*/ 0 w 56"/>
                <a:gd name="T1" fmla="*/ 1 h 24"/>
                <a:gd name="T2" fmla="*/ 0 w 56"/>
                <a:gd name="T3" fmla="*/ 23 h 24"/>
                <a:gd name="T4" fmla="*/ 55 w 56"/>
                <a:gd name="T5" fmla="*/ 21 h 24"/>
                <a:gd name="T6" fmla="*/ 55 w 56"/>
                <a:gd name="T7" fmla="*/ 0 h 24"/>
                <a:gd name="T8" fmla="*/ 0 w 56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4"/>
                <a:gd name="T17" fmla="*/ 56 w 5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4">
                  <a:moveTo>
                    <a:pt x="0" y="1"/>
                  </a:moveTo>
                  <a:lnTo>
                    <a:pt x="0" y="23"/>
                  </a:lnTo>
                  <a:lnTo>
                    <a:pt x="55" y="21"/>
                  </a:lnTo>
                  <a:lnTo>
                    <a:pt x="55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72" name="Freeform 292"/>
            <p:cNvSpPr>
              <a:spLocks/>
            </p:cNvSpPr>
            <p:nvPr/>
          </p:nvSpPr>
          <p:spPr bwMode="auto">
            <a:xfrm>
              <a:off x="3114" y="1506"/>
              <a:ext cx="56" cy="24"/>
            </a:xfrm>
            <a:custGeom>
              <a:avLst/>
              <a:gdLst>
                <a:gd name="T0" fmla="*/ 0 w 56"/>
                <a:gd name="T1" fmla="*/ 0 h 24"/>
                <a:gd name="T2" fmla="*/ 0 w 56"/>
                <a:gd name="T3" fmla="*/ 23 h 24"/>
                <a:gd name="T4" fmla="*/ 55 w 56"/>
                <a:gd name="T5" fmla="*/ 0 h 24"/>
                <a:gd name="T6" fmla="*/ 0 w 56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4"/>
                <a:gd name="T14" fmla="*/ 56 w 5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4">
                  <a:moveTo>
                    <a:pt x="0" y="0"/>
                  </a:moveTo>
                  <a:lnTo>
                    <a:pt x="0" y="23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73" name="Freeform 293"/>
            <p:cNvSpPr>
              <a:spLocks/>
            </p:cNvSpPr>
            <p:nvPr/>
          </p:nvSpPr>
          <p:spPr bwMode="auto">
            <a:xfrm>
              <a:off x="3114" y="1506"/>
              <a:ext cx="56" cy="24"/>
            </a:xfrm>
            <a:custGeom>
              <a:avLst/>
              <a:gdLst>
                <a:gd name="T0" fmla="*/ 0 w 56"/>
                <a:gd name="T1" fmla="*/ 23 h 24"/>
                <a:gd name="T2" fmla="*/ 55 w 56"/>
                <a:gd name="T3" fmla="*/ 0 h 24"/>
                <a:gd name="T4" fmla="*/ 55 w 56"/>
                <a:gd name="T5" fmla="*/ 21 h 24"/>
                <a:gd name="T6" fmla="*/ 0 w 56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4"/>
                <a:gd name="T14" fmla="*/ 56 w 5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4">
                  <a:moveTo>
                    <a:pt x="0" y="23"/>
                  </a:moveTo>
                  <a:lnTo>
                    <a:pt x="55" y="0"/>
                  </a:lnTo>
                  <a:lnTo>
                    <a:pt x="55" y="21"/>
                  </a:lnTo>
                  <a:lnTo>
                    <a:pt x="0" y="23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74" name="Freeform 294"/>
            <p:cNvSpPr>
              <a:spLocks/>
            </p:cNvSpPr>
            <p:nvPr/>
          </p:nvSpPr>
          <p:spPr bwMode="auto">
            <a:xfrm>
              <a:off x="3114" y="1506"/>
              <a:ext cx="56" cy="24"/>
            </a:xfrm>
            <a:custGeom>
              <a:avLst/>
              <a:gdLst>
                <a:gd name="T0" fmla="*/ 0 w 56"/>
                <a:gd name="T1" fmla="*/ 0 h 24"/>
                <a:gd name="T2" fmla="*/ 0 w 56"/>
                <a:gd name="T3" fmla="*/ 23 h 24"/>
                <a:gd name="T4" fmla="*/ 55 w 56"/>
                <a:gd name="T5" fmla="*/ 21 h 24"/>
                <a:gd name="T6" fmla="*/ 55 w 56"/>
                <a:gd name="T7" fmla="*/ 0 h 24"/>
                <a:gd name="T8" fmla="*/ 0 w 5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4"/>
                <a:gd name="T17" fmla="*/ 56 w 5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4">
                  <a:moveTo>
                    <a:pt x="0" y="0"/>
                  </a:moveTo>
                  <a:lnTo>
                    <a:pt x="0" y="23"/>
                  </a:lnTo>
                  <a:lnTo>
                    <a:pt x="55" y="21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75" name="Freeform 295"/>
            <p:cNvSpPr>
              <a:spLocks/>
            </p:cNvSpPr>
            <p:nvPr/>
          </p:nvSpPr>
          <p:spPr bwMode="auto">
            <a:xfrm>
              <a:off x="3169" y="1504"/>
              <a:ext cx="57" cy="23"/>
            </a:xfrm>
            <a:custGeom>
              <a:avLst/>
              <a:gdLst>
                <a:gd name="T0" fmla="*/ 0 w 57"/>
                <a:gd name="T1" fmla="*/ 1 h 23"/>
                <a:gd name="T2" fmla="*/ 0 w 57"/>
                <a:gd name="T3" fmla="*/ 22 h 23"/>
                <a:gd name="T4" fmla="*/ 56 w 57"/>
                <a:gd name="T5" fmla="*/ 0 h 23"/>
                <a:gd name="T6" fmla="*/ 0 w 57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3"/>
                <a:gd name="T14" fmla="*/ 57 w 57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3">
                  <a:moveTo>
                    <a:pt x="0" y="1"/>
                  </a:moveTo>
                  <a:lnTo>
                    <a:pt x="0" y="22"/>
                  </a:lnTo>
                  <a:lnTo>
                    <a:pt x="56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76" name="Freeform 296"/>
            <p:cNvSpPr>
              <a:spLocks/>
            </p:cNvSpPr>
            <p:nvPr/>
          </p:nvSpPr>
          <p:spPr bwMode="auto">
            <a:xfrm>
              <a:off x="3169" y="1504"/>
              <a:ext cx="57" cy="23"/>
            </a:xfrm>
            <a:custGeom>
              <a:avLst/>
              <a:gdLst>
                <a:gd name="T0" fmla="*/ 0 w 57"/>
                <a:gd name="T1" fmla="*/ 22 h 23"/>
                <a:gd name="T2" fmla="*/ 56 w 57"/>
                <a:gd name="T3" fmla="*/ 0 h 23"/>
                <a:gd name="T4" fmla="*/ 56 w 57"/>
                <a:gd name="T5" fmla="*/ 22 h 23"/>
                <a:gd name="T6" fmla="*/ 0 w 57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3"/>
                <a:gd name="T14" fmla="*/ 57 w 57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3">
                  <a:moveTo>
                    <a:pt x="0" y="22"/>
                  </a:moveTo>
                  <a:lnTo>
                    <a:pt x="56" y="0"/>
                  </a:lnTo>
                  <a:lnTo>
                    <a:pt x="56" y="22"/>
                  </a:lnTo>
                  <a:lnTo>
                    <a:pt x="0" y="2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77" name="Freeform 297"/>
            <p:cNvSpPr>
              <a:spLocks/>
            </p:cNvSpPr>
            <p:nvPr/>
          </p:nvSpPr>
          <p:spPr bwMode="auto">
            <a:xfrm>
              <a:off x="3169" y="1504"/>
              <a:ext cx="57" cy="23"/>
            </a:xfrm>
            <a:custGeom>
              <a:avLst/>
              <a:gdLst>
                <a:gd name="T0" fmla="*/ 0 w 57"/>
                <a:gd name="T1" fmla="*/ 1 h 23"/>
                <a:gd name="T2" fmla="*/ 0 w 57"/>
                <a:gd name="T3" fmla="*/ 22 h 23"/>
                <a:gd name="T4" fmla="*/ 56 w 57"/>
                <a:gd name="T5" fmla="*/ 22 h 23"/>
                <a:gd name="T6" fmla="*/ 56 w 57"/>
                <a:gd name="T7" fmla="*/ 0 h 23"/>
                <a:gd name="T8" fmla="*/ 0 w 57"/>
                <a:gd name="T9" fmla="*/ 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3"/>
                <a:gd name="T17" fmla="*/ 57 w 5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3">
                  <a:moveTo>
                    <a:pt x="0" y="1"/>
                  </a:moveTo>
                  <a:lnTo>
                    <a:pt x="0" y="22"/>
                  </a:lnTo>
                  <a:lnTo>
                    <a:pt x="56" y="22"/>
                  </a:lnTo>
                  <a:lnTo>
                    <a:pt x="56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78" name="Freeform 298"/>
            <p:cNvSpPr>
              <a:spLocks/>
            </p:cNvSpPr>
            <p:nvPr/>
          </p:nvSpPr>
          <p:spPr bwMode="auto">
            <a:xfrm>
              <a:off x="3225" y="1504"/>
              <a:ext cx="60" cy="23"/>
            </a:xfrm>
            <a:custGeom>
              <a:avLst/>
              <a:gdLst>
                <a:gd name="T0" fmla="*/ 0 w 60"/>
                <a:gd name="T1" fmla="*/ 0 h 23"/>
                <a:gd name="T2" fmla="*/ 0 w 60"/>
                <a:gd name="T3" fmla="*/ 22 h 23"/>
                <a:gd name="T4" fmla="*/ 59 w 60"/>
                <a:gd name="T5" fmla="*/ 0 h 23"/>
                <a:gd name="T6" fmla="*/ 0 w 60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3"/>
                <a:gd name="T14" fmla="*/ 60 w 6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3">
                  <a:moveTo>
                    <a:pt x="0" y="0"/>
                  </a:moveTo>
                  <a:lnTo>
                    <a:pt x="0" y="22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79" name="Freeform 299"/>
            <p:cNvSpPr>
              <a:spLocks/>
            </p:cNvSpPr>
            <p:nvPr/>
          </p:nvSpPr>
          <p:spPr bwMode="auto">
            <a:xfrm>
              <a:off x="3225" y="1504"/>
              <a:ext cx="60" cy="23"/>
            </a:xfrm>
            <a:custGeom>
              <a:avLst/>
              <a:gdLst>
                <a:gd name="T0" fmla="*/ 0 w 60"/>
                <a:gd name="T1" fmla="*/ 22 h 23"/>
                <a:gd name="T2" fmla="*/ 59 w 60"/>
                <a:gd name="T3" fmla="*/ 0 h 23"/>
                <a:gd name="T4" fmla="*/ 59 w 60"/>
                <a:gd name="T5" fmla="*/ 22 h 23"/>
                <a:gd name="T6" fmla="*/ 0 w 60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3"/>
                <a:gd name="T14" fmla="*/ 60 w 6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3">
                  <a:moveTo>
                    <a:pt x="0" y="22"/>
                  </a:moveTo>
                  <a:lnTo>
                    <a:pt x="59" y="0"/>
                  </a:lnTo>
                  <a:lnTo>
                    <a:pt x="59" y="22"/>
                  </a:lnTo>
                  <a:lnTo>
                    <a:pt x="0" y="2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80" name="Freeform 300"/>
            <p:cNvSpPr>
              <a:spLocks/>
            </p:cNvSpPr>
            <p:nvPr/>
          </p:nvSpPr>
          <p:spPr bwMode="auto">
            <a:xfrm>
              <a:off x="3225" y="1504"/>
              <a:ext cx="60" cy="23"/>
            </a:xfrm>
            <a:custGeom>
              <a:avLst/>
              <a:gdLst>
                <a:gd name="T0" fmla="*/ 0 w 60"/>
                <a:gd name="T1" fmla="*/ 0 h 23"/>
                <a:gd name="T2" fmla="*/ 0 w 60"/>
                <a:gd name="T3" fmla="*/ 22 h 23"/>
                <a:gd name="T4" fmla="*/ 59 w 60"/>
                <a:gd name="T5" fmla="*/ 22 h 23"/>
                <a:gd name="T6" fmla="*/ 59 w 60"/>
                <a:gd name="T7" fmla="*/ 0 h 23"/>
                <a:gd name="T8" fmla="*/ 0 w 60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23"/>
                <a:gd name="T17" fmla="*/ 60 w 60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23">
                  <a:moveTo>
                    <a:pt x="0" y="0"/>
                  </a:moveTo>
                  <a:lnTo>
                    <a:pt x="0" y="22"/>
                  </a:lnTo>
                  <a:lnTo>
                    <a:pt x="59" y="22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81" name="Freeform 301"/>
            <p:cNvSpPr>
              <a:spLocks/>
            </p:cNvSpPr>
            <p:nvPr/>
          </p:nvSpPr>
          <p:spPr bwMode="auto">
            <a:xfrm>
              <a:off x="3284" y="1504"/>
              <a:ext cx="67" cy="23"/>
            </a:xfrm>
            <a:custGeom>
              <a:avLst/>
              <a:gdLst>
                <a:gd name="T0" fmla="*/ 0 w 67"/>
                <a:gd name="T1" fmla="*/ 0 h 23"/>
                <a:gd name="T2" fmla="*/ 0 w 67"/>
                <a:gd name="T3" fmla="*/ 22 h 23"/>
                <a:gd name="T4" fmla="*/ 66 w 67"/>
                <a:gd name="T5" fmla="*/ 0 h 23"/>
                <a:gd name="T6" fmla="*/ 0 w 67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23"/>
                <a:gd name="T14" fmla="*/ 67 w 67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23">
                  <a:moveTo>
                    <a:pt x="0" y="0"/>
                  </a:moveTo>
                  <a:lnTo>
                    <a:pt x="0" y="22"/>
                  </a:lnTo>
                  <a:lnTo>
                    <a:pt x="66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82" name="Freeform 302"/>
            <p:cNvSpPr>
              <a:spLocks/>
            </p:cNvSpPr>
            <p:nvPr/>
          </p:nvSpPr>
          <p:spPr bwMode="auto">
            <a:xfrm>
              <a:off x="3284" y="1504"/>
              <a:ext cx="67" cy="23"/>
            </a:xfrm>
            <a:custGeom>
              <a:avLst/>
              <a:gdLst>
                <a:gd name="T0" fmla="*/ 0 w 67"/>
                <a:gd name="T1" fmla="*/ 22 h 23"/>
                <a:gd name="T2" fmla="*/ 66 w 67"/>
                <a:gd name="T3" fmla="*/ 0 h 23"/>
                <a:gd name="T4" fmla="*/ 66 w 67"/>
                <a:gd name="T5" fmla="*/ 20 h 23"/>
                <a:gd name="T6" fmla="*/ 0 w 67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23"/>
                <a:gd name="T14" fmla="*/ 67 w 67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23">
                  <a:moveTo>
                    <a:pt x="0" y="22"/>
                  </a:moveTo>
                  <a:lnTo>
                    <a:pt x="66" y="0"/>
                  </a:lnTo>
                  <a:lnTo>
                    <a:pt x="66" y="20"/>
                  </a:lnTo>
                  <a:lnTo>
                    <a:pt x="0" y="2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83" name="Freeform 303"/>
            <p:cNvSpPr>
              <a:spLocks/>
            </p:cNvSpPr>
            <p:nvPr/>
          </p:nvSpPr>
          <p:spPr bwMode="auto">
            <a:xfrm>
              <a:off x="3284" y="1504"/>
              <a:ext cx="67" cy="23"/>
            </a:xfrm>
            <a:custGeom>
              <a:avLst/>
              <a:gdLst>
                <a:gd name="T0" fmla="*/ 0 w 67"/>
                <a:gd name="T1" fmla="*/ 0 h 23"/>
                <a:gd name="T2" fmla="*/ 0 w 67"/>
                <a:gd name="T3" fmla="*/ 22 h 23"/>
                <a:gd name="T4" fmla="*/ 66 w 67"/>
                <a:gd name="T5" fmla="*/ 20 h 23"/>
                <a:gd name="T6" fmla="*/ 66 w 67"/>
                <a:gd name="T7" fmla="*/ 0 h 23"/>
                <a:gd name="T8" fmla="*/ 0 w 67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23"/>
                <a:gd name="T17" fmla="*/ 67 w 6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23">
                  <a:moveTo>
                    <a:pt x="0" y="0"/>
                  </a:moveTo>
                  <a:lnTo>
                    <a:pt x="0" y="22"/>
                  </a:lnTo>
                  <a:lnTo>
                    <a:pt x="66" y="20"/>
                  </a:lnTo>
                  <a:lnTo>
                    <a:pt x="66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84" name="Freeform 304"/>
            <p:cNvSpPr>
              <a:spLocks/>
            </p:cNvSpPr>
            <p:nvPr/>
          </p:nvSpPr>
          <p:spPr bwMode="auto">
            <a:xfrm>
              <a:off x="3350" y="1504"/>
              <a:ext cx="77" cy="23"/>
            </a:xfrm>
            <a:custGeom>
              <a:avLst/>
              <a:gdLst>
                <a:gd name="T0" fmla="*/ 0 w 77"/>
                <a:gd name="T1" fmla="*/ 0 h 23"/>
                <a:gd name="T2" fmla="*/ 0 w 77"/>
                <a:gd name="T3" fmla="*/ 22 h 23"/>
                <a:gd name="T4" fmla="*/ 76 w 77"/>
                <a:gd name="T5" fmla="*/ 0 h 23"/>
                <a:gd name="T6" fmla="*/ 0 w 77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23"/>
                <a:gd name="T14" fmla="*/ 77 w 77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23">
                  <a:moveTo>
                    <a:pt x="0" y="0"/>
                  </a:moveTo>
                  <a:lnTo>
                    <a:pt x="0" y="22"/>
                  </a:lnTo>
                  <a:lnTo>
                    <a:pt x="76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85" name="Freeform 305"/>
            <p:cNvSpPr>
              <a:spLocks/>
            </p:cNvSpPr>
            <p:nvPr/>
          </p:nvSpPr>
          <p:spPr bwMode="auto">
            <a:xfrm>
              <a:off x="3350" y="1504"/>
              <a:ext cx="77" cy="23"/>
            </a:xfrm>
            <a:custGeom>
              <a:avLst/>
              <a:gdLst>
                <a:gd name="T0" fmla="*/ 0 w 77"/>
                <a:gd name="T1" fmla="*/ 22 h 23"/>
                <a:gd name="T2" fmla="*/ 76 w 77"/>
                <a:gd name="T3" fmla="*/ 0 h 23"/>
                <a:gd name="T4" fmla="*/ 76 w 77"/>
                <a:gd name="T5" fmla="*/ 22 h 23"/>
                <a:gd name="T6" fmla="*/ 0 w 77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23"/>
                <a:gd name="T14" fmla="*/ 77 w 77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23">
                  <a:moveTo>
                    <a:pt x="0" y="22"/>
                  </a:moveTo>
                  <a:lnTo>
                    <a:pt x="76" y="0"/>
                  </a:lnTo>
                  <a:lnTo>
                    <a:pt x="76" y="22"/>
                  </a:lnTo>
                  <a:lnTo>
                    <a:pt x="0" y="2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86" name="Freeform 306"/>
            <p:cNvSpPr>
              <a:spLocks/>
            </p:cNvSpPr>
            <p:nvPr/>
          </p:nvSpPr>
          <p:spPr bwMode="auto">
            <a:xfrm>
              <a:off x="3350" y="1504"/>
              <a:ext cx="77" cy="23"/>
            </a:xfrm>
            <a:custGeom>
              <a:avLst/>
              <a:gdLst>
                <a:gd name="T0" fmla="*/ 0 w 77"/>
                <a:gd name="T1" fmla="*/ 0 h 23"/>
                <a:gd name="T2" fmla="*/ 0 w 77"/>
                <a:gd name="T3" fmla="*/ 22 h 23"/>
                <a:gd name="T4" fmla="*/ 76 w 77"/>
                <a:gd name="T5" fmla="*/ 22 h 23"/>
                <a:gd name="T6" fmla="*/ 76 w 77"/>
                <a:gd name="T7" fmla="*/ 0 h 23"/>
                <a:gd name="T8" fmla="*/ 0 w 77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23"/>
                <a:gd name="T17" fmla="*/ 77 w 7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23">
                  <a:moveTo>
                    <a:pt x="0" y="0"/>
                  </a:moveTo>
                  <a:lnTo>
                    <a:pt x="0" y="22"/>
                  </a:lnTo>
                  <a:lnTo>
                    <a:pt x="76" y="22"/>
                  </a:lnTo>
                  <a:lnTo>
                    <a:pt x="76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87" name="Freeform 307"/>
            <p:cNvSpPr>
              <a:spLocks/>
            </p:cNvSpPr>
            <p:nvPr/>
          </p:nvSpPr>
          <p:spPr bwMode="auto">
            <a:xfrm>
              <a:off x="3426" y="1504"/>
              <a:ext cx="88" cy="23"/>
            </a:xfrm>
            <a:custGeom>
              <a:avLst/>
              <a:gdLst>
                <a:gd name="T0" fmla="*/ 0 w 88"/>
                <a:gd name="T1" fmla="*/ 0 h 23"/>
                <a:gd name="T2" fmla="*/ 0 w 88"/>
                <a:gd name="T3" fmla="*/ 22 h 23"/>
                <a:gd name="T4" fmla="*/ 87 w 88"/>
                <a:gd name="T5" fmla="*/ 0 h 23"/>
                <a:gd name="T6" fmla="*/ 0 w 88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23"/>
                <a:gd name="T14" fmla="*/ 88 w 8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23">
                  <a:moveTo>
                    <a:pt x="0" y="0"/>
                  </a:moveTo>
                  <a:lnTo>
                    <a:pt x="0" y="22"/>
                  </a:lnTo>
                  <a:lnTo>
                    <a:pt x="87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88" name="Freeform 308"/>
            <p:cNvSpPr>
              <a:spLocks/>
            </p:cNvSpPr>
            <p:nvPr/>
          </p:nvSpPr>
          <p:spPr bwMode="auto">
            <a:xfrm>
              <a:off x="3426" y="1504"/>
              <a:ext cx="88" cy="23"/>
            </a:xfrm>
            <a:custGeom>
              <a:avLst/>
              <a:gdLst>
                <a:gd name="T0" fmla="*/ 0 w 88"/>
                <a:gd name="T1" fmla="*/ 22 h 23"/>
                <a:gd name="T2" fmla="*/ 87 w 88"/>
                <a:gd name="T3" fmla="*/ 0 h 23"/>
                <a:gd name="T4" fmla="*/ 87 w 88"/>
                <a:gd name="T5" fmla="*/ 22 h 23"/>
                <a:gd name="T6" fmla="*/ 0 w 88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23"/>
                <a:gd name="T14" fmla="*/ 88 w 8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23">
                  <a:moveTo>
                    <a:pt x="0" y="22"/>
                  </a:moveTo>
                  <a:lnTo>
                    <a:pt x="87" y="0"/>
                  </a:lnTo>
                  <a:lnTo>
                    <a:pt x="87" y="22"/>
                  </a:lnTo>
                  <a:lnTo>
                    <a:pt x="0" y="2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89" name="Freeform 309"/>
            <p:cNvSpPr>
              <a:spLocks/>
            </p:cNvSpPr>
            <p:nvPr/>
          </p:nvSpPr>
          <p:spPr bwMode="auto">
            <a:xfrm>
              <a:off x="3426" y="1504"/>
              <a:ext cx="88" cy="23"/>
            </a:xfrm>
            <a:custGeom>
              <a:avLst/>
              <a:gdLst>
                <a:gd name="T0" fmla="*/ 0 w 88"/>
                <a:gd name="T1" fmla="*/ 0 h 23"/>
                <a:gd name="T2" fmla="*/ 0 w 88"/>
                <a:gd name="T3" fmla="*/ 22 h 23"/>
                <a:gd name="T4" fmla="*/ 87 w 88"/>
                <a:gd name="T5" fmla="*/ 22 h 23"/>
                <a:gd name="T6" fmla="*/ 87 w 88"/>
                <a:gd name="T7" fmla="*/ 0 h 23"/>
                <a:gd name="T8" fmla="*/ 0 w 8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23"/>
                <a:gd name="T17" fmla="*/ 88 w 8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23">
                  <a:moveTo>
                    <a:pt x="0" y="0"/>
                  </a:moveTo>
                  <a:lnTo>
                    <a:pt x="0" y="22"/>
                  </a:lnTo>
                  <a:lnTo>
                    <a:pt x="87" y="22"/>
                  </a:lnTo>
                  <a:lnTo>
                    <a:pt x="87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90" name="Freeform 310"/>
            <p:cNvSpPr>
              <a:spLocks/>
            </p:cNvSpPr>
            <p:nvPr/>
          </p:nvSpPr>
          <p:spPr bwMode="auto">
            <a:xfrm>
              <a:off x="3513" y="1502"/>
              <a:ext cx="103" cy="25"/>
            </a:xfrm>
            <a:custGeom>
              <a:avLst/>
              <a:gdLst>
                <a:gd name="T0" fmla="*/ 0 w 103"/>
                <a:gd name="T1" fmla="*/ 1 h 25"/>
                <a:gd name="T2" fmla="*/ 0 w 103"/>
                <a:gd name="T3" fmla="*/ 24 h 25"/>
                <a:gd name="T4" fmla="*/ 102 w 103"/>
                <a:gd name="T5" fmla="*/ 0 h 25"/>
                <a:gd name="T6" fmla="*/ 0 w 103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25"/>
                <a:gd name="T14" fmla="*/ 103 w 10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25">
                  <a:moveTo>
                    <a:pt x="0" y="1"/>
                  </a:moveTo>
                  <a:lnTo>
                    <a:pt x="0" y="24"/>
                  </a:lnTo>
                  <a:lnTo>
                    <a:pt x="102" y="0"/>
                  </a:lnTo>
                  <a:lnTo>
                    <a:pt x="0" y="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91" name="Freeform 311"/>
            <p:cNvSpPr>
              <a:spLocks/>
            </p:cNvSpPr>
            <p:nvPr/>
          </p:nvSpPr>
          <p:spPr bwMode="auto">
            <a:xfrm>
              <a:off x="3513" y="1502"/>
              <a:ext cx="103" cy="25"/>
            </a:xfrm>
            <a:custGeom>
              <a:avLst/>
              <a:gdLst>
                <a:gd name="T0" fmla="*/ 0 w 103"/>
                <a:gd name="T1" fmla="*/ 24 h 25"/>
                <a:gd name="T2" fmla="*/ 102 w 103"/>
                <a:gd name="T3" fmla="*/ 0 h 25"/>
                <a:gd name="T4" fmla="*/ 102 w 103"/>
                <a:gd name="T5" fmla="*/ 24 h 25"/>
                <a:gd name="T6" fmla="*/ 0 w 103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25"/>
                <a:gd name="T14" fmla="*/ 103 w 10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25">
                  <a:moveTo>
                    <a:pt x="0" y="24"/>
                  </a:moveTo>
                  <a:lnTo>
                    <a:pt x="102" y="0"/>
                  </a:lnTo>
                  <a:lnTo>
                    <a:pt x="102" y="24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92" name="Freeform 312"/>
            <p:cNvSpPr>
              <a:spLocks/>
            </p:cNvSpPr>
            <p:nvPr/>
          </p:nvSpPr>
          <p:spPr bwMode="auto">
            <a:xfrm>
              <a:off x="3513" y="1502"/>
              <a:ext cx="103" cy="25"/>
            </a:xfrm>
            <a:custGeom>
              <a:avLst/>
              <a:gdLst>
                <a:gd name="T0" fmla="*/ 0 w 103"/>
                <a:gd name="T1" fmla="*/ 1 h 25"/>
                <a:gd name="T2" fmla="*/ 0 w 103"/>
                <a:gd name="T3" fmla="*/ 24 h 25"/>
                <a:gd name="T4" fmla="*/ 102 w 103"/>
                <a:gd name="T5" fmla="*/ 24 h 25"/>
                <a:gd name="T6" fmla="*/ 102 w 103"/>
                <a:gd name="T7" fmla="*/ 0 h 25"/>
                <a:gd name="T8" fmla="*/ 0 w 103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25"/>
                <a:gd name="T17" fmla="*/ 103 w 10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25">
                  <a:moveTo>
                    <a:pt x="0" y="1"/>
                  </a:moveTo>
                  <a:lnTo>
                    <a:pt x="0" y="24"/>
                  </a:lnTo>
                  <a:lnTo>
                    <a:pt x="102" y="24"/>
                  </a:lnTo>
                  <a:lnTo>
                    <a:pt x="102" y="0"/>
                  </a:lnTo>
                  <a:lnTo>
                    <a:pt x="0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93" name="Freeform 313"/>
            <p:cNvSpPr>
              <a:spLocks/>
            </p:cNvSpPr>
            <p:nvPr/>
          </p:nvSpPr>
          <p:spPr bwMode="auto">
            <a:xfrm>
              <a:off x="3615" y="1502"/>
              <a:ext cx="120" cy="25"/>
            </a:xfrm>
            <a:custGeom>
              <a:avLst/>
              <a:gdLst>
                <a:gd name="T0" fmla="*/ 0 w 120"/>
                <a:gd name="T1" fmla="*/ 0 h 25"/>
                <a:gd name="T2" fmla="*/ 0 w 120"/>
                <a:gd name="T3" fmla="*/ 24 h 25"/>
                <a:gd name="T4" fmla="*/ 119 w 120"/>
                <a:gd name="T5" fmla="*/ 0 h 25"/>
                <a:gd name="T6" fmla="*/ 0 w 120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25"/>
                <a:gd name="T14" fmla="*/ 120 w 12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25">
                  <a:moveTo>
                    <a:pt x="0" y="0"/>
                  </a:moveTo>
                  <a:lnTo>
                    <a:pt x="0" y="24"/>
                  </a:lnTo>
                  <a:lnTo>
                    <a:pt x="119" y="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94" name="Freeform 314"/>
            <p:cNvSpPr>
              <a:spLocks/>
            </p:cNvSpPr>
            <p:nvPr/>
          </p:nvSpPr>
          <p:spPr bwMode="auto">
            <a:xfrm>
              <a:off x="3615" y="1502"/>
              <a:ext cx="120" cy="25"/>
            </a:xfrm>
            <a:custGeom>
              <a:avLst/>
              <a:gdLst>
                <a:gd name="T0" fmla="*/ 0 w 120"/>
                <a:gd name="T1" fmla="*/ 24 h 25"/>
                <a:gd name="T2" fmla="*/ 119 w 120"/>
                <a:gd name="T3" fmla="*/ 0 h 25"/>
                <a:gd name="T4" fmla="*/ 119 w 120"/>
                <a:gd name="T5" fmla="*/ 24 h 25"/>
                <a:gd name="T6" fmla="*/ 0 w 120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25"/>
                <a:gd name="T14" fmla="*/ 120 w 12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25">
                  <a:moveTo>
                    <a:pt x="0" y="24"/>
                  </a:moveTo>
                  <a:lnTo>
                    <a:pt x="119" y="0"/>
                  </a:lnTo>
                  <a:lnTo>
                    <a:pt x="119" y="24"/>
                  </a:lnTo>
                  <a:lnTo>
                    <a:pt x="0" y="24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95" name="Freeform 315"/>
            <p:cNvSpPr>
              <a:spLocks/>
            </p:cNvSpPr>
            <p:nvPr/>
          </p:nvSpPr>
          <p:spPr bwMode="auto">
            <a:xfrm>
              <a:off x="3615" y="1502"/>
              <a:ext cx="120" cy="25"/>
            </a:xfrm>
            <a:custGeom>
              <a:avLst/>
              <a:gdLst>
                <a:gd name="T0" fmla="*/ 0 w 120"/>
                <a:gd name="T1" fmla="*/ 0 h 25"/>
                <a:gd name="T2" fmla="*/ 0 w 120"/>
                <a:gd name="T3" fmla="*/ 24 h 25"/>
                <a:gd name="T4" fmla="*/ 119 w 120"/>
                <a:gd name="T5" fmla="*/ 24 h 25"/>
                <a:gd name="T6" fmla="*/ 119 w 120"/>
                <a:gd name="T7" fmla="*/ 0 h 25"/>
                <a:gd name="T8" fmla="*/ 0 w 120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5"/>
                <a:gd name="T17" fmla="*/ 120 w 120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5">
                  <a:moveTo>
                    <a:pt x="0" y="0"/>
                  </a:moveTo>
                  <a:lnTo>
                    <a:pt x="0" y="24"/>
                  </a:lnTo>
                  <a:lnTo>
                    <a:pt x="119" y="24"/>
                  </a:lnTo>
                  <a:lnTo>
                    <a:pt x="119" y="0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3327" name="Text Box 319"/>
          <p:cNvSpPr txBox="1">
            <a:spLocks noChangeArrowheads="1"/>
          </p:cNvSpPr>
          <p:nvPr/>
        </p:nvSpPr>
        <p:spPr bwMode="auto">
          <a:xfrm>
            <a:off x="6324600" y="3276600"/>
            <a:ext cx="320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b="0" dirty="0">
                <a:latin typeface="+mj-lt"/>
              </a:rPr>
              <a:t>VEF</a:t>
            </a:r>
            <a:r>
              <a:rPr lang="en-AU" sz="1800" b="0" dirty="0">
                <a:latin typeface="+mj-lt"/>
              </a:rPr>
              <a:t>1</a:t>
            </a:r>
            <a:r>
              <a:rPr lang="en-AU" b="0" dirty="0">
                <a:latin typeface="+mj-lt"/>
              </a:rPr>
              <a:t> = </a:t>
            </a:r>
            <a:r>
              <a:rPr lang="pl-PL" b="0" dirty="0">
                <a:latin typeface="+mj-lt"/>
              </a:rPr>
              <a:t>0</a:t>
            </a:r>
            <a:r>
              <a:rPr lang="pt-BR" b="0" dirty="0">
                <a:latin typeface="+mj-lt"/>
              </a:rPr>
              <a:t>,</a:t>
            </a:r>
            <a:r>
              <a:rPr lang="pl-PL" b="0" dirty="0">
                <a:latin typeface="+mj-lt"/>
              </a:rPr>
              <a:t>5</a:t>
            </a:r>
            <a:r>
              <a:rPr lang="en-AU" b="0" dirty="0">
                <a:latin typeface="+mj-lt"/>
              </a:rPr>
              <a:t>L</a:t>
            </a:r>
          </a:p>
          <a:p>
            <a:pPr>
              <a:spcBef>
                <a:spcPct val="50000"/>
              </a:spcBef>
              <a:defRPr/>
            </a:pPr>
            <a:r>
              <a:rPr lang="en-AU" b="0" dirty="0">
                <a:latin typeface="+mj-lt"/>
              </a:rPr>
              <a:t>CVF = </a:t>
            </a:r>
            <a:r>
              <a:rPr lang="pl-PL" b="0" dirty="0">
                <a:latin typeface="+mj-lt"/>
              </a:rPr>
              <a:t>1</a:t>
            </a:r>
            <a:r>
              <a:rPr lang="pt-BR" b="0" dirty="0">
                <a:latin typeface="+mj-lt"/>
              </a:rPr>
              <a:t>,</a:t>
            </a:r>
            <a:r>
              <a:rPr lang="pl-PL" b="0" dirty="0">
                <a:latin typeface="+mj-lt"/>
              </a:rPr>
              <a:t>5</a:t>
            </a:r>
            <a:r>
              <a:rPr lang="en-AU" b="0" dirty="0">
                <a:latin typeface="+mj-lt"/>
              </a:rPr>
              <a:t>L</a:t>
            </a:r>
          </a:p>
          <a:p>
            <a:pPr>
              <a:spcBef>
                <a:spcPct val="50000"/>
              </a:spcBef>
              <a:defRPr/>
            </a:pPr>
            <a:r>
              <a:rPr lang="en-AU" b="0" dirty="0"/>
              <a:t>VEF</a:t>
            </a:r>
            <a:r>
              <a:rPr lang="en-AU" sz="1800" b="0" dirty="0"/>
              <a:t>1 </a:t>
            </a:r>
            <a:r>
              <a:rPr lang="en-AU" b="0" dirty="0">
                <a:latin typeface="+mj-lt"/>
              </a:rPr>
              <a:t>/</a:t>
            </a:r>
            <a:r>
              <a:rPr lang="en-AU" b="0" dirty="0"/>
              <a:t> CVF</a:t>
            </a:r>
            <a:r>
              <a:rPr lang="en-AU" b="0" dirty="0">
                <a:latin typeface="+mj-lt"/>
              </a:rPr>
              <a:t> = 0,</a:t>
            </a:r>
            <a:r>
              <a:rPr lang="pl-PL" b="0" dirty="0">
                <a:latin typeface="+mj-lt"/>
              </a:rPr>
              <a:t>30</a:t>
            </a:r>
            <a:endParaRPr lang="en-AU" b="0" dirty="0">
              <a:latin typeface="+mj-lt"/>
            </a:endParaRPr>
          </a:p>
        </p:txBody>
      </p:sp>
      <p:sp>
        <p:nvSpPr>
          <p:cNvPr id="42007" name="Line 320"/>
          <p:cNvSpPr>
            <a:spLocks noChangeShapeType="1"/>
          </p:cNvSpPr>
          <p:nvPr/>
        </p:nvSpPr>
        <p:spPr bwMode="auto">
          <a:xfrm flipV="1">
            <a:off x="2971800" y="4800600"/>
            <a:ext cx="0" cy="228600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08" name="Line 321"/>
          <p:cNvSpPr>
            <a:spLocks noChangeShapeType="1"/>
          </p:cNvSpPr>
          <p:nvPr/>
        </p:nvSpPr>
        <p:spPr bwMode="auto">
          <a:xfrm flipV="1">
            <a:off x="5943600" y="4191000"/>
            <a:ext cx="0" cy="838200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09" name="Line 322"/>
          <p:cNvSpPr>
            <a:spLocks noChangeShapeType="1"/>
          </p:cNvSpPr>
          <p:nvPr/>
        </p:nvSpPr>
        <p:spPr bwMode="auto">
          <a:xfrm flipH="1">
            <a:off x="2438400" y="4800600"/>
            <a:ext cx="533400" cy="0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010" name="Line 323"/>
          <p:cNvSpPr>
            <a:spLocks noChangeShapeType="1"/>
          </p:cNvSpPr>
          <p:nvPr/>
        </p:nvSpPr>
        <p:spPr bwMode="auto">
          <a:xfrm flipH="1">
            <a:off x="2438400" y="4191000"/>
            <a:ext cx="3505200" cy="0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6" name="TextBox 325"/>
          <p:cNvSpPr txBox="1">
            <a:spLocks noChangeArrowheads="1"/>
          </p:cNvSpPr>
          <p:nvPr/>
        </p:nvSpPr>
        <p:spPr bwMode="auto">
          <a:xfrm>
            <a:off x="6096000" y="2209800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0">
                <a:cs typeface="Arial" charset="0"/>
              </a:rPr>
              <a:t>Normal</a:t>
            </a:r>
          </a:p>
        </p:txBody>
      </p:sp>
      <p:sp>
        <p:nvSpPr>
          <p:cNvPr id="327" name="TextBox 326"/>
          <p:cNvSpPr txBox="1"/>
          <p:nvPr/>
        </p:nvSpPr>
        <p:spPr>
          <a:xfrm>
            <a:off x="2819400" y="3733800"/>
            <a:ext cx="3429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0" dirty="0" err="1">
                <a:latin typeface="+mj-lt"/>
              </a:rPr>
              <a:t>Obstrutivo</a:t>
            </a:r>
            <a:r>
              <a:rPr lang="en-US" b="0" dirty="0">
                <a:latin typeface="+mj-lt"/>
              </a:rPr>
              <a:t> - </a:t>
            </a:r>
            <a:r>
              <a:rPr lang="en-US" b="0" dirty="0" err="1">
                <a:latin typeface="+mj-lt"/>
              </a:rPr>
              <a:t>Restritivo</a:t>
            </a:r>
            <a:endParaRPr lang="en-US" b="0" dirty="0">
              <a:latin typeface="+mj-lt"/>
            </a:endParaRPr>
          </a:p>
        </p:txBody>
      </p:sp>
      <p:sp>
        <p:nvSpPr>
          <p:cNvPr id="3894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err="1">
                <a:solidFill>
                  <a:schemeClr val="tx1"/>
                </a:solidFill>
              </a:rPr>
              <a:t>Distúrbio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Obstrutivo</a:t>
            </a:r>
            <a:r>
              <a:rPr lang="en-GB" dirty="0">
                <a:solidFill>
                  <a:schemeClr val="tx1"/>
                </a:solidFill>
              </a:rPr>
              <a:t>/</a:t>
            </a:r>
            <a:r>
              <a:rPr lang="en-GB" dirty="0" err="1">
                <a:solidFill>
                  <a:schemeClr val="tx1"/>
                </a:solidFill>
              </a:rPr>
              <a:t>Restritivo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Misto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956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27" grpId="0"/>
      <p:bldP spid="42007" grpId="0" animBg="1"/>
      <p:bldP spid="42008" grpId="0" animBg="1"/>
      <p:bldP spid="42009" grpId="0" animBg="1"/>
      <p:bldP spid="42010" grpId="0" animBg="1"/>
      <p:bldP spid="326" grpId="0"/>
      <p:bldP spid="3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Retomando...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33621756"/>
              </p:ext>
            </p:extLst>
          </p:nvPr>
        </p:nvGraphicFramePr>
        <p:xfrm>
          <a:off x="683568" y="1700808"/>
          <a:ext cx="7992888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ta para baixo 4"/>
          <p:cNvSpPr/>
          <p:nvPr/>
        </p:nvSpPr>
        <p:spPr>
          <a:xfrm>
            <a:off x="3923928" y="3356992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>
            <a:off x="4211960" y="4171089"/>
            <a:ext cx="25202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Igual 6"/>
          <p:cNvSpPr/>
          <p:nvPr/>
        </p:nvSpPr>
        <p:spPr>
          <a:xfrm>
            <a:off x="3805926" y="4323727"/>
            <a:ext cx="396044" cy="21602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Seta para baixo 7"/>
          <p:cNvSpPr/>
          <p:nvPr/>
        </p:nvSpPr>
        <p:spPr>
          <a:xfrm>
            <a:off x="4211960" y="4975654"/>
            <a:ext cx="252028" cy="541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cima 8"/>
          <p:cNvSpPr/>
          <p:nvPr/>
        </p:nvSpPr>
        <p:spPr>
          <a:xfrm>
            <a:off x="3689902" y="5949280"/>
            <a:ext cx="450050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/>
          <p:cNvSpPr/>
          <p:nvPr/>
        </p:nvSpPr>
        <p:spPr>
          <a:xfrm>
            <a:off x="7635182" y="3212570"/>
            <a:ext cx="306796" cy="576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>
            <a:off x="7654148" y="3953949"/>
            <a:ext cx="28783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cima 11"/>
          <p:cNvSpPr/>
          <p:nvPr/>
        </p:nvSpPr>
        <p:spPr>
          <a:xfrm>
            <a:off x="7917028" y="4580014"/>
            <a:ext cx="28823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>
            <a:off x="7236296" y="6093296"/>
            <a:ext cx="417852" cy="764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42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3"/>
          <p:cNvSpPr>
            <a:spLocks noChangeAspect="1" noChangeArrowheads="1"/>
          </p:cNvSpPr>
          <p:nvPr/>
        </p:nvSpPr>
        <p:spPr bwMode="auto">
          <a:xfrm>
            <a:off x="762000" y="1820863"/>
            <a:ext cx="5527675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AU" sz="1800" b="0">
              <a:solidFill>
                <a:srgbClr val="000000"/>
              </a:solidFill>
            </a:endParaRPr>
          </a:p>
        </p:txBody>
      </p:sp>
      <p:sp>
        <p:nvSpPr>
          <p:cNvPr id="41987" name="Line 4"/>
          <p:cNvSpPr>
            <a:spLocks noChangeShapeType="1"/>
          </p:cNvSpPr>
          <p:nvPr/>
        </p:nvSpPr>
        <p:spPr bwMode="auto">
          <a:xfrm>
            <a:off x="2301875" y="1820863"/>
            <a:ext cx="1588" cy="4318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1988" name="Line 5"/>
          <p:cNvSpPr>
            <a:spLocks noChangeShapeType="1"/>
          </p:cNvSpPr>
          <p:nvPr/>
        </p:nvSpPr>
        <p:spPr bwMode="auto">
          <a:xfrm>
            <a:off x="2301875" y="4699000"/>
            <a:ext cx="3987800" cy="1588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1989" name="Freeform 6"/>
          <p:cNvSpPr>
            <a:spLocks/>
          </p:cNvSpPr>
          <p:nvPr/>
        </p:nvSpPr>
        <p:spPr bwMode="auto">
          <a:xfrm>
            <a:off x="2301875" y="2000250"/>
            <a:ext cx="2990850" cy="2698750"/>
          </a:xfrm>
          <a:custGeom>
            <a:avLst/>
            <a:gdLst>
              <a:gd name="T0" fmla="*/ 0 w 3960"/>
              <a:gd name="T1" fmla="*/ 2147483647 h 4140"/>
              <a:gd name="T2" fmla="*/ 2147483647 w 3960"/>
              <a:gd name="T3" fmla="*/ 2147483647 h 4140"/>
              <a:gd name="T4" fmla="*/ 2147483647 w 3960"/>
              <a:gd name="T5" fmla="*/ 2147483647 h 4140"/>
              <a:gd name="T6" fmla="*/ 2147483647 w 3960"/>
              <a:gd name="T7" fmla="*/ 2147483647 h 4140"/>
              <a:gd name="T8" fmla="*/ 2147483647 w 3960"/>
              <a:gd name="T9" fmla="*/ 2147483647 h 4140"/>
              <a:gd name="T10" fmla="*/ 2147483647 w 3960"/>
              <a:gd name="T11" fmla="*/ 2147483647 h 4140"/>
              <a:gd name="T12" fmla="*/ 2147483647 w 3960"/>
              <a:gd name="T13" fmla="*/ 2147483647 h 4140"/>
              <a:gd name="T14" fmla="*/ 2147483647 w 3960"/>
              <a:gd name="T15" fmla="*/ 2147483647 h 4140"/>
              <a:gd name="T16" fmla="*/ 2147483647 w 3960"/>
              <a:gd name="T17" fmla="*/ 2147483647 h 41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60"/>
              <a:gd name="T28" fmla="*/ 0 h 4140"/>
              <a:gd name="T29" fmla="*/ 3960 w 3960"/>
              <a:gd name="T30" fmla="*/ 4140 h 41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60" h="4140">
                <a:moveTo>
                  <a:pt x="0" y="4140"/>
                </a:moveTo>
                <a:cubicBezTo>
                  <a:pt x="30" y="3930"/>
                  <a:pt x="60" y="3720"/>
                  <a:pt x="120" y="3240"/>
                </a:cubicBezTo>
                <a:cubicBezTo>
                  <a:pt x="180" y="2760"/>
                  <a:pt x="280" y="1770"/>
                  <a:pt x="360" y="1260"/>
                </a:cubicBezTo>
                <a:cubicBezTo>
                  <a:pt x="440" y="750"/>
                  <a:pt x="520" y="360"/>
                  <a:pt x="600" y="180"/>
                </a:cubicBezTo>
                <a:cubicBezTo>
                  <a:pt x="680" y="0"/>
                  <a:pt x="720" y="0"/>
                  <a:pt x="840" y="180"/>
                </a:cubicBezTo>
                <a:cubicBezTo>
                  <a:pt x="960" y="360"/>
                  <a:pt x="1140" y="900"/>
                  <a:pt x="1320" y="1260"/>
                </a:cubicBezTo>
                <a:cubicBezTo>
                  <a:pt x="1500" y="1620"/>
                  <a:pt x="1680" y="1980"/>
                  <a:pt x="1920" y="2340"/>
                </a:cubicBezTo>
                <a:cubicBezTo>
                  <a:pt x="2160" y="2700"/>
                  <a:pt x="2420" y="3120"/>
                  <a:pt x="2760" y="3420"/>
                </a:cubicBezTo>
                <a:cubicBezTo>
                  <a:pt x="3100" y="3720"/>
                  <a:pt x="3760" y="4020"/>
                  <a:pt x="3960" y="4140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pt-BR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228600" y="2819400"/>
            <a:ext cx="1828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AU">
                <a:solidFill>
                  <a:srgbClr val="000000"/>
                </a:solidFill>
                <a:cs typeface="Arial" charset="0"/>
              </a:rPr>
              <a:t>Fluxo expiratório </a:t>
            </a:r>
          </a:p>
          <a:p>
            <a:pPr algn="ctr" eaLnBrk="1" hangingPunct="1"/>
            <a:r>
              <a:rPr lang="en-AU">
                <a:solidFill>
                  <a:srgbClr val="000000"/>
                </a:solidFill>
                <a:cs typeface="Arial" charset="0"/>
              </a:rPr>
              <a:t>L/seg </a:t>
            </a:r>
            <a:endParaRPr lang="en-AU" sz="3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2846388" y="6318250"/>
            <a:ext cx="22590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000000"/>
                </a:solidFill>
                <a:cs typeface="Arial" charset="0"/>
              </a:rPr>
              <a:t>Volume (L) </a:t>
            </a:r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2971800" y="4267200"/>
            <a:ext cx="9969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000000"/>
                </a:solidFill>
                <a:cs typeface="Arial" charset="0"/>
              </a:rPr>
              <a:t>CVF</a:t>
            </a:r>
            <a:endParaRPr lang="en-AU" sz="3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993" name="Text Box 10"/>
          <p:cNvSpPr txBox="1">
            <a:spLocks noChangeArrowheads="1"/>
          </p:cNvSpPr>
          <p:nvPr/>
        </p:nvSpPr>
        <p:spPr bwMode="auto">
          <a:xfrm>
            <a:off x="3389313" y="1820863"/>
            <a:ext cx="36972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>
                <a:solidFill>
                  <a:srgbClr val="000000"/>
                </a:solidFill>
                <a:cs typeface="Arial" charset="0"/>
              </a:rPr>
              <a:t>Fluxo expiratório máximo (PFE)</a:t>
            </a:r>
            <a:endParaRPr lang="en-AU" sz="3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994" name="Line 11"/>
          <p:cNvSpPr>
            <a:spLocks noChangeShapeType="1"/>
          </p:cNvSpPr>
          <p:nvPr/>
        </p:nvSpPr>
        <p:spPr bwMode="auto">
          <a:xfrm flipV="1">
            <a:off x="2936875" y="2000250"/>
            <a:ext cx="452438" cy="1588"/>
          </a:xfrm>
          <a:prstGeom prst="line">
            <a:avLst/>
          </a:prstGeom>
          <a:ln>
            <a:headEnd type="triangle" w="med" len="med"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1995" name="Freeform 12"/>
          <p:cNvSpPr>
            <a:spLocks/>
          </p:cNvSpPr>
          <p:nvPr/>
        </p:nvSpPr>
        <p:spPr bwMode="auto">
          <a:xfrm>
            <a:off x="2247106" y="4699000"/>
            <a:ext cx="2990850" cy="1470025"/>
          </a:xfrm>
          <a:custGeom>
            <a:avLst/>
            <a:gdLst>
              <a:gd name="T0" fmla="*/ 2147483647 w 3960"/>
              <a:gd name="T1" fmla="*/ 0 h 1470"/>
              <a:gd name="T2" fmla="*/ 2147483647 w 3960"/>
              <a:gd name="T3" fmla="*/ 2147483647 h 1470"/>
              <a:gd name="T4" fmla="*/ 2147483647 w 3960"/>
              <a:gd name="T5" fmla="*/ 2147483647 h 1470"/>
              <a:gd name="T6" fmla="*/ 2147483647 w 3960"/>
              <a:gd name="T7" fmla="*/ 2147483647 h 1470"/>
              <a:gd name="T8" fmla="*/ 2147483647 w 3960"/>
              <a:gd name="T9" fmla="*/ 2147483647 h 1470"/>
              <a:gd name="T10" fmla="*/ 2147483647 w 3960"/>
              <a:gd name="T11" fmla="*/ 2147483647 h 1470"/>
              <a:gd name="T12" fmla="*/ 2147483647 w 3960"/>
              <a:gd name="T13" fmla="*/ 2147483647 h 1470"/>
              <a:gd name="T14" fmla="*/ 0 w 3960"/>
              <a:gd name="T15" fmla="*/ 0 h 147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960"/>
              <a:gd name="T25" fmla="*/ 0 h 1470"/>
              <a:gd name="T26" fmla="*/ 3960 w 3960"/>
              <a:gd name="T27" fmla="*/ 1470 h 14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60" h="1470">
                <a:moveTo>
                  <a:pt x="3960" y="0"/>
                </a:moveTo>
                <a:cubicBezTo>
                  <a:pt x="3926" y="55"/>
                  <a:pt x="3880" y="176"/>
                  <a:pt x="3756" y="328"/>
                </a:cubicBezTo>
                <a:cubicBezTo>
                  <a:pt x="3632" y="480"/>
                  <a:pt x="3479" y="730"/>
                  <a:pt x="3216" y="913"/>
                </a:cubicBezTo>
                <a:cubicBezTo>
                  <a:pt x="2953" y="1096"/>
                  <a:pt x="2526" y="1376"/>
                  <a:pt x="2181" y="1423"/>
                </a:cubicBezTo>
                <a:cubicBezTo>
                  <a:pt x="1836" y="1470"/>
                  <a:pt x="1433" y="1310"/>
                  <a:pt x="1146" y="1198"/>
                </a:cubicBezTo>
                <a:cubicBezTo>
                  <a:pt x="859" y="1086"/>
                  <a:pt x="618" y="885"/>
                  <a:pt x="456" y="748"/>
                </a:cubicBezTo>
                <a:cubicBezTo>
                  <a:pt x="294" y="611"/>
                  <a:pt x="247" y="498"/>
                  <a:pt x="171" y="373"/>
                </a:cubicBezTo>
                <a:cubicBezTo>
                  <a:pt x="95" y="248"/>
                  <a:pt x="36" y="78"/>
                  <a:pt x="0" y="0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1996" name="Text Box 13"/>
          <p:cNvSpPr txBox="1">
            <a:spLocks noChangeArrowheads="1"/>
          </p:cNvSpPr>
          <p:nvPr/>
        </p:nvSpPr>
        <p:spPr bwMode="auto">
          <a:xfrm>
            <a:off x="141288" y="4845050"/>
            <a:ext cx="1955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>
                <a:solidFill>
                  <a:srgbClr val="000000"/>
                </a:solidFill>
                <a:cs typeface="Arial" charset="0"/>
              </a:rPr>
              <a:t>Fluxo inspiratório</a:t>
            </a:r>
          </a:p>
          <a:p>
            <a:pPr algn="ctr" eaLnBrk="1" hangingPunct="1">
              <a:spcBef>
                <a:spcPct val="50000"/>
              </a:spcBef>
            </a:pPr>
            <a:r>
              <a:rPr lang="en-AU">
                <a:solidFill>
                  <a:srgbClr val="000000"/>
                </a:solidFill>
                <a:cs typeface="Arial" charset="0"/>
              </a:rPr>
              <a:t>L/seg</a:t>
            </a:r>
          </a:p>
        </p:txBody>
      </p:sp>
      <p:sp>
        <p:nvSpPr>
          <p:cNvPr id="41997" name="Text Box 14"/>
          <p:cNvSpPr txBox="1">
            <a:spLocks noChangeArrowheads="1"/>
          </p:cNvSpPr>
          <p:nvPr/>
        </p:nvSpPr>
        <p:spPr bwMode="auto">
          <a:xfrm>
            <a:off x="5105400" y="34290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AU" sz="1800" b="0">
              <a:solidFill>
                <a:srgbClr val="000000"/>
              </a:solidFill>
            </a:endParaRPr>
          </a:p>
        </p:txBody>
      </p:sp>
      <p:sp>
        <p:nvSpPr>
          <p:cNvPr id="41998" name="Text Box 15"/>
          <p:cNvSpPr txBox="1">
            <a:spLocks noChangeArrowheads="1"/>
          </p:cNvSpPr>
          <p:nvPr/>
        </p:nvSpPr>
        <p:spPr bwMode="auto">
          <a:xfrm>
            <a:off x="5105400" y="43434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dirty="0">
                <a:solidFill>
                  <a:srgbClr val="000000"/>
                </a:solidFill>
                <a:cs typeface="Arial" charset="0"/>
              </a:rPr>
              <a:t>VR</a:t>
            </a:r>
          </a:p>
        </p:txBody>
      </p:sp>
      <p:sp>
        <p:nvSpPr>
          <p:cNvPr id="41999" name="Line 16"/>
          <p:cNvSpPr>
            <a:spLocks noChangeShapeType="1"/>
          </p:cNvSpPr>
          <p:nvPr/>
        </p:nvSpPr>
        <p:spPr bwMode="auto">
          <a:xfrm>
            <a:off x="2286000" y="4648200"/>
            <a:ext cx="2895600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2000" name="Text Box 17"/>
          <p:cNvSpPr txBox="1">
            <a:spLocks noChangeArrowheads="1"/>
          </p:cNvSpPr>
          <p:nvPr/>
        </p:nvSpPr>
        <p:spPr bwMode="auto">
          <a:xfrm>
            <a:off x="1371600" y="4419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>
                <a:solidFill>
                  <a:srgbClr val="000000"/>
                </a:solidFill>
                <a:cs typeface="Arial" charset="0"/>
              </a:rPr>
              <a:t>CPT</a:t>
            </a:r>
          </a:p>
        </p:txBody>
      </p:sp>
      <p:sp>
        <p:nvSpPr>
          <p:cNvPr id="420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err="1"/>
              <a:t>Curva</a:t>
            </a:r>
            <a:r>
              <a:rPr lang="en-GB" dirty="0"/>
              <a:t> </a:t>
            </a:r>
            <a:r>
              <a:rPr lang="en-GB" dirty="0" err="1" smtClean="0"/>
              <a:t>Fluxo</a:t>
            </a:r>
            <a:r>
              <a:rPr lang="en-GB" dirty="0" smtClean="0"/>
              <a:t> -  </a:t>
            </a:r>
            <a:r>
              <a:rPr lang="en-GB" dirty="0"/>
              <a:t>Volume</a:t>
            </a:r>
          </a:p>
        </p:txBody>
      </p:sp>
    </p:spTree>
    <p:extLst>
      <p:ext uri="{BB962C8B-B14F-4D97-AF65-F5344CB8AC3E}">
        <p14:creationId xmlns:p14="http://schemas.microsoft.com/office/powerpoint/2010/main" val="428422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AU" dirty="0" err="1"/>
              <a:t>Padrões</a:t>
            </a:r>
            <a:r>
              <a:rPr lang="en-AU" dirty="0"/>
              <a:t> de </a:t>
            </a:r>
            <a:r>
              <a:rPr lang="en-AU" dirty="0" err="1"/>
              <a:t>Curvas</a:t>
            </a:r>
            <a:r>
              <a:rPr lang="en-AU" dirty="0"/>
              <a:t> </a:t>
            </a:r>
            <a:r>
              <a:rPr lang="en-AU" dirty="0" err="1" smtClean="0"/>
              <a:t>Fluxo</a:t>
            </a:r>
            <a:r>
              <a:rPr lang="en-AU" dirty="0" smtClean="0"/>
              <a:t> -  </a:t>
            </a:r>
            <a:r>
              <a:rPr lang="en-AU" dirty="0"/>
              <a:t>Volume </a:t>
            </a:r>
            <a:r>
              <a:rPr lang="en-AU" dirty="0" err="1"/>
              <a:t>Obstrutivas</a:t>
            </a:r>
            <a:r>
              <a:rPr lang="en-AU" dirty="0"/>
              <a:t> e </a:t>
            </a:r>
            <a:r>
              <a:rPr lang="en-AU" dirty="0" err="1"/>
              <a:t>Restritiva</a:t>
            </a:r>
            <a:endParaRPr lang="en-AU" dirty="0"/>
          </a:p>
        </p:txBody>
      </p:sp>
      <p:sp>
        <p:nvSpPr>
          <p:cNvPr id="43011" name="AutoShape 3"/>
          <p:cNvSpPr>
            <a:spLocks noChangeAspect="1" noChangeArrowheads="1"/>
          </p:cNvSpPr>
          <p:nvPr/>
        </p:nvSpPr>
        <p:spPr bwMode="auto">
          <a:xfrm>
            <a:off x="609600" y="2141538"/>
            <a:ext cx="8118475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1219200" y="5059363"/>
            <a:ext cx="1978025" cy="1587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3810000" y="2695575"/>
            <a:ext cx="1981200" cy="2333625"/>
            <a:chOff x="2352" y="1968"/>
            <a:chExt cx="1248" cy="1344"/>
          </a:xfrm>
        </p:grpSpPr>
        <p:sp>
          <p:nvSpPr>
            <p:cNvPr id="43038" name="Line 6"/>
            <p:cNvSpPr>
              <a:spLocks noChangeShapeType="1"/>
            </p:cNvSpPr>
            <p:nvPr/>
          </p:nvSpPr>
          <p:spPr bwMode="auto">
            <a:xfrm>
              <a:off x="2352" y="1968"/>
              <a:ext cx="20" cy="1289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43039" name="Line 7"/>
            <p:cNvSpPr>
              <a:spLocks noChangeShapeType="1"/>
            </p:cNvSpPr>
            <p:nvPr/>
          </p:nvSpPr>
          <p:spPr bwMode="auto">
            <a:xfrm flipV="1">
              <a:off x="2352" y="3312"/>
              <a:ext cx="124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</p:grpSp>
      <p:grpSp>
        <p:nvGrpSpPr>
          <p:cNvPr id="43014" name="Group 8"/>
          <p:cNvGrpSpPr>
            <a:grpSpLocks/>
          </p:cNvGrpSpPr>
          <p:nvPr/>
        </p:nvGrpSpPr>
        <p:grpSpPr bwMode="auto">
          <a:xfrm>
            <a:off x="6400800" y="2667000"/>
            <a:ext cx="1927225" cy="2362200"/>
            <a:chOff x="3984" y="1872"/>
            <a:chExt cx="1214" cy="1440"/>
          </a:xfrm>
        </p:grpSpPr>
        <p:sp>
          <p:nvSpPr>
            <p:cNvPr id="43036" name="Line 9"/>
            <p:cNvSpPr>
              <a:spLocks noChangeShapeType="1"/>
            </p:cNvSpPr>
            <p:nvPr/>
          </p:nvSpPr>
          <p:spPr bwMode="auto">
            <a:xfrm>
              <a:off x="3984" y="1872"/>
              <a:ext cx="0" cy="144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43037" name="Line 10"/>
            <p:cNvSpPr>
              <a:spLocks noChangeShapeType="1"/>
            </p:cNvSpPr>
            <p:nvPr/>
          </p:nvSpPr>
          <p:spPr bwMode="auto">
            <a:xfrm>
              <a:off x="3984" y="3312"/>
              <a:ext cx="121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</p:grpSp>
      <p:sp>
        <p:nvSpPr>
          <p:cNvPr id="43015" name="Text Box 11"/>
          <p:cNvSpPr txBox="1">
            <a:spLocks noChangeArrowheads="1"/>
          </p:cNvSpPr>
          <p:nvPr/>
        </p:nvSpPr>
        <p:spPr bwMode="auto">
          <a:xfrm>
            <a:off x="990600" y="2057400"/>
            <a:ext cx="22320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sz="2800" b="0">
                <a:solidFill>
                  <a:srgbClr val="000000"/>
                </a:solidFill>
                <a:cs typeface="Arial" charset="0"/>
              </a:rPr>
              <a:t>   Obstrutiva</a:t>
            </a:r>
            <a:endParaRPr lang="en-AU" sz="40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3016" name="Text Box 12"/>
          <p:cNvSpPr txBox="1">
            <a:spLocks noChangeArrowheads="1"/>
          </p:cNvSpPr>
          <p:nvPr/>
        </p:nvSpPr>
        <p:spPr bwMode="auto">
          <a:xfrm>
            <a:off x="3657600" y="1828800"/>
            <a:ext cx="25908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AU" sz="2800" b="0">
                <a:solidFill>
                  <a:srgbClr val="000000"/>
                </a:solidFill>
                <a:cs typeface="Arial" charset="0"/>
              </a:rPr>
              <a:t>Obstrutiva grave</a:t>
            </a:r>
            <a:endParaRPr lang="en-AU" sz="40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3017" name="Text Box 13"/>
          <p:cNvSpPr txBox="1">
            <a:spLocks noChangeArrowheads="1"/>
          </p:cNvSpPr>
          <p:nvPr/>
        </p:nvSpPr>
        <p:spPr bwMode="auto">
          <a:xfrm>
            <a:off x="6553200" y="2057400"/>
            <a:ext cx="17526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sz="2800" b="0">
                <a:solidFill>
                  <a:srgbClr val="000000"/>
                </a:solidFill>
                <a:cs typeface="Arial" charset="0"/>
              </a:rPr>
              <a:t>Restritiva</a:t>
            </a:r>
            <a:endParaRPr lang="en-AU" sz="40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2954" name="Text Box 14"/>
          <p:cNvSpPr txBox="1">
            <a:spLocks noChangeArrowheads="1"/>
          </p:cNvSpPr>
          <p:nvPr/>
        </p:nvSpPr>
        <p:spPr bwMode="auto">
          <a:xfrm>
            <a:off x="1143000" y="5105400"/>
            <a:ext cx="19812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AU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A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Volume (L)</a:t>
            </a:r>
            <a:endParaRPr lang="en-AU" sz="3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19" name="Text Box 15"/>
          <p:cNvSpPr txBox="1">
            <a:spLocks noChangeArrowheads="1"/>
          </p:cNvSpPr>
          <p:nvPr/>
        </p:nvSpPr>
        <p:spPr bwMode="auto">
          <a:xfrm rot="-5400000">
            <a:off x="-438944" y="3599657"/>
            <a:ext cx="27828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b="0">
                <a:solidFill>
                  <a:srgbClr val="000000"/>
                </a:solidFill>
                <a:cs typeface="Arial" charset="0"/>
              </a:rPr>
              <a:t>  Fluxo  expiratóio </a:t>
            </a:r>
          </a:p>
        </p:txBody>
      </p:sp>
      <p:sp>
        <p:nvSpPr>
          <p:cNvPr id="43020" name="Line 18"/>
          <p:cNvSpPr>
            <a:spLocks noChangeShapeType="1"/>
          </p:cNvSpPr>
          <p:nvPr/>
        </p:nvSpPr>
        <p:spPr bwMode="auto">
          <a:xfrm>
            <a:off x="1219200" y="2667000"/>
            <a:ext cx="0" cy="239236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3021" name="Freeform 19"/>
          <p:cNvSpPr>
            <a:spLocks/>
          </p:cNvSpPr>
          <p:nvPr/>
        </p:nvSpPr>
        <p:spPr bwMode="auto">
          <a:xfrm>
            <a:off x="1219200" y="3048000"/>
            <a:ext cx="1731963" cy="1981200"/>
          </a:xfrm>
          <a:custGeom>
            <a:avLst/>
            <a:gdLst>
              <a:gd name="T0" fmla="*/ 2147483647 w 1816"/>
              <a:gd name="T1" fmla="*/ 2147483647 h 1947"/>
              <a:gd name="T2" fmla="*/ 2147483647 w 1816"/>
              <a:gd name="T3" fmla="*/ 2147483647 h 1947"/>
              <a:gd name="T4" fmla="*/ 2147483647 w 1816"/>
              <a:gd name="T5" fmla="*/ 2147483647 h 1947"/>
              <a:gd name="T6" fmla="*/ 2147483647 w 1816"/>
              <a:gd name="T7" fmla="*/ 2147483647 h 1947"/>
              <a:gd name="T8" fmla="*/ 2147483647 w 1816"/>
              <a:gd name="T9" fmla="*/ 2147483647 h 1947"/>
              <a:gd name="T10" fmla="*/ 2147483647 w 1816"/>
              <a:gd name="T11" fmla="*/ 2147483647 h 1947"/>
              <a:gd name="T12" fmla="*/ 2147483647 w 1816"/>
              <a:gd name="T13" fmla="*/ 2147483647 h 1947"/>
              <a:gd name="T14" fmla="*/ 2147483647 w 1816"/>
              <a:gd name="T15" fmla="*/ 2147483647 h 19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16"/>
              <a:gd name="T25" fmla="*/ 0 h 1947"/>
              <a:gd name="T26" fmla="*/ 1816 w 1816"/>
              <a:gd name="T27" fmla="*/ 1947 h 19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16" h="1947">
                <a:moveTo>
                  <a:pt x="16" y="1947"/>
                </a:moveTo>
                <a:cubicBezTo>
                  <a:pt x="1" y="1815"/>
                  <a:pt x="0" y="1686"/>
                  <a:pt x="16" y="1417"/>
                </a:cubicBezTo>
                <a:cubicBezTo>
                  <a:pt x="32" y="1148"/>
                  <a:pt x="85" y="571"/>
                  <a:pt x="115" y="336"/>
                </a:cubicBezTo>
                <a:cubicBezTo>
                  <a:pt x="145" y="100"/>
                  <a:pt x="123" y="0"/>
                  <a:pt x="196" y="4"/>
                </a:cubicBezTo>
                <a:cubicBezTo>
                  <a:pt x="269" y="8"/>
                  <a:pt x="429" y="188"/>
                  <a:pt x="556" y="357"/>
                </a:cubicBezTo>
                <a:cubicBezTo>
                  <a:pt x="683" y="526"/>
                  <a:pt x="819" y="820"/>
                  <a:pt x="955" y="1017"/>
                </a:cubicBezTo>
                <a:cubicBezTo>
                  <a:pt x="1091" y="1214"/>
                  <a:pt x="1232" y="1387"/>
                  <a:pt x="1375" y="1542"/>
                </a:cubicBezTo>
                <a:cubicBezTo>
                  <a:pt x="1518" y="1697"/>
                  <a:pt x="1724" y="1863"/>
                  <a:pt x="1816" y="1947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3022" name="Freeform 20"/>
          <p:cNvSpPr>
            <a:spLocks/>
          </p:cNvSpPr>
          <p:nvPr/>
        </p:nvSpPr>
        <p:spPr bwMode="auto">
          <a:xfrm>
            <a:off x="3841750" y="2808288"/>
            <a:ext cx="1797050" cy="2220912"/>
          </a:xfrm>
          <a:custGeom>
            <a:avLst/>
            <a:gdLst>
              <a:gd name="T0" fmla="*/ 2147483647 w 1816"/>
              <a:gd name="T1" fmla="*/ 2147483647 h 1947"/>
              <a:gd name="T2" fmla="*/ 2147483647 w 1816"/>
              <a:gd name="T3" fmla="*/ 2147483647 h 1947"/>
              <a:gd name="T4" fmla="*/ 2147483647 w 1816"/>
              <a:gd name="T5" fmla="*/ 2147483647 h 1947"/>
              <a:gd name="T6" fmla="*/ 2147483647 w 1816"/>
              <a:gd name="T7" fmla="*/ 2147483647 h 1947"/>
              <a:gd name="T8" fmla="*/ 2147483647 w 1816"/>
              <a:gd name="T9" fmla="*/ 2147483647 h 1947"/>
              <a:gd name="T10" fmla="*/ 2147483647 w 1816"/>
              <a:gd name="T11" fmla="*/ 2147483647 h 1947"/>
              <a:gd name="T12" fmla="*/ 2147483647 w 1816"/>
              <a:gd name="T13" fmla="*/ 2147483647 h 1947"/>
              <a:gd name="T14" fmla="*/ 2147483647 w 1816"/>
              <a:gd name="T15" fmla="*/ 2147483647 h 19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16"/>
              <a:gd name="T25" fmla="*/ 0 h 1947"/>
              <a:gd name="T26" fmla="*/ 1816 w 1816"/>
              <a:gd name="T27" fmla="*/ 1947 h 19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16" h="1947">
                <a:moveTo>
                  <a:pt x="16" y="1947"/>
                </a:moveTo>
                <a:cubicBezTo>
                  <a:pt x="1" y="1815"/>
                  <a:pt x="0" y="1686"/>
                  <a:pt x="16" y="1417"/>
                </a:cubicBezTo>
                <a:cubicBezTo>
                  <a:pt x="32" y="1148"/>
                  <a:pt x="85" y="571"/>
                  <a:pt x="115" y="336"/>
                </a:cubicBezTo>
                <a:cubicBezTo>
                  <a:pt x="145" y="100"/>
                  <a:pt x="123" y="0"/>
                  <a:pt x="196" y="4"/>
                </a:cubicBezTo>
                <a:cubicBezTo>
                  <a:pt x="269" y="8"/>
                  <a:pt x="430" y="190"/>
                  <a:pt x="556" y="357"/>
                </a:cubicBezTo>
                <a:cubicBezTo>
                  <a:pt x="682" y="524"/>
                  <a:pt x="820" y="807"/>
                  <a:pt x="954" y="1005"/>
                </a:cubicBezTo>
                <a:cubicBezTo>
                  <a:pt x="1088" y="1203"/>
                  <a:pt x="1215" y="1388"/>
                  <a:pt x="1359" y="1545"/>
                </a:cubicBezTo>
                <a:cubicBezTo>
                  <a:pt x="1503" y="1702"/>
                  <a:pt x="1721" y="1863"/>
                  <a:pt x="1816" y="1947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3023" name="Freeform 21"/>
          <p:cNvSpPr>
            <a:spLocks/>
          </p:cNvSpPr>
          <p:nvPr/>
        </p:nvSpPr>
        <p:spPr bwMode="auto">
          <a:xfrm>
            <a:off x="6400800" y="2808288"/>
            <a:ext cx="1219200" cy="2220912"/>
          </a:xfrm>
          <a:custGeom>
            <a:avLst/>
            <a:gdLst>
              <a:gd name="T0" fmla="*/ 2147483647 w 1816"/>
              <a:gd name="T1" fmla="*/ 2147483647 h 1947"/>
              <a:gd name="T2" fmla="*/ 2147483647 w 1816"/>
              <a:gd name="T3" fmla="*/ 2147483647 h 1947"/>
              <a:gd name="T4" fmla="*/ 2147483647 w 1816"/>
              <a:gd name="T5" fmla="*/ 2147483647 h 1947"/>
              <a:gd name="T6" fmla="*/ 2147483647 w 1816"/>
              <a:gd name="T7" fmla="*/ 2147483647 h 1947"/>
              <a:gd name="T8" fmla="*/ 2147483647 w 1816"/>
              <a:gd name="T9" fmla="*/ 2147483647 h 1947"/>
              <a:gd name="T10" fmla="*/ 2147483647 w 1816"/>
              <a:gd name="T11" fmla="*/ 2147483647 h 1947"/>
              <a:gd name="T12" fmla="*/ 2147483647 w 1816"/>
              <a:gd name="T13" fmla="*/ 2147483647 h 1947"/>
              <a:gd name="T14" fmla="*/ 2147483647 w 1816"/>
              <a:gd name="T15" fmla="*/ 2147483647 h 19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16"/>
              <a:gd name="T25" fmla="*/ 0 h 1947"/>
              <a:gd name="T26" fmla="*/ 1816 w 1816"/>
              <a:gd name="T27" fmla="*/ 1947 h 19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16" h="1947">
                <a:moveTo>
                  <a:pt x="16" y="1947"/>
                </a:moveTo>
                <a:cubicBezTo>
                  <a:pt x="1" y="1815"/>
                  <a:pt x="0" y="1686"/>
                  <a:pt x="16" y="1417"/>
                </a:cubicBezTo>
                <a:cubicBezTo>
                  <a:pt x="32" y="1148"/>
                  <a:pt x="85" y="571"/>
                  <a:pt x="115" y="336"/>
                </a:cubicBezTo>
                <a:cubicBezTo>
                  <a:pt x="145" y="100"/>
                  <a:pt x="123" y="0"/>
                  <a:pt x="196" y="4"/>
                </a:cubicBezTo>
                <a:cubicBezTo>
                  <a:pt x="269" y="8"/>
                  <a:pt x="430" y="190"/>
                  <a:pt x="556" y="357"/>
                </a:cubicBezTo>
                <a:cubicBezTo>
                  <a:pt x="682" y="524"/>
                  <a:pt x="820" y="807"/>
                  <a:pt x="954" y="1005"/>
                </a:cubicBezTo>
                <a:cubicBezTo>
                  <a:pt x="1088" y="1203"/>
                  <a:pt x="1215" y="1388"/>
                  <a:pt x="1359" y="1545"/>
                </a:cubicBezTo>
                <a:cubicBezTo>
                  <a:pt x="1503" y="1702"/>
                  <a:pt x="1721" y="1863"/>
                  <a:pt x="1816" y="1947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3024" name="Freeform 22"/>
          <p:cNvSpPr>
            <a:spLocks/>
          </p:cNvSpPr>
          <p:nvPr/>
        </p:nvSpPr>
        <p:spPr bwMode="auto">
          <a:xfrm>
            <a:off x="1219200" y="3429000"/>
            <a:ext cx="1500188" cy="1600200"/>
          </a:xfrm>
          <a:custGeom>
            <a:avLst/>
            <a:gdLst>
              <a:gd name="T0" fmla="*/ 0 w 1824"/>
              <a:gd name="T1" fmla="*/ 2147483647 h 1575"/>
              <a:gd name="T2" fmla="*/ 2147483647 w 1824"/>
              <a:gd name="T3" fmla="*/ 2147483647 h 1575"/>
              <a:gd name="T4" fmla="*/ 2147483647 w 1824"/>
              <a:gd name="T5" fmla="*/ 2147483647 h 1575"/>
              <a:gd name="T6" fmla="*/ 2147483647 w 1824"/>
              <a:gd name="T7" fmla="*/ 2147483647 h 1575"/>
              <a:gd name="T8" fmla="*/ 2147483647 w 1824"/>
              <a:gd name="T9" fmla="*/ 2147483647 h 1575"/>
              <a:gd name="T10" fmla="*/ 2147483647 w 1824"/>
              <a:gd name="T11" fmla="*/ 2147483647 h 1575"/>
              <a:gd name="T12" fmla="*/ 2147483647 w 1824"/>
              <a:gd name="T13" fmla="*/ 2147483647 h 1575"/>
              <a:gd name="T14" fmla="*/ 2147483647 w 1824"/>
              <a:gd name="T15" fmla="*/ 2147483647 h 1575"/>
              <a:gd name="T16" fmla="*/ 2147483647 w 1824"/>
              <a:gd name="T17" fmla="*/ 2147483647 h 15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24"/>
              <a:gd name="T28" fmla="*/ 0 h 1575"/>
              <a:gd name="T29" fmla="*/ 1824 w 1824"/>
              <a:gd name="T30" fmla="*/ 1575 h 15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24" h="1575">
                <a:moveTo>
                  <a:pt x="0" y="1575"/>
                </a:moveTo>
                <a:cubicBezTo>
                  <a:pt x="6" y="1513"/>
                  <a:pt x="18" y="1390"/>
                  <a:pt x="39" y="1200"/>
                </a:cubicBezTo>
                <a:cubicBezTo>
                  <a:pt x="60" y="1010"/>
                  <a:pt x="82" y="632"/>
                  <a:pt x="129" y="435"/>
                </a:cubicBezTo>
                <a:cubicBezTo>
                  <a:pt x="176" y="238"/>
                  <a:pt x="269" y="30"/>
                  <a:pt x="324" y="15"/>
                </a:cubicBezTo>
                <a:cubicBezTo>
                  <a:pt x="379" y="0"/>
                  <a:pt x="397" y="193"/>
                  <a:pt x="459" y="345"/>
                </a:cubicBezTo>
                <a:cubicBezTo>
                  <a:pt x="521" y="497"/>
                  <a:pt x="596" y="767"/>
                  <a:pt x="699" y="930"/>
                </a:cubicBezTo>
                <a:cubicBezTo>
                  <a:pt x="802" y="1093"/>
                  <a:pt x="969" y="1235"/>
                  <a:pt x="1074" y="1320"/>
                </a:cubicBezTo>
                <a:cubicBezTo>
                  <a:pt x="1179" y="1405"/>
                  <a:pt x="1204" y="1398"/>
                  <a:pt x="1329" y="1440"/>
                </a:cubicBezTo>
                <a:cubicBezTo>
                  <a:pt x="1454" y="1482"/>
                  <a:pt x="1721" y="1547"/>
                  <a:pt x="1824" y="1575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3025" name="Freeform 23"/>
          <p:cNvSpPr>
            <a:spLocks/>
          </p:cNvSpPr>
          <p:nvPr/>
        </p:nvSpPr>
        <p:spPr bwMode="auto">
          <a:xfrm>
            <a:off x="3825875" y="3998913"/>
            <a:ext cx="1355725" cy="1030287"/>
          </a:xfrm>
          <a:custGeom>
            <a:avLst/>
            <a:gdLst>
              <a:gd name="T0" fmla="*/ 2147483647 w 1459"/>
              <a:gd name="T1" fmla="*/ 2147483647 h 970"/>
              <a:gd name="T2" fmla="*/ 2147483647 w 1459"/>
              <a:gd name="T3" fmla="*/ 2147483647 h 970"/>
              <a:gd name="T4" fmla="*/ 2147483647 w 1459"/>
              <a:gd name="T5" fmla="*/ 2147483647 h 970"/>
              <a:gd name="T6" fmla="*/ 2147483647 w 1459"/>
              <a:gd name="T7" fmla="*/ 2147483647 h 970"/>
              <a:gd name="T8" fmla="*/ 2147483647 w 1459"/>
              <a:gd name="T9" fmla="*/ 2147483647 h 970"/>
              <a:gd name="T10" fmla="*/ 2147483647 w 1459"/>
              <a:gd name="T11" fmla="*/ 2147483647 h 970"/>
              <a:gd name="T12" fmla="*/ 2147483647 w 1459"/>
              <a:gd name="T13" fmla="*/ 2147483647 h 970"/>
              <a:gd name="T14" fmla="*/ 2147483647 w 1459"/>
              <a:gd name="T15" fmla="*/ 2147483647 h 970"/>
              <a:gd name="T16" fmla="*/ 2147483647 w 1459"/>
              <a:gd name="T17" fmla="*/ 2147483647 h 9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59"/>
              <a:gd name="T28" fmla="*/ 0 h 970"/>
              <a:gd name="T29" fmla="*/ 1459 w 1459"/>
              <a:gd name="T30" fmla="*/ 970 h 9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59" h="970">
                <a:moveTo>
                  <a:pt x="19" y="952"/>
                </a:moveTo>
                <a:cubicBezTo>
                  <a:pt x="19" y="907"/>
                  <a:pt x="19" y="862"/>
                  <a:pt x="19" y="772"/>
                </a:cubicBezTo>
                <a:cubicBezTo>
                  <a:pt x="19" y="682"/>
                  <a:pt x="0" y="539"/>
                  <a:pt x="19" y="412"/>
                </a:cubicBezTo>
                <a:cubicBezTo>
                  <a:pt x="38" y="285"/>
                  <a:pt x="99" y="0"/>
                  <a:pt x="133" y="7"/>
                </a:cubicBezTo>
                <a:cubicBezTo>
                  <a:pt x="167" y="14"/>
                  <a:pt x="183" y="335"/>
                  <a:pt x="223" y="457"/>
                </a:cubicBezTo>
                <a:cubicBezTo>
                  <a:pt x="263" y="579"/>
                  <a:pt x="318" y="677"/>
                  <a:pt x="373" y="742"/>
                </a:cubicBezTo>
                <a:cubicBezTo>
                  <a:pt x="428" y="807"/>
                  <a:pt x="432" y="812"/>
                  <a:pt x="553" y="847"/>
                </a:cubicBezTo>
                <a:cubicBezTo>
                  <a:pt x="674" y="882"/>
                  <a:pt x="948" y="934"/>
                  <a:pt x="1099" y="952"/>
                </a:cubicBezTo>
                <a:cubicBezTo>
                  <a:pt x="1250" y="970"/>
                  <a:pt x="1399" y="952"/>
                  <a:pt x="1459" y="952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82964" name="Text Box 24"/>
          <p:cNvSpPr txBox="1">
            <a:spLocks noChangeArrowheads="1"/>
          </p:cNvSpPr>
          <p:nvPr/>
        </p:nvSpPr>
        <p:spPr bwMode="auto">
          <a:xfrm>
            <a:off x="3581400" y="5105400"/>
            <a:ext cx="19812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AU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A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Volume (L)</a:t>
            </a:r>
            <a:endParaRPr lang="en-AU" sz="36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965" name="Text Box 25"/>
          <p:cNvSpPr txBox="1">
            <a:spLocks noChangeArrowheads="1"/>
          </p:cNvSpPr>
          <p:nvPr/>
        </p:nvSpPr>
        <p:spPr bwMode="auto">
          <a:xfrm>
            <a:off x="6172200" y="5105400"/>
            <a:ext cx="19812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AU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A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Volume (L)</a:t>
            </a:r>
            <a:endParaRPr lang="en-AU" sz="36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28" name="Text Box 26"/>
          <p:cNvSpPr txBox="1">
            <a:spLocks noChangeArrowheads="1"/>
          </p:cNvSpPr>
          <p:nvPr/>
        </p:nvSpPr>
        <p:spPr bwMode="auto">
          <a:xfrm>
            <a:off x="3733800" y="5562600"/>
            <a:ext cx="236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1800" b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Padrão Steeple, pico do fluxo expiratório reduzido, queda rápida</a:t>
            </a:r>
          </a:p>
        </p:txBody>
      </p:sp>
      <p:sp>
        <p:nvSpPr>
          <p:cNvPr id="43029" name="Text Box 27"/>
          <p:cNvSpPr txBox="1">
            <a:spLocks noChangeArrowheads="1"/>
          </p:cNvSpPr>
          <p:nvPr/>
        </p:nvSpPr>
        <p:spPr bwMode="auto">
          <a:xfrm>
            <a:off x="6553200" y="59436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AU" sz="1800" b="0">
              <a:solidFill>
                <a:srgbClr val="000000"/>
              </a:solidFill>
            </a:endParaRPr>
          </a:p>
        </p:txBody>
      </p:sp>
      <p:sp>
        <p:nvSpPr>
          <p:cNvPr id="43030" name="Text Box 28"/>
          <p:cNvSpPr txBox="1">
            <a:spLocks noChangeArrowheads="1"/>
          </p:cNvSpPr>
          <p:nvPr/>
        </p:nvSpPr>
        <p:spPr bwMode="auto">
          <a:xfrm>
            <a:off x="6477000" y="5562600"/>
            <a:ext cx="213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1800" b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Forma normal, pico do fluxo expiratório normal, volume reduzido</a:t>
            </a:r>
          </a:p>
        </p:txBody>
      </p:sp>
      <p:sp>
        <p:nvSpPr>
          <p:cNvPr id="43031" name="Text Box 29"/>
          <p:cNvSpPr txBox="1">
            <a:spLocks noChangeArrowheads="1"/>
          </p:cNvSpPr>
          <p:nvPr/>
        </p:nvSpPr>
        <p:spPr bwMode="auto">
          <a:xfrm>
            <a:off x="685800" y="5486400"/>
            <a:ext cx="243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1800" b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Pico do fluxo expiratório reduzido, regiao média da curva escavada</a:t>
            </a:r>
          </a:p>
        </p:txBody>
      </p:sp>
      <p:sp>
        <p:nvSpPr>
          <p:cNvPr id="43034" name="Text Box 15"/>
          <p:cNvSpPr txBox="1">
            <a:spLocks noChangeArrowheads="1"/>
          </p:cNvSpPr>
          <p:nvPr/>
        </p:nvSpPr>
        <p:spPr bwMode="auto">
          <a:xfrm rot="-5400000">
            <a:off x="4742656" y="3599657"/>
            <a:ext cx="27828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b="0">
                <a:solidFill>
                  <a:srgbClr val="000000"/>
                </a:solidFill>
                <a:cs typeface="Arial" charset="0"/>
              </a:rPr>
              <a:t>  Fluxo  expiratóio </a:t>
            </a:r>
          </a:p>
        </p:txBody>
      </p:sp>
      <p:sp>
        <p:nvSpPr>
          <p:cNvPr id="43035" name="Text Box 15"/>
          <p:cNvSpPr txBox="1">
            <a:spLocks noChangeArrowheads="1"/>
          </p:cNvSpPr>
          <p:nvPr/>
        </p:nvSpPr>
        <p:spPr bwMode="auto">
          <a:xfrm rot="-5400000">
            <a:off x="2151856" y="3639344"/>
            <a:ext cx="27828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b="0">
                <a:solidFill>
                  <a:srgbClr val="000000"/>
                </a:solidFill>
                <a:cs typeface="Arial" charset="0"/>
              </a:rPr>
              <a:t>  Fluxo  expiratóio </a:t>
            </a:r>
          </a:p>
        </p:txBody>
      </p:sp>
    </p:spTree>
    <p:extLst>
      <p:ext uri="{BB962C8B-B14F-4D97-AF65-F5344CB8AC3E}">
        <p14:creationId xmlns:p14="http://schemas.microsoft.com/office/powerpoint/2010/main" val="196581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Avaliações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758"/>
            <a:ext cx="9144000" cy="493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4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Procedimento:</a:t>
            </a:r>
            <a:endParaRPr lang="pt-BR" dirty="0"/>
          </a:p>
        </p:txBody>
      </p:sp>
      <p:pic>
        <p:nvPicPr>
          <p:cNvPr id="3" name="Espaço Reservado para Conteúdo 23" descr="Curva espirometrica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3660645" cy="4320480"/>
          </a:xfrm>
          <a:prstGeom prst="rect">
            <a:avLst/>
          </a:prstGeom>
        </p:spPr>
      </p:pic>
      <p:pic>
        <p:nvPicPr>
          <p:cNvPr id="1026" name="Picture 2" descr="http://clinicaimagempp.com.br/img/img-servico/06072012-0749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8329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30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444753" cy="1054250"/>
          </a:xfrm>
        </p:spPr>
        <p:txBody>
          <a:bodyPr/>
          <a:lstStyle/>
          <a:p>
            <a:r>
              <a:rPr lang="pt-BR" dirty="0" smtClean="0"/>
              <a:t>Referências Bibliográficas 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755576" y="1988840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t-BR" sz="2800" b="1" dirty="0" err="1" smtClean="0"/>
              <a:t>Guyton</a:t>
            </a:r>
            <a:r>
              <a:rPr lang="pt-BR" sz="2800" b="1" dirty="0" smtClean="0"/>
              <a:t> </a:t>
            </a:r>
            <a:r>
              <a:rPr lang="pt-BR" sz="2800" b="1" dirty="0"/>
              <a:t>e Hall; Tratado de Fisiologia Médica, 12º edição, </a:t>
            </a:r>
            <a:r>
              <a:rPr lang="pt-BR" sz="2800" b="1" dirty="0" smtClean="0"/>
              <a:t>2012</a:t>
            </a:r>
          </a:p>
          <a:p>
            <a:pPr marL="457200" indent="-457200" algn="just">
              <a:buFont typeface="+mj-lt"/>
              <a:buAutoNum type="arabicPeriod"/>
            </a:pPr>
            <a:endParaRPr lang="pt-BR" sz="2800" b="1" dirty="0"/>
          </a:p>
          <a:p>
            <a:pPr marL="457200" indent="-457200" algn="just">
              <a:buFont typeface="+mj-lt"/>
              <a:buAutoNum type="arabicPeriod"/>
            </a:pPr>
            <a:r>
              <a:rPr lang="pt-BR" sz="2800" b="1" dirty="0" smtClean="0"/>
              <a:t>Linda </a:t>
            </a:r>
            <a:r>
              <a:rPr lang="pt-BR" sz="2800" b="1" dirty="0" err="1"/>
              <a:t>Costanzo</a:t>
            </a:r>
            <a:r>
              <a:rPr lang="pt-BR" sz="2800" b="1" dirty="0"/>
              <a:t>; Fisiologia, 4º </a:t>
            </a:r>
            <a:r>
              <a:rPr lang="pt-BR" sz="2800" b="1" dirty="0" err="1"/>
              <a:t>Edicão</a:t>
            </a:r>
            <a:r>
              <a:rPr lang="pt-BR" sz="2800" b="1" dirty="0"/>
              <a:t>, 2011</a:t>
            </a:r>
            <a:r>
              <a:rPr lang="pt-BR" sz="2800" b="1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endParaRPr lang="pt-BR" sz="2800" b="1" dirty="0"/>
          </a:p>
          <a:p>
            <a:pPr marL="514350" indent="-514350" algn="just">
              <a:buFont typeface="+mj-lt"/>
              <a:buAutoNum type="arabicPeriod"/>
            </a:pPr>
            <a:r>
              <a:rPr lang="pt-BR" sz="2800" b="1" dirty="0" smtClean="0"/>
              <a:t>GOLD Brasil.  </a:t>
            </a:r>
            <a:r>
              <a:rPr lang="pt-BR" sz="2800" b="1" dirty="0"/>
              <a:t>Disponível em</a:t>
            </a:r>
            <a:r>
              <a:rPr lang="pt-BR" sz="2800" b="1" dirty="0" smtClean="0"/>
              <a:t>: </a:t>
            </a:r>
            <a:r>
              <a:rPr lang="pt-BR" sz="2800" b="1" dirty="0">
                <a:hlinkClick r:id="rId2"/>
              </a:rPr>
              <a:t>http://</a:t>
            </a:r>
            <a:r>
              <a:rPr lang="pt-BR" sz="2800" b="1" dirty="0" smtClean="0">
                <a:hlinkClick r:id="rId2"/>
              </a:rPr>
              <a:t>www.golddpoc.com.br/documentos.php. Acesso em 19/05/2014</a:t>
            </a:r>
            <a:endParaRPr lang="pt-BR" sz="2800" b="1" dirty="0"/>
          </a:p>
          <a:p>
            <a:pPr marL="514350" indent="-514350" algn="just">
              <a:buFont typeface="+mj-lt"/>
              <a:buAutoNum type="arabicPeriod"/>
            </a:pPr>
            <a:endParaRPr lang="pt-BR" sz="2800" b="1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pt-BR" sz="2800" b="1" dirty="0" smtClean="0"/>
              <a:t>Luiz Carlos Correa da Silva et al. Espirometria na prática. Revista AMRIGS 2007;49(3):183-194</a:t>
            </a:r>
          </a:p>
          <a:p>
            <a:pPr marL="514350" indent="-514350" algn="just">
              <a:buFont typeface="+mj-lt"/>
              <a:buAutoNum type="arabicPeriod"/>
            </a:pP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92342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0"/>
            <a:ext cx="6477000" cy="1285381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2"/>
                </a:solidFill>
              </a:rPr>
              <a:t>Acesse nosso site</a:t>
            </a:r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5616" y="2492896"/>
            <a:ext cx="6705600" cy="685800"/>
          </a:xfrm>
        </p:spPr>
        <p:txBody>
          <a:bodyPr/>
          <a:lstStyle/>
          <a:p>
            <a:r>
              <a:rPr lang="pt-BR" sz="3600" b="1" dirty="0" smtClean="0">
                <a:solidFill>
                  <a:schemeClr val="bg1"/>
                </a:solidFill>
                <a:cs typeface="Arial" pitchFamily="34" charset="0"/>
              </a:rPr>
              <a:t>www.fisiologiaucs.webnode.com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92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Mecânica Ventilatória </a:t>
            </a:r>
            <a:endParaRPr lang="pt-BR" dirty="0"/>
          </a:p>
        </p:txBody>
      </p:sp>
      <p:sp>
        <p:nvSpPr>
          <p:cNvPr id="5" name="AutoShape 4" descr="data:image/jpeg;base64,/9j/4AAQSkZJRgABAQAAAQABAAD/2wCEAAkGBxQSEhUUEhQUFhQVFBcXGBcXGBUXFRQXFxcXFhUVFBUYHCggGBwlHBYUITEhJSkrLi4uFx8zODMtNygtLisBCgoKDg0OGhAQGiwkHBwsLCwsLCwsLCwsLCwsLCwsLCwsLCwsLCwsLCwsLCwsLCwsLCwsLCwsLCwsLCwsLCwsLP/AABEIAMIBAwMBIgACEQEDEQH/xAAbAAABBQEBAAAAAAAAAAAAAAACAAEDBAUGB//EAEIQAAEDAQUFBQUGBAUEAwAAAAEAAhEDBBIhMUEFUWFxkQYTIoGhMrHB0fAUI0JSYnIVgpLhFkOi0vEHM7LCU4OT/8QAGAEBAQEBAQAAAAAAAAAAAAAAAAECAwT/xAAgEQEBAAICAgMBAQAAAAAAAAAAAQIREiEDEzFBUTIi/9oADAMBAAIRAxEAPwDpGqVoQAKVoXpcRtUjUDQpGhAbVI1A0KQBAQRhCAiAUBBEEIToCTyoqtUMaXOIa0YkkwBzJXMbZ7c0KQikRVfpEho5nXyS1XUV7Q1glxAHv4AangEqFa9iMowzxXl9l7QWitUL20zVqAYYOc2mP0MbgOZXVbKsjqovWqpUcT/lxUpsH8t1oJ6hc55JfhdOqDwciCiUNCi1gAYA0DIAAD0Ui2h5SlNKSIeUpTJlQ8ppSTIHlNKSZAihKdMUAlRlSFAQqIyo3KUqNwRETlE5TOCjcEEJSREJIEApGhC0KRqKJoUgCFoUjQoCARgJgEYQOAiCYKG2WxlFhfUcGtGZPuG88EFgLE252ps9lkPeDU/ICJ/m3e/guL7Qdt6teW2aadIYF5wc7z05DFcXWtDQZvAn80XnHrgPVc8vLJ1FbnaHtM+1HxVH93OFOmw3RzLonmsez0xUeGsa5zjxE4DM6AAakqka7TiQ537j7gIhSUarcYgcoJ6Ej3rzZZXK9q6Gx0w1110nEhvdS+8RjIDHguOgMXV32xaF0gvc5ryI7sAmq+NXEmY4wBxheZ7K2ldJuVn0GmA8tvvqP/bEDqRnqup2ZtqsRFlpuDPx2iu4OBjU+JrJ4OcV08emnplKSMRHDM+Zy6IwVzeyQamL61SrxaHd2f2920MHk5y3aNVoN0TO4ySvQzYsJk6SIZJOmQJMnTIGSTpkDJk6ZVDFCUSYoIyFGQpSgIQQuCAhTOCjcqIYSRkJkQgEbQhAUjQiiapAhajCgMIgsC09q6FKs6k8PDmnO7LTliMcsVxvbvtc6p91Z5FP8TpLXOO7SB71LlJ81Xa7Z7VUKDSWkVX5BjCDj+p2TQvMNt7Zr2pxdUxj2WNLQxnLHPjiVzVVzzmT7wibVcRDpj63rhl5LZ0ul2pfu4kN8xPUKrTMau8oHuEqK+dB55+6Ei86z0XDSpu9E/5k+fyQB7T9EFRtz08s+mqlosbMwHRoSRhxiDHJKqemA3GLx0GGPQyV22wLcGta6pRewge33bBHJ9XvH9IWJQr0yBSZToMY674xSrPdUIxcwd48meWcxhmt6yWdrnOLm2hjJgObZ6VIGABDBdbcgz+LyOa6YdUbtDtLQeYH3h3OqWqp/oFEtHRb+zrY148LWN4d3Ub/AOTG+5Zux6VGmzA2kj8zql49Kb7vQTzXQ2RuGbjuLi+SNJDl6JbUWAkkktMkkmDgnKBkydJAyZOUyBkkkyBkikkUQJQEIyhKoiIQEKUqMhBGknSVQwCkaEAUgUUTQjmMULVW2h4rlP8A+R0O/aAXO6wB5oMPbXZv7c5ta/3ZaIp+EOvNx8Twd8mIgj3cT2n7MV6DQ55p3AT4vFd0DSTGEzkd24SvYAqFtrND5eYZRYajicpdLW+l/DiFi4S9rHhe2LA2m+BM3Q5xvU3scXYzSdSgXSIIGYVd+zK7Wtd3dS65oc03XQ4OyIOq6N1iFutxZT8Iq1CTAENZiSbuUwD5rpni1WYiq6pRNBry2mYdBLjDi2leLpdkAwkZkAArjJu1t5XeJz0U9ns7n+w0ny+OS9at4dbqYdUo0aDBnVqXX1ARkLhLbnJxvDHDVcBay5ry1pFRoP8A3BLZHISseSaRn/w9wjvXMbwkl3kAPipRRptyaCRq99weQUlOyF34c84nHniUb7O1o8Ba3kDM8TErltNpbNbSzxMpsadHU3iRyJEom7TJN51+ZzN0484lUi50xBPP2feorRVe3Eho6CeWqndHT7L22WGWvz0I64kE9IW/R7YVWmHOAbE+Fl4z5x7yvOqNqkZwebXe8ytrZtdh/wAwgg5NDZjXM58lZnli1O3d2Pbtpqm8wXWH8dYwziQ1rWjqVsitSkGtarxOTLzGNPJjcXeZK83dtOyNgVKNdxG+q0DzF3DyW1svtPQYZpWUU8vEIe8/zHL1XfHyftNPRLPVaR4QY0wIHqplj7N2x3uTKvMtBHWY6Ba7SvRLtmw6ZOmVQyYp0igFJOUKBkyJCiGQlEmKoAhAUbkJQRwknSRAhG1AEbUUbVWrf9+l+yp1+7/urIVTaJuuov0FS6eVQFo/1XFBoLg+0u0wW15Pga4uI/M8nubOyNYuPqRwau5qvutJ3AnoJXh1WvfDqr3EgvddboIAF6N5mOQWPJnxm2sY2OzQqMa51FodWqnuqbSYdo6o8RgGtES45TvU3aV1qsjmmqWucWkMqNk3GDC5Sn2NNAVp9gLO5lNxYAbRVJlzvZs9IGBe4kybuuE5K7tbZv2ym9lmb3rmmXWmo6BUe0H7ukR7Q0nBo4lcsMN4NWvNjtIEy4kmcZnPfOKmFtc72Sz+rHpIV+29iLa1s/Zif2vpvI3yBidMlnt7JWgwPumuOTHvFOpv9h8Ln66mgufVEl7XOaRleLfjiqto2hIuljo0mDHIgLRsfZO2h0OoPGGH3lNjSeD5LTyEldFQ7FMa0m1udZhGZcx4z3tA0jMBPXTTh2WgHAA9fUwpLg0DATzPTHFa20rLZaBIZa22gTIDGua4H910tPVZxtNMj2cAcxBcOeRWMpo0qWhpAxB/pbHoUdjszn6kCYkkMbylxDZzwlWq1WILJcN+BHJwPuKho1REYgTJGnOEmXTVbDrBZ2Z1u8eI8EBpng9he0roNibIbUgilWAOF5r2PM5kAkNa3CcCCVz2z7c0Nh3ekTHhcxjXbw8lpMdF1+xKjXOBayyt0+8rurvOuU3VvGS1HUWCyU6RF2tB/Ke6c7kYZI6lbzDgqFhcLuFSkM8GBoGBg5kq8z9xPT4L1SaZo0ySZVDpkkyBIU5TFUMmTpiiGKYp0KBigKMoCqBSSSRABG1VftLIm82OYSpbQpHKoz+oI0uhZO3rcwNNJxIc5pIMZEYtc3fDomMloUbSxxhrmuIxgEExvwVLtDYKdelcqODHT92+Ycyp+Et+WolSkRbQ2q02B9YkNLqLsDgQ+6QW85XjVjcfuwBk6cfZmcJJwiYW1aLVUa6pQryKrDdIvENdkbwbEEEQfILJrWcg4tvc3n44Lx+TyW/5s7jc6d3YLdQNMUhVizNN19zGvbav4msa3xd1xwkbhJW9Q2naazWiyUWU6QAAc6LoECACBd/oDxhmF5E62XP8q7punzjFSP2+53tXzzM+9bnl1Pgeu09h1nGa9vrH9NK5SbyJgk88FYtXZez1YbV72oMT461V2UR+KNV5FYbex5l1N7gM7oJj+kre2XtalfhgqNIaZkNMDeG1KoJyOWK1PJL8w7c32psJs9pqsa17KZcSwFxcHMmAZnGTjBxErFe8ky4knecV7HZra1zi20sAaPxlr2sIOEkwW4gmRe1WRtL/AKZsdNSz2hopnEBzS4Dh3gOI8kuN+l281a0HX1UgYBnI+uS1Nsdla9neG1ABLgGvn7ozvefZ5EBZpp0xT9qoKodEQ11JwnMOBBb6zwXO4oE0DoZ5Ee5GyicpPmW/NN9lfDXFnhcQAcpJyRgc8MCDiPNYsTtO2zujIRzGPnK0tlB16TTFTg4AqlZ2u/y5J/Tn6fFXLNa3UyJF7KWuaCMOI8Q8ljsjq9nWm6Zds4QNQ0g+rV01g7QUgYNmqUySPwjDDyJ6Ln9ibSLvE2nWZGZo1O8YOBp1Qbq66w7Qc4GCX5YPplh11BherDf6Vq2a0teJaZHr0OKlUNnOHs3eGHwUsrsh0yZJEIpikUyoYpkzxO/ywQkZfMogkJKdDUyKAKlUASZ6FOURQlUDCSSZBiW6z0RSeRTp4MdHhbnBjRQ7JsdJ1nYXMaXXTjrrGIXLWinWa2S7wn9czPDVT2SnaCwFhN2MBfAw4BZ21po7AsbHvN8SO7acyMSSNCltOyMbaabGzdNycSfacQceSxbJXq+ItcRAAMOu6wBmJx0VPalvqhxvit4RJdN2NR4iQ4RwUt+VktYfai2A2gw0sewlrvahxa43XAO8Q8JAg7lJY9oXxod4P16jFc/XrlxJc5zzvcSXHzPxRWCoQ8RjvG8bhxXn8mO7tu4tmrWbegAtB4y3pHvCrvY0mC3H9MtPm3JWLdDcD7RyP5hxWe8k7+HyXHTKw2yh0wJjQgz6LUsjaNN9QOL6RAF1tSnTrgugy115sgYjEDnksVlUjj0I4cvJb+z7S6o2o1xJkC8HOMnleM9MV0xHVbCtNQUX1KdWhDXey0FjjMAQ3GBjlwVPtLWLaLnOc0ONUghguucWYy5wi8JjMFZlKym6THhbi58AkZYBxE7vqU1vsr/s9R1RpklpgibgDgbs6E4zzXXldDlbdbHPgvIOECGsaIH7QOqpStF1jvUrwGWJ5THyPms26sCejULcWmDvGfVT0qxMeIxeJnPE6/2UdOwPJgNl0Ahv4iDkWj8Q5KxSsL4vNaHtGd3EtP6m+0MjpClgtUw2QXVS0zJ+7dPlBxK09n25jnw5zqhJzfLZPO/lzcFjWK3GmZYG3hleDXAHk8ELesna2vJBFOXwCbsZCBG7BZmvs267ZrWNaKoGDnRg5hc045RjkNZ5rorNaHMqXe7eSWzm0mJiZJn1K4yw7RLqYp3qd0OnCb2u88Tot3+Lvvh90SGXdYImZzXow19FbrNuMLbxa8CYmAQDnv3KUbUaSBcqSRI8Om/Ncm20nuyyMC69PlCt0tqODw67i1l0DHLOVvaadD/FWReh8TE3TGcZpztOnMEkGJMtcI54Lmzbnd0WXTBdM44YzGSd9vl9RxB8bLvLACfRNpp0g2lS/OPVOLdTP429Y965R9oBGR1/9yP/ACHRG60gg4HEz6vP/sFdmnVfaWfmb1CbvmkiCDjoRuK5kvDgcDj6eIn3QohnjMY+sptHXSo6tQRmPormwQTgDGHuj3qOsMowznzOCbHVEoSVzIrwPadM7zvM+kI3WoScTF8HN3sxirtHQyksWhaW3RJM4796So4+1tcA0kANcCWtxNwGMuas07U80boENbAJnEychuV212S/djRsQUDLA4NLcMY13LDSlZ7T3eIIHgxJxuwTiOK5rtDa6bmmKpDzEDMOBm9JjPzWztukWuayDETAzed3LeuF2nUJeQ8APEjC7Ag4Dw7vNc7bt1xxmtq7wGnR2/d1BUlGsA9jmtiCNeOs8MFA45DCB6p6Zg4TIxBGBHEELCu8p2EWmmxzXZAwYEt/SRk4ZjHHDNZ1XsnaDJp3Hjdi3oDgOq0+xdueIEVH+EkyL2AIkhw1E5HE6bj3tJkYjCVuYyxzry6jsKs3MBrsrrvDPCXC67qVrUdmVoN+yukYSC2f5SCT7wvQWO3gcdx8kmUmj2W3eDTA/pyU9UTbk9nsJApw4NvgkPHi4TwnFXNt2Rz6NVgiDecOeeK6Pugc4SdQHX6K3MdG3C09ltEZhgiTAvFjmd3jOksY6Oa53/Dz3NLoEtY6WwRPdkNL53QQ7jBXq7LC0XeRaZGh/uB6qOnswNzc44XAScmki80jkM+CnA28tp2arZ8TTJAcMHNktcMQab4IiDMHA7iugsb6FRrC5pbVBPja05GfDdAmMdJA3hegtszQIwhCNnsyAAGeGAnekw0bcZX2TZrTdu05ORdFRpnz+JVCr2Pc0TSqYjRww8iMvVeg1LCy9ekA78MQNDvUncM3jqlwl+TbzuyWF7QAXFrpiHNEeROBHIldbYKLi4OqQQBERHIxzWo+z0oxIwx+uqEmmMj70xwkNs37JLCIxkQdwiFZoUA1wMQA2DxO9SvtLBvUZtLdxWtivVoktjH2iY0HHmhqsl0wcRHorYtLFLfH1CDN7o4QDgIT07OZGC0RWG9AbS3eU2h6dLBGKA3Jm1mkYEzx+CJtXcR6LSA7jconWVWHEp++OsIKDrHwUZsfBaJrgZ/BLvhogzfshSWiag3j1SRGSx4OQRX+AWZQ2rUBh0Oac9FNbbXTaxxaQXAYAkx1AMngM1nbWmf2rq0W0/v6j2Zw2ldFR4OECQTEwdBgF5jayJlvsybsxeuzhMLR2s8vcZvXiZOcY7ySTOQxJVKs1oAaBJ1Kxnl9O2OOorlxOEfNPT0gxjIPHep7PXFN8+2QDpgDooxUvSSfEThux3LA9D/6d2trab2h0vB8QhuMkkODhm3PAiQu1p2sHQryvsrZGPe1rn1KFW8WsqtN5jnZhjx+EkZZAr0OwGpDm1wA9hi8yblQaObu4jRdMd6c8o02WoHcOeCc2kb2qtdH5vf8kBpjeFdppoMrje3qEbqzRhI+uOSynUwIz9ykF0CYJPD/AITY0TUGspd5zWX9p3j3/BEKo3ep+abXS+XHd6qNznaj3qr3w4/Xmj74fmI8496bRKKh+pSFY7j8EIrbz8fWEUnQ4oo+8B0UbncPenBf9BJxd9AIAkbk1xIgnP4fJC5rhv6oC7rfKTgAMnHooi07yEBpnf6qIlc5o/MeEZKai1mpjnKpkO3lDDt6sF8Bm/0Q32jf5DFVRU3hJ7jwVRZbWbxH16KYWmnET6LMvlGCdwKCWrVE4YjohFQaKNx4BATwVRMa3NOoRyPVJBnizYoqtFrRecRDATO6Biekq8H0r2F3IZE48CVFtLuRTcajhdEEgHODIGGJnARrKzLG9V5VtOu4ueX5lxhgiGD8Iw8/NZgcTlnBlau27T3tR72MaycwJwGUHis1kzgA0+/gsZfLp9Ig0hEylIncipNJdAPtHHipGsLakMxu484zUHU9lanfRTc0PcyGuBImpQdgZnVjrrgZOBMLu7BYnU23XPLgCYJ9q7oC7WN65HsDscVSy0U3tY5lRzarCcHNc3At45YZGNF6J3LQJlkaz6yZwWpemKpdzOR6EIfs/wBZq74A2TkY9kO6ycx0RljTkDiN/Aaeequ4aUmsI0RXNy0WtbuaRGhPx14o7jLvhI5kzMngURmgHX4JCkFpCgACSG5HIndrJUDWNugkhpO8n1AQ0qdzwSFHgtINB9l1Mjn70UCMQDyx8kGY6hwSFLeFoEAxhHnA+adtEEZ/XKME6FDuToT1KcMO89cuoVvuY0J5HEeSaq1o1IOGBhUVwDvTDPTzwKPP8TfcCn7t3AjyKqIy2dyYN4BTikd3ohNM/UBERd3Og6fFRup7weg+SNxIOR6FRVah0PUFNh+7BEAeiB9lB4dVCLQ5ucHHHepGbQExlzU2ugPs0ZFAWu1AKvMrtdk4chipRTByPUZnyyVgyX0+Hv8AgonYaFatSzkaD4dUEEH2W8pyTaaZ3ec/RMtN1QasPQn1STZpxgt0aYcT8Fn7f2me7AbGJxESeYnARv5Kp3h3qltWXMgE5jAZvnIfHyK8WOVuUdOe2Kyq6fCMtMT580D6mPjGI8lJQoOAJmLufkozTIznPXJehomCPF9SrdkrRUvkAECQNCIiOirUWl2AhI0y0CQQDMSM43KI6HsnanU6viZLD4TgDBiWkxpxXZfbqbR+EclwvZ+1AOLRekjA7405jFb4dP1K8/kz1knOxs1doNAkEzofkgobac2C5wAykmB6lZbTuVHtAy9SjAQ4HGY9OaxMt0mdrqGbdbdJ7wRO8EAnQ+qs2TbTLuNRmW9sry1lOBdvtg8TA54IjZv1t9fkvRxs+29x6u/brC0gvpgER7WMZb0Q27SiL1PneBw6ryYWX9bOv9kvs362df7J3+r09TbtyhJktJ/cPcOKkp7YpACHswOJ7wif5Rh5Lyg2b9bOoS+yn87P6gnf6XX49gpbdok+J7Rp7TYPkrFXa1ANJbVbOjQ5gk6CV4ubKfzs/qakbMc7zMP1s+a1MqzZHrrNteLxvptbqA9hPq1aLK7dC5wIn8PqQF4p3Zdjebjvc0HKMiZXeWK3gMYJ/C2eizlncScXS1rXVybTaNxcQOoCpHaNYGHU2jDNuPIEkQFnjaH/AB80H27GSMj5LHtWTFtUrfXmTSbd1LS0uHkIEp/4450zTeAORx8j8lkfbeMdfko2bRLVfbS44tWrt984tqEDe0e6TOqNvaAE+w6DmbuU5ZYrO+3zE4859IKd1rYcwtTypxxbYtjXjBzDpn8wjq0sMmDmTE9Fzot7RGQ9T10Qi1h2OfOMvNX3Jxn627TTuCS2mB+acMp3KlQ2mwm60tBEZuLQ4ndIEqjfaYjp9YJ/CQDmNMlfYvGN1zXOHs9HGD0Tdy6PZ0zmfrmsdlQD2TB5wme4n8TsdC7DzW/ZGeLR/iDRgalP/wDRqSwjs+n+RvQfJJXmnGOaA3lUrVVGBGphvxPn8ArEYQqVrb4hua3BebDHVYlirVEw3QQTxx/56prxeRODQPUnE9FI7EHDolph9bl306clYu8brmWI4GBE/FbrSx5ph+Qpv8neET6FZNNsRAUlMS4EmIEZYY5yPNF2k7OiKgJ3Fw44EY9XLqZCyrFZmh167djEYRBIgiPKYWj3gXk8neTFqwyFW2jZu8ploMExjyUhqDemFQb1z1YSuftGwnsueJp7xwaOBiZOOSvt7L1SM2p9o2dgALWtBviYGYMzKKy7KoiZaHHiMuAC9HOcZau0R7KVt7eqb/Clf9Pr8ldOzaOjG+qduzaI/APX5qeyNclD/Cto/KP9XyTHsraPyjo//ar/APD6ejejnfNCbG0ZXx/O/wCansic1H/C9o/KOj/9qB3Zqv8AlH+r/atT7MN9T+t/zS7kfmqj/wCyp81ecObDsuyajxebGBI1mRnot+zWQta0HMATzAxWXZ2vvQ172gOdN17hOPDXitBjn4S+o6D+J7nZ8yp5LtnfSw1jk90oG1yMyk6tvXDVZ2PEIC8pxX4IftPBApdCcuchbagnNcKnRrzkLqhTiuEjWagY1uaE2wzGKRqhC5zYVCNqO9My1H8x8z7lG4DcgLAktVc+3nVySoXBwSWuV/TdQhV7V8Ekl6Z8uOKBmSTgnSXV0hBKmkksujep5IyEyS8zmJAUklmkQ272R+5vvCnBxSSVv8xpKPr0TSkkudU5OATzh9bkklGaROKatl1SSQUdmZu/cfgr7/kkktZfIA6JynSUojGn1qpHjJJJFRIXZfW9JJVETvh8Qk8Y+SSSRDAe5CUkkUicEDdOSSSKFxTJJIy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data:image/jpeg;base64,/9j/4AAQSkZJRgABAQAAAQABAAD/2wCEAAkGBxQSEhUUEhQUFhQVFBcXGBcXGBUXFRQXFxcXFhUVFBUYHCggGBwlHBYUITEhJSkrLi4uFx8zODMtNygtLisBCgoKDg0OGhAQGiwkHBwsLCwsLCwsLCwsLCwsLCwsLCwsLCwsLCwsLCwsLCwsLCwsLCwsLCwsLCwsLCwsLCwsLP/AABEIAMIBAwMBIgACEQEDEQH/xAAbAAABBQEBAAAAAAAAAAAAAAACAAEDBAUGB//EAEIQAAEDAQUFBQUGBAUEAwAAAAEAAhEDBBIhMUEFUWFxkQYTIoGhMrHB0fAUI0JSYnIVgpLhFkOi0vEHM7LCU4OT/8QAGAEBAQEBAQAAAAAAAAAAAAAAAAECAwT/xAAgEQEBAAICAgMBAQAAAAAAAAAAAQIREiEDEzFBUTIi/9oADAMBAAIRAxEAPwDpGqVoQAKVoXpcRtUjUDQpGhAbVI1A0KQBAQRhCAiAUBBEEIToCTyoqtUMaXOIa0YkkwBzJXMbZ7c0KQikRVfpEho5nXyS1XUV7Q1glxAHv4AangEqFa9iMowzxXl9l7QWitUL20zVqAYYOc2mP0MbgOZXVbKsjqovWqpUcT/lxUpsH8t1oJ6hc55JfhdOqDwciCiUNCi1gAYA0DIAAD0Ui2h5SlNKSIeUpTJlQ8ppSTIHlNKSZAihKdMUAlRlSFAQqIyo3KUqNwRETlE5TOCjcEEJSREJIEApGhC0KRqKJoUgCFoUjQoCARgJgEYQOAiCYKG2WxlFhfUcGtGZPuG88EFgLE252ps9lkPeDU/ICJ/m3e/guL7Qdt6teW2aadIYF5wc7z05DFcXWtDQZvAn80XnHrgPVc8vLJ1FbnaHtM+1HxVH93OFOmw3RzLonmsez0xUeGsa5zjxE4DM6AAakqka7TiQ537j7gIhSUarcYgcoJ6Ej3rzZZXK9q6Gx0w1110nEhvdS+8RjIDHguOgMXV32xaF0gvc5ryI7sAmq+NXEmY4wBxheZ7K2ldJuVn0GmA8tvvqP/bEDqRnqup2ZtqsRFlpuDPx2iu4OBjU+JrJ4OcV08emnplKSMRHDM+Zy6IwVzeyQamL61SrxaHd2f2920MHk5y3aNVoN0TO4ySvQzYsJk6SIZJOmQJMnTIGSTpkDJk6ZVDFCUSYoIyFGQpSgIQQuCAhTOCjcqIYSRkJkQgEbQhAUjQiiapAhajCgMIgsC09q6FKs6k8PDmnO7LTliMcsVxvbvtc6p91Z5FP8TpLXOO7SB71LlJ81Xa7Z7VUKDSWkVX5BjCDj+p2TQvMNt7Zr2pxdUxj2WNLQxnLHPjiVzVVzzmT7wibVcRDpj63rhl5LZ0ul2pfu4kN8xPUKrTMau8oHuEqK+dB55+6Ei86z0XDSpu9E/5k+fyQB7T9EFRtz08s+mqlosbMwHRoSRhxiDHJKqemA3GLx0GGPQyV22wLcGta6pRewge33bBHJ9XvH9IWJQr0yBSZToMY674xSrPdUIxcwd48meWcxhmt6yWdrnOLm2hjJgObZ6VIGABDBdbcgz+LyOa6YdUbtDtLQeYH3h3OqWqp/oFEtHRb+zrY148LWN4d3Ub/AOTG+5Zux6VGmzA2kj8zql49Kb7vQTzXQ2RuGbjuLi+SNJDl6JbUWAkkktMkkmDgnKBkydJAyZOUyBkkkyBkikkUQJQEIyhKoiIQEKUqMhBGknSVQwCkaEAUgUUTQjmMULVW2h4rlP8A+R0O/aAXO6wB5oMPbXZv7c5ta/3ZaIp+EOvNx8Twd8mIgj3cT2n7MV6DQ55p3AT4vFd0DSTGEzkd24SvYAqFtrND5eYZRYajicpdLW+l/DiFi4S9rHhe2LA2m+BM3Q5xvU3scXYzSdSgXSIIGYVd+zK7Wtd3dS65oc03XQ4OyIOq6N1iFutxZT8Iq1CTAENZiSbuUwD5rpni1WYiq6pRNBry2mYdBLjDi2leLpdkAwkZkAArjJu1t5XeJz0U9ns7n+w0ny+OS9at4dbqYdUo0aDBnVqXX1ARkLhLbnJxvDHDVcBay5ry1pFRoP8A3BLZHISseSaRn/w9wjvXMbwkl3kAPipRRptyaCRq99weQUlOyF34c84nHniUb7O1o8Ba3kDM8TErltNpbNbSzxMpsadHU3iRyJEom7TJN51+ZzN0484lUi50xBPP2feorRVe3Eho6CeWqndHT7L22WGWvz0I64kE9IW/R7YVWmHOAbE+Fl4z5x7yvOqNqkZwebXe8ytrZtdh/wAwgg5NDZjXM58lZnli1O3d2Pbtpqm8wXWH8dYwziQ1rWjqVsitSkGtarxOTLzGNPJjcXeZK83dtOyNgVKNdxG+q0DzF3DyW1svtPQYZpWUU8vEIe8/zHL1XfHyftNPRLPVaR4QY0wIHqplj7N2x3uTKvMtBHWY6Ba7SvRLtmw6ZOmVQyYp0igFJOUKBkyJCiGQlEmKoAhAUbkJQRwknSRAhG1AEbUUbVWrf9+l+yp1+7/urIVTaJuuov0FS6eVQFo/1XFBoLg+0u0wW15Pga4uI/M8nubOyNYuPqRwau5qvutJ3AnoJXh1WvfDqr3EgvddboIAF6N5mOQWPJnxm2sY2OzQqMa51FodWqnuqbSYdo6o8RgGtES45TvU3aV1qsjmmqWucWkMqNk3GDC5Sn2NNAVp9gLO5lNxYAbRVJlzvZs9IGBe4kybuuE5K7tbZv2ym9lmb3rmmXWmo6BUe0H7ukR7Q0nBo4lcsMN4NWvNjtIEy4kmcZnPfOKmFtc72Sz+rHpIV+29iLa1s/Zif2vpvI3yBidMlnt7JWgwPumuOTHvFOpv9h8Ln66mgufVEl7XOaRleLfjiqto2hIuljo0mDHIgLRsfZO2h0OoPGGH3lNjSeD5LTyEldFQ7FMa0m1udZhGZcx4z3tA0jMBPXTTh2WgHAA9fUwpLg0DATzPTHFa20rLZaBIZa22gTIDGua4H910tPVZxtNMj2cAcxBcOeRWMpo0qWhpAxB/pbHoUdjszn6kCYkkMbylxDZzwlWq1WILJcN+BHJwPuKho1REYgTJGnOEmXTVbDrBZ2Z1u8eI8EBpng9he0roNibIbUgilWAOF5r2PM5kAkNa3CcCCVz2z7c0Nh3ekTHhcxjXbw8lpMdF1+xKjXOBayyt0+8rurvOuU3VvGS1HUWCyU6RF2tB/Ke6c7kYZI6lbzDgqFhcLuFSkM8GBoGBg5kq8z9xPT4L1SaZo0ySZVDpkkyBIU5TFUMmTpiiGKYp0KBigKMoCqBSSSRABG1VftLIm82OYSpbQpHKoz+oI0uhZO3rcwNNJxIc5pIMZEYtc3fDomMloUbSxxhrmuIxgEExvwVLtDYKdelcqODHT92+Ycyp+Et+WolSkRbQ2q02B9YkNLqLsDgQ+6QW85XjVjcfuwBk6cfZmcJJwiYW1aLVUa6pQryKrDdIvENdkbwbEEEQfILJrWcg4tvc3n44Lx+TyW/5s7jc6d3YLdQNMUhVizNN19zGvbav4msa3xd1xwkbhJW9Q2naazWiyUWU6QAAc6LoECACBd/oDxhmF5E62XP8q7punzjFSP2+53tXzzM+9bnl1Pgeu09h1nGa9vrH9NK5SbyJgk88FYtXZez1YbV72oMT461V2UR+KNV5FYbex5l1N7gM7oJj+kre2XtalfhgqNIaZkNMDeG1KoJyOWK1PJL8w7c32psJs9pqsa17KZcSwFxcHMmAZnGTjBxErFe8ky4knecV7HZra1zi20sAaPxlr2sIOEkwW4gmRe1WRtL/AKZsdNSz2hopnEBzS4Dh3gOI8kuN+l281a0HX1UgYBnI+uS1Nsdla9neG1ABLgGvn7ozvefZ5EBZpp0xT9qoKodEQ11JwnMOBBb6zwXO4oE0DoZ5Ee5GyicpPmW/NN9lfDXFnhcQAcpJyRgc8MCDiPNYsTtO2zujIRzGPnK0tlB16TTFTg4AqlZ2u/y5J/Tn6fFXLNa3UyJF7KWuaCMOI8Q8ljsjq9nWm6Zds4QNQ0g+rV01g7QUgYNmqUySPwjDDyJ6Ln9ibSLvE2nWZGZo1O8YOBp1Qbq66w7Qc4GCX5YPplh11BherDf6Vq2a0teJaZHr0OKlUNnOHs3eGHwUsrsh0yZJEIpikUyoYpkzxO/ywQkZfMogkJKdDUyKAKlUASZ6FOURQlUDCSSZBiW6z0RSeRTp4MdHhbnBjRQ7JsdJ1nYXMaXXTjrrGIXLWinWa2S7wn9czPDVT2SnaCwFhN2MBfAw4BZ21po7AsbHvN8SO7acyMSSNCltOyMbaabGzdNycSfacQceSxbJXq+ItcRAAMOu6wBmJx0VPalvqhxvit4RJdN2NR4iQ4RwUt+VktYfai2A2gw0sewlrvahxa43XAO8Q8JAg7lJY9oXxod4P16jFc/XrlxJc5zzvcSXHzPxRWCoQ8RjvG8bhxXn8mO7tu4tmrWbegAtB4y3pHvCrvY0mC3H9MtPm3JWLdDcD7RyP5hxWe8k7+HyXHTKw2yh0wJjQgz6LUsjaNN9QOL6RAF1tSnTrgugy115sgYjEDnksVlUjj0I4cvJb+z7S6o2o1xJkC8HOMnleM9MV0xHVbCtNQUX1KdWhDXey0FjjMAQ3GBjlwVPtLWLaLnOc0ONUghguucWYy5wi8JjMFZlKym6THhbi58AkZYBxE7vqU1vsr/s9R1RpklpgibgDgbs6E4zzXXldDlbdbHPgvIOECGsaIH7QOqpStF1jvUrwGWJ5THyPms26sCejULcWmDvGfVT0qxMeIxeJnPE6/2UdOwPJgNl0Ahv4iDkWj8Q5KxSsL4vNaHtGd3EtP6m+0MjpClgtUw2QXVS0zJ+7dPlBxK09n25jnw5zqhJzfLZPO/lzcFjWK3GmZYG3hleDXAHk8ELesna2vJBFOXwCbsZCBG7BZmvs267ZrWNaKoGDnRg5hc045RjkNZ5rorNaHMqXe7eSWzm0mJiZJn1K4yw7RLqYp3qd0OnCb2u88Tot3+Lvvh90SGXdYImZzXow19FbrNuMLbxa8CYmAQDnv3KUbUaSBcqSRI8Om/Ncm20nuyyMC69PlCt0tqODw67i1l0DHLOVvaadD/FWReh8TE3TGcZpztOnMEkGJMtcI54Lmzbnd0WXTBdM44YzGSd9vl9RxB8bLvLACfRNpp0g2lS/OPVOLdTP429Y965R9oBGR1/9yP/ACHRG60gg4HEz6vP/sFdmnVfaWfmb1CbvmkiCDjoRuK5kvDgcDj6eIn3QohnjMY+sptHXSo6tQRmPormwQTgDGHuj3qOsMowznzOCbHVEoSVzIrwPadM7zvM+kI3WoScTF8HN3sxirtHQyksWhaW3RJM4796So4+1tcA0kANcCWtxNwGMuas07U80boENbAJnEychuV212S/djRsQUDLA4NLcMY13LDSlZ7T3eIIHgxJxuwTiOK5rtDa6bmmKpDzEDMOBm9JjPzWztukWuayDETAzed3LeuF2nUJeQ8APEjC7Ag4Dw7vNc7bt1xxmtq7wGnR2/d1BUlGsA9jmtiCNeOs8MFA45DCB6p6Zg4TIxBGBHEELCu8p2EWmmxzXZAwYEt/SRk4ZjHHDNZ1XsnaDJp3Hjdi3oDgOq0+xdueIEVH+EkyL2AIkhw1E5HE6bj3tJkYjCVuYyxzry6jsKs3MBrsrrvDPCXC67qVrUdmVoN+yukYSC2f5SCT7wvQWO3gcdx8kmUmj2W3eDTA/pyU9UTbk9nsJApw4NvgkPHi4TwnFXNt2Rz6NVgiDecOeeK6Pugc4SdQHX6K3MdG3C09ltEZhgiTAvFjmd3jOksY6Oa53/Dz3NLoEtY6WwRPdkNL53QQ7jBXq7LC0XeRaZGh/uB6qOnswNzc44XAScmki80jkM+CnA28tp2arZ8TTJAcMHNktcMQab4IiDMHA7iugsb6FRrC5pbVBPja05GfDdAmMdJA3hegtszQIwhCNnsyAAGeGAnekw0bcZX2TZrTdu05ORdFRpnz+JVCr2Pc0TSqYjRww8iMvVeg1LCy9ekA78MQNDvUncM3jqlwl+TbzuyWF7QAXFrpiHNEeROBHIldbYKLi4OqQQBERHIxzWo+z0oxIwx+uqEmmMj70xwkNs37JLCIxkQdwiFZoUA1wMQA2DxO9SvtLBvUZtLdxWtivVoktjH2iY0HHmhqsl0wcRHorYtLFLfH1CDN7o4QDgIT07OZGC0RWG9AbS3eU2h6dLBGKA3Jm1mkYEzx+CJtXcR6LSA7jconWVWHEp++OsIKDrHwUZsfBaJrgZ/BLvhogzfshSWiag3j1SRGSx4OQRX+AWZQ2rUBh0Oac9FNbbXTaxxaQXAYAkx1AMngM1nbWmf2rq0W0/v6j2Zw2ldFR4OECQTEwdBgF5jayJlvsybsxeuzhMLR2s8vcZvXiZOcY7ySTOQxJVKs1oAaBJ1Kxnl9O2OOorlxOEfNPT0gxjIPHep7PXFN8+2QDpgDooxUvSSfEThux3LA9D/6d2trab2h0vB8QhuMkkODhm3PAiQu1p2sHQryvsrZGPe1rn1KFW8WsqtN5jnZhjx+EkZZAr0OwGpDm1wA9hi8yblQaObu4jRdMd6c8o02WoHcOeCc2kb2qtdH5vf8kBpjeFdppoMrje3qEbqzRhI+uOSynUwIz9ykF0CYJPD/AITY0TUGspd5zWX9p3j3/BEKo3ep+abXS+XHd6qNznaj3qr3w4/Xmj74fmI8496bRKKh+pSFY7j8EIrbz8fWEUnQ4oo+8B0UbncPenBf9BJxd9AIAkbk1xIgnP4fJC5rhv6oC7rfKTgAMnHooi07yEBpnf6qIlc5o/MeEZKai1mpjnKpkO3lDDt6sF8Bm/0Q32jf5DFVRU3hJ7jwVRZbWbxH16KYWmnET6LMvlGCdwKCWrVE4YjohFQaKNx4BATwVRMa3NOoRyPVJBnizYoqtFrRecRDATO6Biekq8H0r2F3IZE48CVFtLuRTcajhdEEgHODIGGJnARrKzLG9V5VtOu4ueX5lxhgiGD8Iw8/NZgcTlnBlau27T3tR72MaycwJwGUHis1kzgA0+/gsZfLp9Ig0hEylIncipNJdAPtHHipGsLakMxu484zUHU9lanfRTc0PcyGuBImpQdgZnVjrrgZOBMLu7BYnU23XPLgCYJ9q7oC7WN65HsDscVSy0U3tY5lRzarCcHNc3At45YZGNF6J3LQJlkaz6yZwWpemKpdzOR6EIfs/wBZq74A2TkY9kO6ycx0RljTkDiN/Aaeequ4aUmsI0RXNy0WtbuaRGhPx14o7jLvhI5kzMngURmgHX4JCkFpCgACSG5HIndrJUDWNugkhpO8n1AQ0qdzwSFHgtINB9l1Mjn70UCMQDyx8kGY6hwSFLeFoEAxhHnA+adtEEZ/XKME6FDuToT1KcMO89cuoVvuY0J5HEeSaq1o1IOGBhUVwDvTDPTzwKPP8TfcCn7t3AjyKqIy2dyYN4BTikd3ohNM/UBERd3Og6fFRup7weg+SNxIOR6FRVah0PUFNh+7BEAeiB9lB4dVCLQ5ucHHHepGbQExlzU2ugPs0ZFAWu1AKvMrtdk4chipRTByPUZnyyVgyX0+Hv8AgonYaFatSzkaD4dUEEH2W8pyTaaZ3ec/RMtN1QasPQn1STZpxgt0aYcT8Fn7f2me7AbGJxESeYnARv5Kp3h3qltWXMgE5jAZvnIfHyK8WOVuUdOe2Kyq6fCMtMT580D6mPjGI8lJQoOAJmLufkozTIznPXJehomCPF9SrdkrRUvkAECQNCIiOirUWl2AhI0y0CQQDMSM43KI6HsnanU6viZLD4TgDBiWkxpxXZfbqbR+EclwvZ+1AOLRekjA7405jFb4dP1K8/kz1knOxs1doNAkEzofkgobac2C5wAykmB6lZbTuVHtAy9SjAQ4HGY9OaxMt0mdrqGbdbdJ7wRO8EAnQ+qs2TbTLuNRmW9sry1lOBdvtg8TA54IjZv1t9fkvRxs+29x6u/brC0gvpgER7WMZb0Q27SiL1PneBw6ryYWX9bOv9kvs362df7J3+r09TbtyhJktJ/cPcOKkp7YpACHswOJ7wif5Rh5Lyg2b9bOoS+yn87P6gnf6XX49gpbdok+J7Rp7TYPkrFXa1ANJbVbOjQ5gk6CV4ubKfzs/qakbMc7zMP1s+a1MqzZHrrNteLxvptbqA9hPq1aLK7dC5wIn8PqQF4p3Zdjebjvc0HKMiZXeWK3gMYJ/C2eizlncScXS1rXVybTaNxcQOoCpHaNYGHU2jDNuPIEkQFnjaH/AB80H27GSMj5LHtWTFtUrfXmTSbd1LS0uHkIEp/4450zTeAORx8j8lkfbeMdfko2bRLVfbS44tWrt984tqEDe0e6TOqNvaAE+w6DmbuU5ZYrO+3zE4859IKd1rYcwtTypxxbYtjXjBzDpn8wjq0sMmDmTE9Fzot7RGQ9T10Qi1h2OfOMvNX3Jxn627TTuCS2mB+acMp3KlQ2mwm60tBEZuLQ4ndIEqjfaYjp9YJ/CQDmNMlfYvGN1zXOHs9HGD0Tdy6PZ0zmfrmsdlQD2TB5wme4n8TsdC7DzW/ZGeLR/iDRgalP/wDRqSwjs+n+RvQfJJXmnGOaA3lUrVVGBGphvxPn8ArEYQqVrb4hua3BebDHVYlirVEw3QQTxx/56prxeRODQPUnE9FI7EHDolph9bl306clYu8brmWI4GBE/FbrSx5ph+Qpv8neET6FZNNsRAUlMS4EmIEZYY5yPNF2k7OiKgJ3Fw44EY9XLqZCyrFZmh167djEYRBIgiPKYWj3gXk8neTFqwyFW2jZu8ploMExjyUhqDemFQb1z1YSuftGwnsueJp7xwaOBiZOOSvt7L1SM2p9o2dgALWtBviYGYMzKKy7KoiZaHHiMuAC9HOcZau0R7KVt7eqb/Clf9Pr8ldOzaOjG+qduzaI/APX5qeyNclD/Cto/KP9XyTHsraPyjo//ar/APD6ejejnfNCbG0ZXx/O/wCansic1H/C9o/KOj/9qB3Zqv8AlH+r/atT7MN9T+t/zS7kfmqj/wCyp81ecObDsuyajxebGBI1mRnot+zWQta0HMATzAxWXZ2vvQ172gOdN17hOPDXitBjn4S+o6D+J7nZ8yp5LtnfSw1jk90oG1yMyk6tvXDVZ2PEIC8pxX4IftPBApdCcuchbagnNcKnRrzkLqhTiuEjWagY1uaE2wzGKRqhC5zYVCNqO9My1H8x8z7lG4DcgLAktVc+3nVySoXBwSWuV/TdQhV7V8Ekl6Z8uOKBmSTgnSXV0hBKmkksujep5IyEyS8zmJAUklmkQ272R+5vvCnBxSSVv8xpKPr0TSkkudU5OATzh9bkklGaROKatl1SSQUdmZu/cfgr7/kkktZfIA6JynSUojGn1qpHjJJJFRIXZfW9JJVETvh8Qk8Y+SSSRDAe5CUkkUicEDdOSSSKFxTJJIy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94" y="1748491"/>
            <a:ext cx="6821457" cy="510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https://encrypted-tbn1.gstatic.com/images?q=tbn:ANd9GcQAMiX1atKuTne00yP17Wbob7kxNPzDcCepP1f-ho6jIWB2C_f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94" y="1748490"/>
            <a:ext cx="7512354" cy="510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67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153400" cy="990600"/>
          </a:xfrm>
        </p:spPr>
        <p:txBody>
          <a:bodyPr/>
          <a:lstStyle/>
          <a:p>
            <a:r>
              <a:rPr lang="pt-BR" dirty="0" smtClean="0"/>
              <a:t> Relação Volume - Pressão</a:t>
            </a:r>
            <a:endParaRPr lang="pt-BR" dirty="0"/>
          </a:p>
        </p:txBody>
      </p:sp>
      <p:pic>
        <p:nvPicPr>
          <p:cNvPr id="4098" name="Picture 2" descr="http://upload.wikimedia.org/wikipedia/commons/1/15/Boyles_Law_animate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0673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4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Mecânica da Ventilação Pulmonar</a:t>
            </a:r>
            <a:endParaRPr lang="pt-B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488954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76872"/>
            <a:ext cx="3325385" cy="3744416"/>
          </a:xfrm>
          <a:prstGeom prst="rect">
            <a:avLst/>
          </a:prstGeom>
        </p:spPr>
      </p:pic>
      <p:pic>
        <p:nvPicPr>
          <p:cNvPr id="8" name="Picture 2" descr="C:\Users\Luana\Desktop\Imagen2.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0183"/>
            <a:ext cx="9143999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resentepravoce.files.wordpress.com/2010/07/baloes_de_fest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183"/>
            <a:ext cx="9144000" cy="543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34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Vídeo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www.youtube.com/watch?v=hp-gCvW8PRY</a:t>
            </a:r>
            <a:endParaRPr lang="pt-BR" dirty="0" smtClean="0"/>
          </a:p>
          <a:p>
            <a:endParaRPr lang="pt-BR" dirty="0"/>
          </a:p>
          <a:p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www.youtube.com/watch?v=v3LxTDD76oE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75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Pressões Pulmonares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9552" y="1916832"/>
            <a:ext cx="4464496" cy="455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292080" y="1988840"/>
            <a:ext cx="3456384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PRESSÃO PLEURAL:</a:t>
            </a:r>
          </a:p>
          <a:p>
            <a:r>
              <a:rPr lang="pt-BR" b="1" dirty="0" smtClean="0"/>
              <a:t>INSPIRAÇÃO: -7,5 cm de </a:t>
            </a:r>
            <a:r>
              <a:rPr lang="pt-BR" b="1" dirty="0" smtClean="0">
                <a:solidFill>
                  <a:schemeClr val="bg1"/>
                </a:solidFill>
              </a:rPr>
              <a:t>H</a:t>
            </a:r>
            <a:r>
              <a:rPr lang="pt-BR" b="1" baseline="-25000" dirty="0" smtClean="0">
                <a:solidFill>
                  <a:schemeClr val="bg1"/>
                </a:solidFill>
              </a:rPr>
              <a:t>2</a:t>
            </a:r>
            <a:r>
              <a:rPr lang="pt-BR" b="1" dirty="0" smtClean="0">
                <a:solidFill>
                  <a:schemeClr val="bg1"/>
                </a:solidFill>
              </a:rPr>
              <a:t>0</a:t>
            </a:r>
            <a:endParaRPr lang="pt-BR" b="1" dirty="0" smtClean="0"/>
          </a:p>
          <a:p>
            <a:r>
              <a:rPr lang="pt-BR" b="1" dirty="0" smtClean="0"/>
              <a:t>EXPIRAÇÃO: -5cm de </a:t>
            </a:r>
            <a:r>
              <a:rPr lang="pt-BR" b="1" dirty="0">
                <a:solidFill>
                  <a:schemeClr val="bg1"/>
                </a:solidFill>
              </a:rPr>
              <a:t>H</a:t>
            </a:r>
            <a:r>
              <a:rPr lang="pt-BR" b="1" baseline="-25000" dirty="0">
                <a:solidFill>
                  <a:schemeClr val="bg1"/>
                </a:solidFill>
              </a:rPr>
              <a:t>2</a:t>
            </a:r>
            <a:r>
              <a:rPr lang="pt-BR" b="1" dirty="0">
                <a:solidFill>
                  <a:schemeClr val="bg1"/>
                </a:solidFill>
              </a:rPr>
              <a:t>0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292080" y="3501008"/>
            <a:ext cx="3456384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PRESSÃO ALVEOLAR</a:t>
            </a:r>
          </a:p>
          <a:p>
            <a:r>
              <a:rPr lang="pt-BR" b="1" dirty="0" smtClean="0"/>
              <a:t>INSPIRAÇÃO:  -1 cm de </a:t>
            </a:r>
            <a:r>
              <a:rPr lang="pt-BR" b="1" dirty="0" smtClean="0">
                <a:solidFill>
                  <a:schemeClr val="bg1"/>
                </a:solidFill>
              </a:rPr>
              <a:t>H</a:t>
            </a:r>
            <a:r>
              <a:rPr lang="pt-BR" b="1" baseline="-25000" dirty="0" smtClean="0">
                <a:solidFill>
                  <a:schemeClr val="bg1"/>
                </a:solidFill>
              </a:rPr>
              <a:t>2</a:t>
            </a:r>
            <a:r>
              <a:rPr lang="pt-BR" b="1" dirty="0" smtClean="0">
                <a:solidFill>
                  <a:schemeClr val="bg1"/>
                </a:solidFill>
              </a:rPr>
              <a:t>0</a:t>
            </a:r>
            <a:endParaRPr lang="pt-BR" b="1" dirty="0" smtClean="0"/>
          </a:p>
          <a:p>
            <a:r>
              <a:rPr lang="pt-BR" b="1" dirty="0" smtClean="0"/>
              <a:t>EXPIRAÇÃO: + 1 cm de </a:t>
            </a:r>
            <a:r>
              <a:rPr lang="pt-BR" b="1" dirty="0">
                <a:solidFill>
                  <a:schemeClr val="bg1"/>
                </a:solidFill>
              </a:rPr>
              <a:t>H</a:t>
            </a:r>
            <a:r>
              <a:rPr lang="pt-BR" b="1" baseline="-25000" dirty="0">
                <a:solidFill>
                  <a:schemeClr val="bg1"/>
                </a:solidFill>
              </a:rPr>
              <a:t>2</a:t>
            </a:r>
            <a:r>
              <a:rPr lang="pt-BR" b="1" dirty="0">
                <a:solidFill>
                  <a:schemeClr val="bg1"/>
                </a:solidFill>
              </a:rPr>
              <a:t>0</a:t>
            </a: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319971" y="4869160"/>
            <a:ext cx="3456384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PRESSÃO TRANSPULMONAR :</a:t>
            </a:r>
          </a:p>
          <a:p>
            <a:r>
              <a:rPr lang="pt-BR" b="1" dirty="0" smtClean="0"/>
              <a:t>PRESSÃO DE RETRAÇÃO DO SISTEMA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08748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Complacência pulmonar</a:t>
            </a:r>
            <a:endParaRPr lang="pt-B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504" y="1916832"/>
            <a:ext cx="364083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4067944" y="1916832"/>
            <a:ext cx="432048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GRAU DE EXTENSÃO DOS PULMÕES POR CADA UNIDADE DE AUMENTO DA PRESSÃO TRANSPULMONAR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067944" y="3068960"/>
            <a:ext cx="432048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DISTENSIBILIDADE DO SISTEMA</a:t>
            </a:r>
          </a:p>
          <a:p>
            <a:r>
              <a:rPr lang="pt-BR" dirty="0" smtClean="0"/>
              <a:t>INVERSAMENTE RELACIONADO A ELASTÂNCIA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067944" y="4245390"/>
            <a:ext cx="4320480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FORÇAS ELÁSTICAS DOS PULMÕES:</a:t>
            </a:r>
          </a:p>
          <a:p>
            <a:r>
              <a:rPr lang="pt-BR" dirty="0"/>
              <a:t> </a:t>
            </a:r>
            <a:r>
              <a:rPr lang="pt-BR" dirty="0" smtClean="0"/>
              <a:t>1) FIBRAS DE ELASTINA E COLÁGENO 1/3</a:t>
            </a:r>
          </a:p>
          <a:p>
            <a:r>
              <a:rPr lang="pt-BR" dirty="0"/>
              <a:t> </a:t>
            </a:r>
            <a:r>
              <a:rPr lang="pt-BR" dirty="0" smtClean="0"/>
              <a:t>2) TENSÃO SUPERFICIAL 2/3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58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Tensão superficial de líquido</a:t>
            </a:r>
            <a:endParaRPr lang="pt-BR" dirty="0"/>
          </a:p>
        </p:txBody>
      </p:sp>
      <p:pic>
        <p:nvPicPr>
          <p:cNvPr id="4" name="Espaço Reservado para Conteúdo 3" descr="Complacência 4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987217"/>
            <a:ext cx="4104456" cy="4104456"/>
          </a:xfrm>
          <a:prstGeom prst="rect">
            <a:avLst/>
          </a:prstGeom>
        </p:spPr>
      </p:pic>
      <p:pic>
        <p:nvPicPr>
          <p:cNvPr id="2050" name="Picture 2" descr="http://1.bp.blogspot.com/-QkvRIWzcZB4/TqioTACwo2I/AAAAAAAAAyA/m8vf-zYx8ac/s1600/399187963_c08bd3c9a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974" y="2056791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68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703</TotalTime>
  <Words>696</Words>
  <Application>Microsoft Office PowerPoint</Application>
  <PresentationFormat>Apresentação na tela (4:3)</PresentationFormat>
  <Paragraphs>199</Paragraphs>
  <Slides>29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Mediano</vt:lpstr>
      <vt:lpstr>Mecânica Ventilatória e Espirometria</vt:lpstr>
      <vt:lpstr>Mecânica Ventilatória</vt:lpstr>
      <vt:lpstr>Mecânica Ventilatória </vt:lpstr>
      <vt:lpstr> Relação Volume - Pressão</vt:lpstr>
      <vt:lpstr>Mecânica da Ventilação Pulmonar</vt:lpstr>
      <vt:lpstr>Vídeo</vt:lpstr>
      <vt:lpstr>Pressões Pulmonares</vt:lpstr>
      <vt:lpstr>Complacência pulmonar</vt:lpstr>
      <vt:lpstr>Tensão superficial de líquido</vt:lpstr>
      <vt:lpstr>Surfactante</vt:lpstr>
      <vt:lpstr>Volumes e capacidades pulmonares</vt:lpstr>
      <vt:lpstr>Espirometria </vt:lpstr>
      <vt:lpstr>Espirometria</vt:lpstr>
      <vt:lpstr>Espirometria – Aplicações: </vt:lpstr>
      <vt:lpstr>Espirometria</vt:lpstr>
      <vt:lpstr>Espirometria – Análise</vt:lpstr>
      <vt:lpstr>Espirometria – Valores de referência</vt:lpstr>
      <vt:lpstr>Padrões do espirograma- Traçado normal </vt:lpstr>
      <vt:lpstr>Padrões do espirograma</vt:lpstr>
      <vt:lpstr>Doença obstrutiva</vt:lpstr>
      <vt:lpstr>Apresentação do PowerPoint</vt:lpstr>
      <vt:lpstr>Distúrbio Obstrutivo/Restritivo Misto</vt:lpstr>
      <vt:lpstr>Retomando...</vt:lpstr>
      <vt:lpstr>Curva Fluxo -  Volume</vt:lpstr>
      <vt:lpstr>Padrões de Curvas Fluxo -  Volume Obstrutivas e Restritiva</vt:lpstr>
      <vt:lpstr>Avaliações</vt:lpstr>
      <vt:lpstr>Procedimento:</vt:lpstr>
      <vt:lpstr>Referências Bibliográficas </vt:lpstr>
      <vt:lpstr>Acesse nosso site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Diferença de pressão</dc:title>
  <dc:creator>Luana Rech</dc:creator>
  <cp:lastModifiedBy>Luana Rech</cp:lastModifiedBy>
  <cp:revision>50</cp:revision>
  <dcterms:created xsi:type="dcterms:W3CDTF">2014-05-19T02:06:35Z</dcterms:created>
  <dcterms:modified xsi:type="dcterms:W3CDTF">2014-05-28T16:38:33Z</dcterms:modified>
</cp:coreProperties>
</file>